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_rels/notesSlide12.xml.rels" ContentType="application/vnd.openxmlformats-package.relationships+xml"/>
  <Override PartName="/ppt/notesSlides/notesSlide12.xml" ContentType="application/vnd.openxmlformats-officedocument.presentationml.notesSlide+xml"/>
  <Override PartName="/ppt/_rels/presentation.xml.rels" ContentType="application/vnd.openxmlformats-package.relationships+xml"/>
  <Override PartName="/ppt/media/image45.jpeg" ContentType="image/jpeg"/>
  <Override PartName="/ppt/media/image12.png" ContentType="image/png"/>
  <Override PartName="/ppt/media/image41.jpeg" ContentType="image/jpeg"/>
  <Override PartName="/ppt/media/image28.jpeg" ContentType="image/jpeg"/>
  <Override PartName="/ppt/media/image54.png" ContentType="image/png"/>
  <Override PartName="/ppt/media/image44.jpeg" ContentType="image/jpeg"/>
  <Override PartName="/ppt/media/image40.jpeg" ContentType="image/jpeg"/>
  <Override PartName="/ppt/media/image27.jpeg" ContentType="image/jpeg"/>
  <Override PartName="/ppt/media/image39.jpeg" ContentType="image/jpeg"/>
  <Override PartName="/ppt/media/image38.jpeg" ContentType="image/jpeg"/>
  <Override PartName="/ppt/media/image51.jpeg" ContentType="image/jpeg"/>
  <Override PartName="/ppt/media/image42.jpeg" ContentType="image/jpeg"/>
  <Override PartName="/ppt/media/image37.jpeg" ContentType="image/jpeg"/>
  <Override PartName="/ppt/media/image5.jpeg" ContentType="image/jpeg"/>
  <Override PartName="/ppt/media/image48.png" ContentType="image/png"/>
  <Override PartName="/ppt/media/image36.jpeg" ContentType="image/jpeg"/>
  <Override PartName="/ppt/media/image4.jpeg" ContentType="image/jpeg"/>
  <Override PartName="/ppt/media/image35.jpeg" ContentType="image/jpeg"/>
  <Override PartName="/ppt/media/image3.jpeg" ContentType="image/jpeg"/>
  <Override PartName="/ppt/media/image32.jpeg" ContentType="image/jpeg"/>
  <Override PartName="/ppt/media/image31.jpeg" ContentType="image/jpeg"/>
  <Override PartName="/ppt/media/image63.png" ContentType="image/png"/>
  <Override PartName="/ppt/media/image30.jpeg" ContentType="image/jpeg"/>
  <Override PartName="/ppt/media/image53.png" ContentType="image/png"/>
  <Override PartName="/ppt/media/image26.jpeg" ContentType="image/jpeg"/>
  <Override PartName="/ppt/media/image14.png" ContentType="image/png"/>
  <Override PartName="/ppt/media/image67.png" ContentType="image/png"/>
  <Override PartName="/ppt/media/image23.jpeg" ContentType="image/jpeg"/>
  <Override PartName="/ppt/media/image15.png" ContentType="image/png"/>
  <Override PartName="/ppt/media/image47.jpeg" ContentType="image/jpeg"/>
  <Override PartName="/ppt/media/image19.png" ContentType="image/png"/>
  <Override PartName="/ppt/media/image50.png" ContentType="image/png"/>
  <Override PartName="/ppt/media/image17.png" ContentType="image/png"/>
  <Override PartName="/ppt/media/image55.png" ContentType="image/png"/>
  <Override PartName="/ppt/media/image66.png" ContentType="image/png"/>
  <Override PartName="/ppt/media/image56.jpeg" ContentType="image/jpeg"/>
  <Override PartName="/ppt/media/image13.png" ContentType="image/png"/>
  <Override PartName="/ppt/media/image68.jpeg" ContentType="image/jpeg"/>
  <Override PartName="/ppt/media/image11.png" ContentType="image/png"/>
  <Override PartName="/ppt/media/image43.jpeg" ContentType="image/jpeg"/>
  <Override PartName="/ppt/media/image62.png" ContentType="image/png"/>
  <Override PartName="/ppt/media/image65.png" ContentType="image/png"/>
  <Override PartName="/ppt/media/image64.jpeg" ContentType="image/jpeg"/>
  <Override PartName="/ppt/media/image18.png" ContentType="image/png"/>
  <Override PartName="/ppt/media/image2.jpeg" ContentType="image/jpeg"/>
  <Override PartName="/ppt/media/image34.jpeg" ContentType="image/jpeg"/>
  <Override PartName="/ppt/media/image61.png" ContentType="image/png"/>
  <Override PartName="/ppt/media/image52.png" ContentType="image/png"/>
  <Override PartName="/ppt/media/image49.jpeg" ContentType="image/jpeg"/>
  <Override PartName="/ppt/media/image20.jpeg" ContentType="image/jpeg"/>
  <Override PartName="/ppt/media/image60.png" ContentType="image/png"/>
  <Override PartName="/ppt/media/image69.jpeg" ContentType="image/jpeg"/>
  <Override PartName="/ppt/media/image57.jpeg" ContentType="image/jpeg"/>
  <Override PartName="/ppt/media/image70.jpeg" ContentType="image/jpeg"/>
  <Override PartName="/ppt/media/image22.jpeg" ContentType="image/jpeg"/>
  <Override PartName="/ppt/media/image7.png" ContentType="image/png"/>
  <Override PartName="/ppt/media/image29.jpeg" ContentType="image/jpeg"/>
  <Override PartName="/ppt/media/image21.jpeg" ContentType="image/jpeg"/>
  <Override PartName="/ppt/media/image16.png" ContentType="image/png"/>
  <Override PartName="/ppt/media/image33.jpeg" ContentType="image/jpeg"/>
  <Override PartName="/ppt/media/image1.jpeg" ContentType="image/jpeg"/>
  <Override PartName="/ppt/media/image46.jpeg" ContentType="image/jpeg"/>
  <Override PartName="/ppt/media/image58.png" ContentType="image/png"/>
  <Override PartName="/ppt/media/image6.jpeg" ContentType="image/jpeg"/>
  <Override PartName="/ppt/media/image8.png" ContentType="image/png"/>
  <Override PartName="/ppt/media/image9.png" ContentType="image/png"/>
  <Override PartName="/ppt/media/image59.png" ContentType="image/png"/>
  <Override PartName="/ppt/media/image10.png" ContentType="image/png"/>
  <Override PartName="/ppt/media/image24.png" ContentType="image/png"/>
  <Override PartName="/ppt/media/image25.jpeg" ContentType="image/jpeg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50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51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49.xml" ContentType="application/vnd.openxmlformats-officedocument.presentationml.slide+xml"/>
  <Override PartName="/ppt/slides/slide15.xml" ContentType="application/vnd.openxmlformats-officedocument.presentationml.slide+xml"/>
  <Override PartName="/ppt/slides/slide48.xml" ContentType="application/vnd.openxmlformats-officedocument.presentationml.slide+xml"/>
  <Override PartName="/ppt/slides/slide14.xml" ContentType="application/vnd.openxmlformats-officedocument.presentationml.slide+xml"/>
  <Override PartName="/ppt/slides/slide4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47.xml.rels" ContentType="application/vnd.openxmlformats-package.relationships+xml"/>
  <Override PartName="/ppt/slides/_rels/slide16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52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33.xml.rels" ContentType="application/vnd.openxmlformats-package.relationships+xml"/>
  <Override PartName="/ppt/slides/_rels/slide45.xml.rels" ContentType="application/vnd.openxmlformats-package.relationships+xml"/>
  <Override PartName="/ppt/slides/_rels/slide34.xml.rels" ContentType="application/vnd.openxmlformats-package.relationships+xml"/>
  <Override PartName="/ppt/slides/_rels/slide49.xml.rels" ContentType="application/vnd.openxmlformats-package.relationships+xml"/>
  <Override PartName="/ppt/slides/_rels/slide42.xml.rels" ContentType="application/vnd.openxmlformats-package.relationships+xml"/>
  <Override PartName="/ppt/slides/_rels/slide48.xml.rels" ContentType="application/vnd.openxmlformats-package.relationships+xml"/>
  <Override PartName="/ppt/slides/_rels/slide41.xml.rels" ContentType="application/vnd.openxmlformats-package.relationships+xml"/>
  <Override PartName="/ppt/slides/_rels/slide46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17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50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19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20.xml.rels" ContentType="application/vnd.openxmlformats-package.relationships+xml"/>
  <Override PartName="/ppt/slides/_rels/slide31.xml.rels" ContentType="application/vnd.openxmlformats-package.relationships+xml"/>
  <Override PartName="/ppt/slides/_rels/slide51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21.xml.rels" ContentType="application/vnd.openxmlformats-package.relationships+xml"/>
  <Override PartName="/ppt/slides/_rels/slide32.xml.rels" ContentType="application/vnd.openxmlformats-package.relationships+xml"/>
  <Override PartName="/ppt/slides/_rels/slide7.xml.rels" ContentType="application/vnd.openxmlformats-package.relationships+xml"/>
  <Override PartName="/ppt/slides/_rels/slide29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30.xml.rels" ContentType="application/vnd.openxmlformats-package.relationships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x="20104100" cy="14230350"/>
  <p:notesSz cx="20104100" cy="1423035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935862CF-ED4F-49CE-BB13-AAB77D786B11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PlaceHolder 1"/>
          <p:cNvSpPr>
            <a:spLocks noGrp="1"/>
          </p:cNvSpPr>
          <p:nvPr>
            <p:ph type="sldImg"/>
          </p:nvPr>
        </p:nvSpPr>
        <p:spPr>
          <a:xfrm>
            <a:off x="6659640" y="1779480"/>
            <a:ext cx="6784560" cy="4801680"/>
          </a:xfrm>
          <a:prstGeom prst="rect">
            <a:avLst/>
          </a:prstGeom>
        </p:spPr>
      </p:sp>
      <p:sp>
        <p:nvSpPr>
          <p:cNvPr id="810" name="PlaceHolder 2"/>
          <p:cNvSpPr>
            <a:spLocks noGrp="1"/>
          </p:cNvSpPr>
          <p:nvPr>
            <p:ph type="body"/>
          </p:nvPr>
        </p:nvSpPr>
        <p:spPr>
          <a:xfrm>
            <a:off x="2009880" y="6848640"/>
            <a:ext cx="16084080" cy="56034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11" name="TextShape 3"/>
          <p:cNvSpPr txBox="1"/>
          <p:nvPr/>
        </p:nvSpPr>
        <p:spPr>
          <a:xfrm>
            <a:off x="11387160" y="13517640"/>
            <a:ext cx="8712000" cy="712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3424B6A-4233-43C3-8533-63734DEC4E7F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071000" y="4560840"/>
            <a:ext cx="910440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071000" y="6112080"/>
            <a:ext cx="910440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071000" y="456084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736240" y="456084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071000" y="611208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736240" y="611208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071000" y="4560840"/>
            <a:ext cx="293148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149360" y="4560840"/>
            <a:ext cx="293148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7227720" y="4560840"/>
            <a:ext cx="293148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1071000" y="6112080"/>
            <a:ext cx="293148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149360" y="6112080"/>
            <a:ext cx="293148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7227720" y="6112080"/>
            <a:ext cx="293148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1071000" y="4560840"/>
            <a:ext cx="9104400" cy="296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071000" y="4560840"/>
            <a:ext cx="9104400" cy="296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1071000" y="4560840"/>
            <a:ext cx="4442760" cy="296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736240" y="4560840"/>
            <a:ext cx="4442760" cy="296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2817360" y="382680"/>
            <a:ext cx="14469120" cy="72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071000" y="456084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736240" y="4560840"/>
            <a:ext cx="4442760" cy="296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1071000" y="611208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1071000" y="4560840"/>
            <a:ext cx="9104400" cy="296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071000" y="4560840"/>
            <a:ext cx="4442760" cy="296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736240" y="456084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736240" y="611208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071000" y="456084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736240" y="456084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1071000" y="6112080"/>
            <a:ext cx="910440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071000" y="4560840"/>
            <a:ext cx="910440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1071000" y="6112080"/>
            <a:ext cx="910440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071000" y="456084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5736240" y="456084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1071000" y="611208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5736240" y="611208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071000" y="4560840"/>
            <a:ext cx="293148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149360" y="4560840"/>
            <a:ext cx="293148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7227720" y="4560840"/>
            <a:ext cx="293148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1071000" y="6112080"/>
            <a:ext cx="293148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4149360" y="6112080"/>
            <a:ext cx="293148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7227720" y="6112080"/>
            <a:ext cx="293148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1071000" y="4560840"/>
            <a:ext cx="9104400" cy="296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1071000" y="4560840"/>
            <a:ext cx="9104400" cy="296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1071000" y="4560840"/>
            <a:ext cx="4442760" cy="296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736240" y="4560840"/>
            <a:ext cx="4442760" cy="296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071000" y="4560840"/>
            <a:ext cx="9104400" cy="296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2817360" y="382680"/>
            <a:ext cx="14469120" cy="72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1071000" y="456084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736240" y="4560840"/>
            <a:ext cx="4442760" cy="296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1071000" y="611208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1071000" y="4560840"/>
            <a:ext cx="4442760" cy="296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5736240" y="456084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5736240" y="611208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1071000" y="456084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736240" y="456084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1071000" y="6112080"/>
            <a:ext cx="910440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1071000" y="4560840"/>
            <a:ext cx="910440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1071000" y="6112080"/>
            <a:ext cx="910440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1071000" y="456084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736240" y="456084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1071000" y="611208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5736240" y="611208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1071000" y="4560840"/>
            <a:ext cx="293148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149360" y="4560840"/>
            <a:ext cx="293148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7227720" y="4560840"/>
            <a:ext cx="293148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1071000" y="6112080"/>
            <a:ext cx="293148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4149360" y="6112080"/>
            <a:ext cx="293148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body"/>
          </p:nvPr>
        </p:nvSpPr>
        <p:spPr>
          <a:xfrm>
            <a:off x="7227720" y="6112080"/>
            <a:ext cx="293148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071000" y="4560840"/>
            <a:ext cx="4442760" cy="296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736240" y="4560840"/>
            <a:ext cx="4442760" cy="296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2817360" y="382680"/>
            <a:ext cx="14469120" cy="7258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071000" y="456084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736240" y="4560840"/>
            <a:ext cx="4442760" cy="296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071000" y="611208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071000" y="4560840"/>
            <a:ext cx="4442760" cy="296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736240" y="456084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736240" y="611208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071000" y="456084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736240" y="4560840"/>
            <a:ext cx="444276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071000" y="6112080"/>
            <a:ext cx="9104400" cy="1416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8179560" y="5141160"/>
            <a:ext cx="11551680" cy="8781840"/>
          </a:xfrm>
          <a:custGeom>
            <a:avLst/>
            <a:gdLst/>
            <a:ahLst/>
            <a:rect l="l" t="t" r="r" b="b"/>
            <a:pathLst>
              <a:path w="11551919" h="8782050">
                <a:moveTo>
                  <a:pt x="11551914" y="0"/>
                </a:moveTo>
                <a:lnTo>
                  <a:pt x="0" y="8781875"/>
                </a:lnTo>
                <a:lnTo>
                  <a:pt x="11551914" y="8781875"/>
                </a:lnTo>
                <a:lnTo>
                  <a:pt x="11551914" y="0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372600" y="316440"/>
            <a:ext cx="3142800" cy="2389320"/>
          </a:xfrm>
          <a:custGeom>
            <a:avLst/>
            <a:gdLst/>
            <a:ahLst/>
            <a:rect l="l" t="t" r="r" b="b"/>
            <a:pathLst>
              <a:path w="3143250" h="2389505">
                <a:moveTo>
                  <a:pt x="3142769" y="0"/>
                </a:moveTo>
                <a:lnTo>
                  <a:pt x="0" y="0"/>
                </a:lnTo>
                <a:lnTo>
                  <a:pt x="0" y="2389055"/>
                </a:lnTo>
                <a:lnTo>
                  <a:pt x="3142769" y="0"/>
                </a:lnTo>
                <a:close/>
              </a:path>
            </a:pathLst>
          </a:custGeom>
          <a:solidFill>
            <a:srgbClr val="e9e9e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17677800" y="12341520"/>
            <a:ext cx="2426040" cy="1844280"/>
          </a:xfrm>
          <a:custGeom>
            <a:avLst/>
            <a:gdLst/>
            <a:ahLst/>
            <a:rect l="l" t="t" r="r" b="b"/>
            <a:pathLst>
              <a:path w="2426334" h="1844675">
                <a:moveTo>
                  <a:pt x="2426190" y="0"/>
                </a:moveTo>
                <a:lnTo>
                  <a:pt x="0" y="1844399"/>
                </a:lnTo>
                <a:lnTo>
                  <a:pt x="2426190" y="1844399"/>
                </a:lnTo>
                <a:lnTo>
                  <a:pt x="24261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6835320" y="13234320"/>
            <a:ext cx="6432840" cy="71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1005120" y="13234320"/>
            <a:ext cx="4623480" cy="71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11DF03B3-88E8-48D0-A5C5-D660F4B104F8}" type="datetime">
              <a:rPr b="0" lang="ru-RU" sz="1800" spc="-1" strike="noStrike">
                <a:solidFill>
                  <a:srgbClr val="b2b2b2"/>
                </a:solidFill>
                <a:latin typeface="Calibri"/>
              </a:rPr>
              <a:t>4.6.21</a:t>
            </a:fld>
            <a:endParaRPr b="0" lang="ru-RU" sz="18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19332360" y="13543920"/>
            <a:ext cx="408600" cy="383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5560">
              <a:lnSpc>
                <a:spcPts val="2886"/>
              </a:lnSpc>
            </a:pPr>
            <a:fld id="{5CC923FE-F040-49B3-9DE8-4D5F96DF942B}" type="slidenum">
              <a:rPr b="0" lang="ru-RU" sz="2500" spc="9" strike="noStrike">
                <a:solidFill>
                  <a:srgbClr val="8f8f8f"/>
                </a:solidFill>
                <a:latin typeface="Arial"/>
              </a:rPr>
              <a:t>&lt;номер&gt;</a:t>
            </a:fld>
            <a:endParaRPr b="0" lang="ru-RU" sz="25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1005120" y="567720"/>
            <a:ext cx="18093240" cy="237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1005120" y="3329640"/>
            <a:ext cx="18093240" cy="825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8179560" y="5141160"/>
            <a:ext cx="11551680" cy="8781840"/>
          </a:xfrm>
          <a:custGeom>
            <a:avLst/>
            <a:gdLst/>
            <a:ahLst/>
            <a:rect l="l" t="t" r="r" b="b"/>
            <a:pathLst>
              <a:path w="11551919" h="8782050">
                <a:moveTo>
                  <a:pt x="11551914" y="0"/>
                </a:moveTo>
                <a:lnTo>
                  <a:pt x="0" y="8781875"/>
                </a:lnTo>
                <a:lnTo>
                  <a:pt x="11551914" y="8781875"/>
                </a:lnTo>
                <a:lnTo>
                  <a:pt x="11551914" y="0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2"/>
          <p:cNvSpPr/>
          <p:nvPr/>
        </p:nvSpPr>
        <p:spPr>
          <a:xfrm>
            <a:off x="372600" y="316440"/>
            <a:ext cx="3142800" cy="2389320"/>
          </a:xfrm>
          <a:custGeom>
            <a:avLst/>
            <a:gdLst/>
            <a:ahLst/>
            <a:rect l="l" t="t" r="r" b="b"/>
            <a:pathLst>
              <a:path w="3143250" h="2389505">
                <a:moveTo>
                  <a:pt x="3142769" y="0"/>
                </a:moveTo>
                <a:lnTo>
                  <a:pt x="0" y="0"/>
                </a:lnTo>
                <a:lnTo>
                  <a:pt x="0" y="2389055"/>
                </a:lnTo>
                <a:lnTo>
                  <a:pt x="3142769" y="0"/>
                </a:lnTo>
                <a:close/>
              </a:path>
            </a:pathLst>
          </a:custGeom>
          <a:solidFill>
            <a:srgbClr val="e9e9e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3"/>
          <p:cNvSpPr/>
          <p:nvPr/>
        </p:nvSpPr>
        <p:spPr>
          <a:xfrm>
            <a:off x="17677800" y="12341520"/>
            <a:ext cx="2426040" cy="1844280"/>
          </a:xfrm>
          <a:custGeom>
            <a:avLst/>
            <a:gdLst/>
            <a:ahLst/>
            <a:rect l="l" t="t" r="r" b="b"/>
            <a:pathLst>
              <a:path w="2426334" h="1844675">
                <a:moveTo>
                  <a:pt x="2426190" y="0"/>
                </a:moveTo>
                <a:lnTo>
                  <a:pt x="0" y="1844399"/>
                </a:lnTo>
                <a:lnTo>
                  <a:pt x="2426190" y="1844399"/>
                </a:lnTo>
                <a:lnTo>
                  <a:pt x="24261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ru-RU" sz="325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32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1071000" y="4560840"/>
            <a:ext cx="9104400" cy="2969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ftr"/>
          </p:nvPr>
        </p:nvSpPr>
        <p:spPr>
          <a:xfrm>
            <a:off x="6835320" y="13234320"/>
            <a:ext cx="6432840" cy="71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dt"/>
          </p:nvPr>
        </p:nvSpPr>
        <p:spPr>
          <a:xfrm>
            <a:off x="1005120" y="13234320"/>
            <a:ext cx="4623480" cy="71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77E26ABC-3E6D-4641-B2D3-20A88AEAC197}" type="datetime">
              <a:rPr b="0" lang="ru-RU" sz="1800" spc="-1" strike="noStrike">
                <a:solidFill>
                  <a:srgbClr val="b2b2b2"/>
                </a:solidFill>
                <a:latin typeface="Calibri"/>
              </a:rPr>
              <a:t>4.6.21</a:t>
            </a:fld>
            <a:endParaRPr b="0" lang="ru-RU" sz="1800" spc="-1" strike="noStrike">
              <a:latin typeface="Times New Roman"/>
            </a:endParaRPr>
          </a:p>
        </p:txBody>
      </p:sp>
      <p:sp>
        <p:nvSpPr>
          <p:cNvPr id="51" name="PlaceHolder 8"/>
          <p:cNvSpPr>
            <a:spLocks noGrp="1"/>
          </p:cNvSpPr>
          <p:nvPr>
            <p:ph type="sldNum"/>
          </p:nvPr>
        </p:nvSpPr>
        <p:spPr>
          <a:xfrm>
            <a:off x="19332360" y="13543920"/>
            <a:ext cx="408600" cy="383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5560">
              <a:lnSpc>
                <a:spcPts val="2886"/>
              </a:lnSpc>
            </a:pPr>
            <a:fld id="{E8D9D515-64E9-4916-83AF-9D9F2C5E1790}" type="slidenum">
              <a:rPr b="0" lang="ru-RU" sz="2500" spc="9" strike="noStrike">
                <a:solidFill>
                  <a:srgbClr val="8f8f8f"/>
                </a:solidFill>
                <a:latin typeface="Arial"/>
              </a:rPr>
              <a:t>&lt;номер&gt;</a:t>
            </a:fld>
            <a:endParaRPr b="0" lang="ru-RU" sz="25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8179560" y="5141160"/>
            <a:ext cx="11551680" cy="8781840"/>
          </a:xfrm>
          <a:custGeom>
            <a:avLst/>
            <a:gdLst/>
            <a:ahLst/>
            <a:rect l="l" t="t" r="r" b="b"/>
            <a:pathLst>
              <a:path w="11551919" h="8782050">
                <a:moveTo>
                  <a:pt x="11551914" y="0"/>
                </a:moveTo>
                <a:lnTo>
                  <a:pt x="0" y="8781875"/>
                </a:lnTo>
                <a:lnTo>
                  <a:pt x="11551914" y="8781875"/>
                </a:lnTo>
                <a:lnTo>
                  <a:pt x="11551914" y="0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2"/>
          <p:cNvSpPr/>
          <p:nvPr/>
        </p:nvSpPr>
        <p:spPr>
          <a:xfrm>
            <a:off x="372600" y="316440"/>
            <a:ext cx="3142800" cy="2389320"/>
          </a:xfrm>
          <a:custGeom>
            <a:avLst/>
            <a:gdLst/>
            <a:ahLst/>
            <a:rect l="l" t="t" r="r" b="b"/>
            <a:pathLst>
              <a:path w="3143250" h="2389505">
                <a:moveTo>
                  <a:pt x="3142769" y="0"/>
                </a:moveTo>
                <a:lnTo>
                  <a:pt x="0" y="0"/>
                </a:lnTo>
                <a:lnTo>
                  <a:pt x="0" y="2389055"/>
                </a:lnTo>
                <a:lnTo>
                  <a:pt x="3142769" y="0"/>
                </a:lnTo>
                <a:close/>
              </a:path>
            </a:pathLst>
          </a:custGeom>
          <a:solidFill>
            <a:srgbClr val="e9e9e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3"/>
          <p:cNvSpPr/>
          <p:nvPr/>
        </p:nvSpPr>
        <p:spPr>
          <a:xfrm>
            <a:off x="17677800" y="12341520"/>
            <a:ext cx="2426040" cy="1844280"/>
          </a:xfrm>
          <a:custGeom>
            <a:avLst/>
            <a:gdLst/>
            <a:ahLst/>
            <a:rect l="l" t="t" r="r" b="b"/>
            <a:pathLst>
              <a:path w="2426334" h="1844675">
                <a:moveTo>
                  <a:pt x="2426190" y="0"/>
                </a:moveTo>
                <a:lnTo>
                  <a:pt x="0" y="1844399"/>
                </a:lnTo>
                <a:lnTo>
                  <a:pt x="2426190" y="1844399"/>
                </a:lnTo>
                <a:lnTo>
                  <a:pt x="242619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PlaceHolder 4"/>
          <p:cNvSpPr>
            <a:spLocks noGrp="1"/>
          </p:cNvSpPr>
          <p:nvPr>
            <p:ph type="title"/>
          </p:nvPr>
        </p:nvSpPr>
        <p:spPr>
          <a:xfrm>
            <a:off x="2817360" y="382680"/>
            <a:ext cx="14469120" cy="1565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ru-RU" sz="325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32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1010880" y="4200480"/>
            <a:ext cx="8638920" cy="8253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10353600" y="3273120"/>
            <a:ext cx="8744760" cy="8253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ftr"/>
          </p:nvPr>
        </p:nvSpPr>
        <p:spPr>
          <a:xfrm>
            <a:off x="6835320" y="13234320"/>
            <a:ext cx="6432840" cy="71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95" name="PlaceHolder 8"/>
          <p:cNvSpPr>
            <a:spLocks noGrp="1"/>
          </p:cNvSpPr>
          <p:nvPr>
            <p:ph type="dt"/>
          </p:nvPr>
        </p:nvSpPr>
        <p:spPr>
          <a:xfrm>
            <a:off x="1005120" y="13234320"/>
            <a:ext cx="4623480" cy="711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928F953E-A2DA-4CA1-850B-BF0F59B03D20}" type="datetime">
              <a:rPr b="0" lang="ru-RU" sz="1800" spc="-1" strike="noStrike">
                <a:solidFill>
                  <a:srgbClr val="b2b2b2"/>
                </a:solidFill>
                <a:latin typeface="Calibri"/>
              </a:rPr>
              <a:t>4.6.21</a:t>
            </a:fld>
            <a:endParaRPr b="0" lang="ru-RU" sz="1800" spc="-1" strike="noStrike">
              <a:latin typeface="Times New Roman"/>
            </a:endParaRPr>
          </a:p>
        </p:txBody>
      </p:sp>
      <p:sp>
        <p:nvSpPr>
          <p:cNvPr id="96" name="PlaceHolder 9"/>
          <p:cNvSpPr>
            <a:spLocks noGrp="1"/>
          </p:cNvSpPr>
          <p:nvPr>
            <p:ph type="sldNum"/>
          </p:nvPr>
        </p:nvSpPr>
        <p:spPr>
          <a:xfrm>
            <a:off x="19332360" y="13543920"/>
            <a:ext cx="408600" cy="383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5560">
              <a:lnSpc>
                <a:spcPts val="2886"/>
              </a:lnSpc>
            </a:pPr>
            <a:fld id="{0942D5B7-9E15-4CF3-A7E7-9E5786B8137D}" type="slidenum">
              <a:rPr b="0" lang="ru-RU" sz="2500" spc="9" strike="noStrike">
                <a:solidFill>
                  <a:srgbClr val="8f8f8f"/>
                </a:solidFill>
                <a:latin typeface="Arial"/>
              </a:rPr>
              <a:t>&lt;номер&gt;</a:t>
            </a:fld>
            <a:endParaRPr b="0" lang="ru-RU" sz="25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hyperlink" Target="http://far.org.ru/newsfar/496-metreccovid19" TargetMode="External"/><Relationship Id="rId3" Type="http://schemas.openxmlformats.org/officeDocument/2006/relationships/image" Target="../media/image39.jpeg"/><Relationship Id="rId4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jpeg"/><Relationship Id="rId3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jpeg"/><Relationship Id="rId3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image" Target="../media/image67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slideLayout" Target="../slideLayouts/slideLayout2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68.jpeg"/><Relationship Id="rId2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69.jpeg"/><Relationship Id="rId2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70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1238760" y="11797560"/>
            <a:ext cx="6605640" cy="105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760" bIns="0">
            <a:spAutoFit/>
          </a:bodyPr>
          <a:p>
            <a:pPr marL="12600">
              <a:lnSpc>
                <a:spcPct val="100000"/>
              </a:lnSpc>
              <a:spcBef>
                <a:spcPts val="113"/>
              </a:spcBef>
            </a:pPr>
            <a:r>
              <a:rPr b="0" lang="ru-RU" sz="2150" spc="4" strike="noStrike">
                <a:solidFill>
                  <a:srgbClr val="565656"/>
                </a:solidFill>
                <a:latin typeface="Arial"/>
              </a:rPr>
              <a:t>На</a:t>
            </a:r>
            <a:r>
              <a:rPr b="0" lang="ru-RU" sz="2150" spc="-12" strike="noStrike">
                <a:solidFill>
                  <a:srgbClr val="565656"/>
                </a:solidFill>
                <a:latin typeface="Arial"/>
              </a:rPr>
              <a:t> </a:t>
            </a:r>
            <a:r>
              <a:rPr b="0" lang="ru-RU" sz="2150" spc="-1" strike="noStrike">
                <a:solidFill>
                  <a:srgbClr val="565656"/>
                </a:solidFill>
                <a:latin typeface="Arial"/>
              </a:rPr>
              <a:t>основе</a:t>
            </a:r>
            <a:endParaRPr b="0" lang="ru-RU" sz="215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4"/>
              </a:spcBef>
            </a:pPr>
            <a:r>
              <a:rPr b="1" lang="ru-RU" sz="2500" spc="9" strike="noStrike">
                <a:solidFill>
                  <a:srgbClr val="565656"/>
                </a:solidFill>
                <a:latin typeface="Arial"/>
              </a:rPr>
              <a:t>Временных </a:t>
            </a:r>
            <a:r>
              <a:rPr b="1" lang="ru-RU" sz="2500" spc="-1" strike="noStrike">
                <a:solidFill>
                  <a:srgbClr val="565656"/>
                </a:solidFill>
                <a:latin typeface="Arial"/>
              </a:rPr>
              <a:t>методических</a:t>
            </a:r>
            <a:r>
              <a:rPr b="1" lang="ru-RU" sz="2500" spc="43" strike="noStrike">
                <a:solidFill>
                  <a:srgbClr val="565656"/>
                </a:solidFill>
                <a:latin typeface="Arial"/>
              </a:rPr>
              <a:t> </a:t>
            </a:r>
            <a:r>
              <a:rPr b="1" lang="ru-RU" sz="2500" spc="4" strike="noStrike">
                <a:solidFill>
                  <a:srgbClr val="565656"/>
                </a:solidFill>
                <a:latin typeface="Arial"/>
              </a:rPr>
              <a:t>рекомендаций</a:t>
            </a:r>
            <a:endParaRPr b="0" lang="ru-RU" sz="25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40"/>
              </a:spcBef>
            </a:pPr>
            <a:r>
              <a:rPr b="0" lang="ru-RU" sz="2150" spc="-7" strike="noStrike">
                <a:solidFill>
                  <a:srgbClr val="565656"/>
                </a:solidFill>
                <a:latin typeface="Arial"/>
              </a:rPr>
              <a:t>Минздрава </a:t>
            </a:r>
            <a:r>
              <a:rPr b="0" lang="ru-RU" sz="2150" spc="-15" strike="noStrike">
                <a:solidFill>
                  <a:srgbClr val="565656"/>
                </a:solidFill>
                <a:latin typeface="Arial"/>
              </a:rPr>
              <a:t>России, </a:t>
            </a:r>
            <a:r>
              <a:rPr b="0" lang="ru-RU" sz="2150" spc="-1" strike="noStrike">
                <a:solidFill>
                  <a:srgbClr val="565656"/>
                </a:solidFill>
                <a:latin typeface="Arial"/>
              </a:rPr>
              <a:t>версия </a:t>
            </a:r>
            <a:r>
              <a:rPr b="0" lang="ru-RU" sz="2150" spc="4" strike="noStrike">
                <a:solidFill>
                  <a:srgbClr val="565656"/>
                </a:solidFill>
                <a:latin typeface="Arial"/>
              </a:rPr>
              <a:t>11</a:t>
            </a:r>
            <a:endParaRPr b="0" lang="ru-RU" sz="2150" spc="-1" strike="noStrike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1078200" y="11811960"/>
            <a:ext cx="360" cy="1038600"/>
          </a:xfrm>
          <a:custGeom>
            <a:avLst/>
            <a:gdLst/>
            <a:ahLst/>
            <a:rect l="l" t="t" r="r" b="b"/>
            <a:pathLst>
              <a:path w="0" h="1038859">
                <a:moveTo>
                  <a:pt x="0" y="0"/>
                </a:moveTo>
                <a:lnTo>
                  <a:pt x="0" y="1038649"/>
                </a:lnTo>
              </a:path>
            </a:pathLst>
          </a:custGeom>
          <a:noFill/>
          <a:ln w="11160">
            <a:solidFill>
              <a:srgbClr val="fd1c1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3"/>
          <p:cNvSpPr/>
          <p:nvPr/>
        </p:nvSpPr>
        <p:spPr>
          <a:xfrm>
            <a:off x="1015200" y="858240"/>
            <a:ext cx="5495760" cy="15922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4"/>
          <p:cNvSpPr/>
          <p:nvPr/>
        </p:nvSpPr>
        <p:spPr>
          <a:xfrm>
            <a:off x="11360880" y="650880"/>
            <a:ext cx="8741520" cy="129211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5"/>
          <p:cNvSpPr/>
          <p:nvPr/>
        </p:nvSpPr>
        <p:spPr>
          <a:xfrm>
            <a:off x="1188720" y="3432240"/>
            <a:ext cx="9575280" cy="412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5400" spc="9" strike="noStrike">
                <a:solidFill>
                  <a:srgbClr val="c00000"/>
                </a:solidFill>
                <a:latin typeface="Arial"/>
              </a:rPr>
              <a:t>ПРОФИЛАКТИКА,  </a:t>
            </a:r>
            <a:r>
              <a:rPr b="1" lang="ru-RU" sz="5400" spc="-12" strike="noStrike">
                <a:solidFill>
                  <a:srgbClr val="c00000"/>
                </a:solidFill>
                <a:latin typeface="Arial"/>
              </a:rPr>
              <a:t>ДИАГНОСТИКА </a:t>
            </a:r>
            <a:r>
              <a:rPr b="1" lang="ru-RU" sz="5400" spc="9" strike="noStrike">
                <a:solidFill>
                  <a:srgbClr val="c00000"/>
                </a:solidFill>
                <a:latin typeface="Arial"/>
              </a:rPr>
              <a:t>И ЛЕЧЕНИЕ  </a:t>
            </a:r>
            <a:r>
              <a:rPr b="1" lang="ru-RU" sz="5400" spc="-21" strike="noStrike">
                <a:solidFill>
                  <a:srgbClr val="353535"/>
                </a:solidFill>
                <a:latin typeface="Arial"/>
              </a:rPr>
              <a:t>НОВОЙ </a:t>
            </a:r>
            <a:r>
              <a:rPr b="1" lang="ru-RU" sz="5400" spc="-12" strike="noStrike">
                <a:solidFill>
                  <a:srgbClr val="353535"/>
                </a:solidFill>
                <a:latin typeface="Arial"/>
              </a:rPr>
              <a:t>КОРОНАВИРУСНОЙ  </a:t>
            </a:r>
            <a:r>
              <a:rPr b="1" lang="ru-RU" sz="5400" spc="9" strike="noStrike">
                <a:solidFill>
                  <a:srgbClr val="353535"/>
                </a:solidFill>
                <a:latin typeface="Arial"/>
              </a:rPr>
              <a:t>ИНФЕКЦИИ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44" name="CustomShape 6"/>
          <p:cNvSpPr/>
          <p:nvPr/>
        </p:nvSpPr>
        <p:spPr>
          <a:xfrm>
            <a:off x="1084320" y="6573240"/>
            <a:ext cx="9381240" cy="380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>
            <a:spAutoFit/>
          </a:bodyPr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b="1" lang="ru-RU" sz="15950" spc="12" strike="noStrike">
                <a:solidFill>
                  <a:srgbClr val="292929"/>
                </a:solidFill>
                <a:latin typeface="Arial"/>
              </a:rPr>
              <a:t>COVI</a:t>
            </a:r>
            <a:r>
              <a:rPr b="1" lang="ru-RU" sz="15950" spc="4" strike="noStrike">
                <a:solidFill>
                  <a:srgbClr val="292929"/>
                </a:solidFill>
                <a:latin typeface="Arial"/>
              </a:rPr>
              <a:t>D</a:t>
            </a:r>
            <a:r>
              <a:rPr b="1" lang="ru-RU" sz="15950" spc="-1" strike="noStrike">
                <a:solidFill>
                  <a:srgbClr val="292929"/>
                </a:solidFill>
                <a:latin typeface="Arial"/>
              </a:rPr>
              <a:t>-</a:t>
            </a:r>
            <a:r>
              <a:rPr b="1" lang="ru-RU" sz="15950" spc="4" strike="noStrike">
                <a:solidFill>
                  <a:srgbClr val="292929"/>
                </a:solidFill>
                <a:latin typeface="Arial"/>
              </a:rPr>
              <a:t>19</a:t>
            </a:r>
            <a:endParaRPr b="0" lang="ru-RU" sz="1595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b="1" lang="ru-RU" sz="8800" spc="4" strike="noStrike">
                <a:solidFill>
                  <a:srgbClr val="ff0000"/>
                </a:solidFill>
                <a:latin typeface="Arial"/>
              </a:rPr>
              <a:t>Обновление</a:t>
            </a:r>
            <a:endParaRPr b="0" lang="ru-RU" sz="8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1365120" y="561960"/>
            <a:ext cx="16687440" cy="2057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r>
              <a:rPr b="1" lang="ru-RU" sz="3600" spc="-1" strike="noStrike">
                <a:solidFill>
                  <a:srgbClr val="1f497d"/>
                </a:solidFill>
                <a:latin typeface="Arial"/>
                <a:ea typeface="Times New Roman"/>
              </a:rPr>
              <a:t>Приложение 2-1</a:t>
            </a:r>
            <a:br/>
            <a:r>
              <a:rPr b="1" lang="ru-RU" sz="3600" spc="-1" strike="noStrike">
                <a:solidFill>
                  <a:srgbClr val="000000"/>
                </a:solidFill>
                <a:latin typeface="Arial"/>
                <a:ea typeface="Times New Roman"/>
              </a:rPr>
              <a:t>Объем лабораторного и инструментального обследования больных с COVID-19 или подозрением на COVID-19</a:t>
            </a:r>
            <a:br/>
            <a:br/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5" name="Рисунок 2" descr=""/>
          <p:cNvPicPr/>
          <p:nvPr/>
        </p:nvPicPr>
        <p:blipFill>
          <a:blip r:embed="rId1"/>
          <a:stretch/>
        </p:blipFill>
        <p:spPr>
          <a:xfrm>
            <a:off x="603360" y="3838680"/>
            <a:ext cx="18821160" cy="9219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19523880" y="13513680"/>
            <a:ext cx="203400" cy="3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>
            <a:spAutoFit/>
          </a:bodyPr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b="0" lang="ru-RU" sz="2500" spc="9" strike="noStrike">
                <a:solidFill>
                  <a:srgbClr val="8f8f8f"/>
                </a:solidFill>
                <a:latin typeface="Arial"/>
              </a:rPr>
              <a:t>7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317" name="CustomShape 2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CustomShape 3"/>
          <p:cNvSpPr/>
          <p:nvPr/>
        </p:nvSpPr>
        <p:spPr>
          <a:xfrm>
            <a:off x="9218520" y="3920400"/>
            <a:ext cx="10066320" cy="4787640"/>
          </a:xfrm>
          <a:custGeom>
            <a:avLst/>
            <a:gdLst/>
            <a:ahLst/>
            <a:rect l="l" t="t" r="r" b="b"/>
            <a:pathLst>
              <a:path w="10066655" h="4787900">
                <a:moveTo>
                  <a:pt x="9863162" y="0"/>
                </a:moveTo>
                <a:lnTo>
                  <a:pt x="203328" y="0"/>
                </a:lnTo>
                <a:lnTo>
                  <a:pt x="156698" y="5368"/>
                </a:lnTo>
                <a:lnTo>
                  <a:pt x="113897" y="20661"/>
                </a:lnTo>
                <a:lnTo>
                  <a:pt x="76145" y="44660"/>
                </a:lnTo>
                <a:lnTo>
                  <a:pt x="44660" y="76145"/>
                </a:lnTo>
                <a:lnTo>
                  <a:pt x="20661" y="113897"/>
                </a:lnTo>
                <a:lnTo>
                  <a:pt x="5368" y="156698"/>
                </a:lnTo>
                <a:lnTo>
                  <a:pt x="0" y="203328"/>
                </a:lnTo>
                <a:lnTo>
                  <a:pt x="0" y="4584409"/>
                </a:lnTo>
                <a:lnTo>
                  <a:pt x="5368" y="4631039"/>
                </a:lnTo>
                <a:lnTo>
                  <a:pt x="20661" y="4673840"/>
                </a:lnTo>
                <a:lnTo>
                  <a:pt x="44660" y="4711593"/>
                </a:lnTo>
                <a:lnTo>
                  <a:pt x="76145" y="4743078"/>
                </a:lnTo>
                <a:lnTo>
                  <a:pt x="113897" y="4767076"/>
                </a:lnTo>
                <a:lnTo>
                  <a:pt x="156698" y="4782369"/>
                </a:lnTo>
                <a:lnTo>
                  <a:pt x="203328" y="4787738"/>
                </a:lnTo>
                <a:lnTo>
                  <a:pt x="9863162" y="4787738"/>
                </a:lnTo>
                <a:lnTo>
                  <a:pt x="9909793" y="4782369"/>
                </a:lnTo>
                <a:lnTo>
                  <a:pt x="9952593" y="4767076"/>
                </a:lnTo>
                <a:lnTo>
                  <a:pt x="9990346" y="4743078"/>
                </a:lnTo>
                <a:lnTo>
                  <a:pt x="10021831" y="4711593"/>
                </a:lnTo>
                <a:lnTo>
                  <a:pt x="10045829" y="4673840"/>
                </a:lnTo>
                <a:lnTo>
                  <a:pt x="10061122" y="4631039"/>
                </a:lnTo>
                <a:lnTo>
                  <a:pt x="10066491" y="4584409"/>
                </a:lnTo>
                <a:lnTo>
                  <a:pt x="10066491" y="203328"/>
                </a:lnTo>
                <a:lnTo>
                  <a:pt x="10061122" y="156698"/>
                </a:lnTo>
                <a:lnTo>
                  <a:pt x="10045829" y="113897"/>
                </a:lnTo>
                <a:lnTo>
                  <a:pt x="10021831" y="76145"/>
                </a:lnTo>
                <a:lnTo>
                  <a:pt x="9990346" y="44660"/>
                </a:lnTo>
                <a:lnTo>
                  <a:pt x="9952593" y="20661"/>
                </a:lnTo>
                <a:lnTo>
                  <a:pt x="9909793" y="5368"/>
                </a:lnTo>
                <a:lnTo>
                  <a:pt x="9863162" y="0"/>
                </a:lnTo>
                <a:close/>
              </a:path>
            </a:pathLst>
          </a:custGeom>
          <a:solidFill>
            <a:srgbClr val="ffddd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CustomShape 4"/>
          <p:cNvSpPr/>
          <p:nvPr/>
        </p:nvSpPr>
        <p:spPr>
          <a:xfrm>
            <a:off x="9218520" y="3920400"/>
            <a:ext cx="10066320" cy="4787640"/>
          </a:xfrm>
          <a:custGeom>
            <a:avLst/>
            <a:gdLst/>
            <a:ahLst/>
            <a:rect l="l" t="t" r="r" b="b"/>
            <a:pathLst>
              <a:path w="10066655" h="4787900">
                <a:moveTo>
                  <a:pt x="0" y="203328"/>
                </a:moveTo>
                <a:lnTo>
                  <a:pt x="5368" y="156698"/>
                </a:lnTo>
                <a:lnTo>
                  <a:pt x="20661" y="113897"/>
                </a:lnTo>
                <a:lnTo>
                  <a:pt x="44660" y="76145"/>
                </a:lnTo>
                <a:lnTo>
                  <a:pt x="76145" y="44660"/>
                </a:lnTo>
                <a:lnTo>
                  <a:pt x="113897" y="20661"/>
                </a:lnTo>
                <a:lnTo>
                  <a:pt x="156698" y="5368"/>
                </a:lnTo>
                <a:lnTo>
                  <a:pt x="203328" y="0"/>
                </a:lnTo>
                <a:lnTo>
                  <a:pt x="9863162" y="0"/>
                </a:lnTo>
                <a:lnTo>
                  <a:pt x="9909792" y="5368"/>
                </a:lnTo>
                <a:lnTo>
                  <a:pt x="9952593" y="20661"/>
                </a:lnTo>
                <a:lnTo>
                  <a:pt x="9990346" y="44660"/>
                </a:lnTo>
                <a:lnTo>
                  <a:pt x="10021831" y="76145"/>
                </a:lnTo>
                <a:lnTo>
                  <a:pt x="10045829" y="113897"/>
                </a:lnTo>
                <a:lnTo>
                  <a:pt x="10061122" y="156698"/>
                </a:lnTo>
                <a:lnTo>
                  <a:pt x="10066491" y="203328"/>
                </a:lnTo>
                <a:lnTo>
                  <a:pt x="10066491" y="4584409"/>
                </a:lnTo>
                <a:lnTo>
                  <a:pt x="10061122" y="4631039"/>
                </a:lnTo>
                <a:lnTo>
                  <a:pt x="10045829" y="4673840"/>
                </a:lnTo>
                <a:lnTo>
                  <a:pt x="10021831" y="4711593"/>
                </a:lnTo>
                <a:lnTo>
                  <a:pt x="9990346" y="4743078"/>
                </a:lnTo>
                <a:lnTo>
                  <a:pt x="9952593" y="4767076"/>
                </a:lnTo>
                <a:lnTo>
                  <a:pt x="9909792" y="4782369"/>
                </a:lnTo>
                <a:lnTo>
                  <a:pt x="9863162" y="4787738"/>
                </a:lnTo>
                <a:lnTo>
                  <a:pt x="203328" y="4787738"/>
                </a:lnTo>
                <a:lnTo>
                  <a:pt x="156698" y="4782369"/>
                </a:lnTo>
                <a:lnTo>
                  <a:pt x="113897" y="4767076"/>
                </a:lnTo>
                <a:lnTo>
                  <a:pt x="76145" y="4743078"/>
                </a:lnTo>
                <a:lnTo>
                  <a:pt x="44660" y="4711593"/>
                </a:lnTo>
                <a:lnTo>
                  <a:pt x="20661" y="4673840"/>
                </a:lnTo>
                <a:lnTo>
                  <a:pt x="5368" y="4631039"/>
                </a:lnTo>
                <a:lnTo>
                  <a:pt x="0" y="4584409"/>
                </a:lnTo>
                <a:lnTo>
                  <a:pt x="0" y="203328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CustomShape 5"/>
          <p:cNvSpPr/>
          <p:nvPr/>
        </p:nvSpPr>
        <p:spPr>
          <a:xfrm>
            <a:off x="750240" y="3916440"/>
            <a:ext cx="8118720" cy="8604360"/>
          </a:xfrm>
          <a:custGeom>
            <a:avLst/>
            <a:gdLst/>
            <a:ahLst/>
            <a:rect l="l" t="t" r="r" b="b"/>
            <a:pathLst>
              <a:path w="8119109" h="8604885">
                <a:moveTo>
                  <a:pt x="7927298" y="0"/>
                </a:moveTo>
                <a:lnTo>
                  <a:pt x="191603" y="0"/>
                </a:lnTo>
                <a:lnTo>
                  <a:pt x="147672" y="5057"/>
                </a:lnTo>
                <a:lnTo>
                  <a:pt x="107343" y="19466"/>
                </a:lnTo>
                <a:lnTo>
                  <a:pt x="71767" y="42079"/>
                </a:lnTo>
                <a:lnTo>
                  <a:pt x="42095" y="71750"/>
                </a:lnTo>
                <a:lnTo>
                  <a:pt x="19475" y="107331"/>
                </a:lnTo>
                <a:lnTo>
                  <a:pt x="5060" y="147676"/>
                </a:lnTo>
                <a:lnTo>
                  <a:pt x="0" y="191637"/>
                </a:lnTo>
                <a:lnTo>
                  <a:pt x="0" y="8412812"/>
                </a:lnTo>
                <a:lnTo>
                  <a:pt x="5060" y="8456773"/>
                </a:lnTo>
                <a:lnTo>
                  <a:pt x="19475" y="8497118"/>
                </a:lnTo>
                <a:lnTo>
                  <a:pt x="42095" y="8532699"/>
                </a:lnTo>
                <a:lnTo>
                  <a:pt x="71767" y="8562370"/>
                </a:lnTo>
                <a:lnTo>
                  <a:pt x="107343" y="8584983"/>
                </a:lnTo>
                <a:lnTo>
                  <a:pt x="147672" y="8599392"/>
                </a:lnTo>
                <a:lnTo>
                  <a:pt x="191603" y="8604450"/>
                </a:lnTo>
                <a:lnTo>
                  <a:pt x="7927298" y="8604450"/>
                </a:lnTo>
                <a:lnTo>
                  <a:pt x="7971260" y="8599392"/>
                </a:lnTo>
                <a:lnTo>
                  <a:pt x="8011605" y="8584983"/>
                </a:lnTo>
                <a:lnTo>
                  <a:pt x="8047186" y="8562370"/>
                </a:lnTo>
                <a:lnTo>
                  <a:pt x="8076857" y="8532699"/>
                </a:lnTo>
                <a:lnTo>
                  <a:pt x="8099470" y="8497118"/>
                </a:lnTo>
                <a:lnTo>
                  <a:pt x="8113879" y="8456773"/>
                </a:lnTo>
                <a:lnTo>
                  <a:pt x="8118936" y="8412812"/>
                </a:lnTo>
                <a:lnTo>
                  <a:pt x="8118936" y="191637"/>
                </a:lnTo>
                <a:lnTo>
                  <a:pt x="8113879" y="147676"/>
                </a:lnTo>
                <a:lnTo>
                  <a:pt x="8099470" y="107331"/>
                </a:lnTo>
                <a:lnTo>
                  <a:pt x="8076857" y="71750"/>
                </a:lnTo>
                <a:lnTo>
                  <a:pt x="8047186" y="42079"/>
                </a:lnTo>
                <a:lnTo>
                  <a:pt x="8011605" y="19466"/>
                </a:lnTo>
                <a:lnTo>
                  <a:pt x="7971260" y="5057"/>
                </a:lnTo>
                <a:lnTo>
                  <a:pt x="7927298" y="0"/>
                </a:lnTo>
                <a:close/>
              </a:path>
            </a:pathLst>
          </a:custGeom>
          <a:solidFill>
            <a:srgbClr val="c8d2fc">
              <a:alpha val="48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CustomShape 6"/>
          <p:cNvSpPr/>
          <p:nvPr/>
        </p:nvSpPr>
        <p:spPr>
          <a:xfrm>
            <a:off x="750240" y="3916440"/>
            <a:ext cx="8118720" cy="8604360"/>
          </a:xfrm>
          <a:custGeom>
            <a:avLst/>
            <a:gdLst/>
            <a:ahLst/>
            <a:rect l="l" t="t" r="r" b="b"/>
            <a:pathLst>
              <a:path w="8119109" h="8604885">
                <a:moveTo>
                  <a:pt x="0" y="191637"/>
                </a:moveTo>
                <a:lnTo>
                  <a:pt x="5060" y="147676"/>
                </a:lnTo>
                <a:lnTo>
                  <a:pt x="19475" y="107331"/>
                </a:lnTo>
                <a:lnTo>
                  <a:pt x="42095" y="71750"/>
                </a:lnTo>
                <a:lnTo>
                  <a:pt x="71767" y="42079"/>
                </a:lnTo>
                <a:lnTo>
                  <a:pt x="107343" y="19466"/>
                </a:lnTo>
                <a:lnTo>
                  <a:pt x="147672" y="5057"/>
                </a:lnTo>
                <a:lnTo>
                  <a:pt x="191603" y="0"/>
                </a:lnTo>
                <a:lnTo>
                  <a:pt x="7927298" y="0"/>
                </a:lnTo>
                <a:lnTo>
                  <a:pt x="7971260" y="5057"/>
                </a:lnTo>
                <a:lnTo>
                  <a:pt x="8011605" y="19466"/>
                </a:lnTo>
                <a:lnTo>
                  <a:pt x="8047186" y="42079"/>
                </a:lnTo>
                <a:lnTo>
                  <a:pt x="8076856" y="71750"/>
                </a:lnTo>
                <a:lnTo>
                  <a:pt x="8099470" y="107331"/>
                </a:lnTo>
                <a:lnTo>
                  <a:pt x="8113878" y="147676"/>
                </a:lnTo>
                <a:lnTo>
                  <a:pt x="8118936" y="191637"/>
                </a:lnTo>
                <a:lnTo>
                  <a:pt x="8118936" y="8412812"/>
                </a:lnTo>
                <a:lnTo>
                  <a:pt x="8113878" y="8456773"/>
                </a:lnTo>
                <a:lnTo>
                  <a:pt x="8099470" y="8497118"/>
                </a:lnTo>
                <a:lnTo>
                  <a:pt x="8076856" y="8532699"/>
                </a:lnTo>
                <a:lnTo>
                  <a:pt x="8047186" y="8562370"/>
                </a:lnTo>
                <a:lnTo>
                  <a:pt x="8011605" y="8584983"/>
                </a:lnTo>
                <a:lnTo>
                  <a:pt x="7971260" y="8599392"/>
                </a:lnTo>
                <a:lnTo>
                  <a:pt x="7927298" y="8604449"/>
                </a:lnTo>
                <a:lnTo>
                  <a:pt x="191603" y="8604449"/>
                </a:lnTo>
                <a:lnTo>
                  <a:pt x="147672" y="8599392"/>
                </a:lnTo>
                <a:lnTo>
                  <a:pt x="107343" y="8584983"/>
                </a:lnTo>
                <a:lnTo>
                  <a:pt x="71767" y="8562370"/>
                </a:lnTo>
                <a:lnTo>
                  <a:pt x="42095" y="8532699"/>
                </a:lnTo>
                <a:lnTo>
                  <a:pt x="19475" y="8497118"/>
                </a:lnTo>
                <a:lnTo>
                  <a:pt x="5060" y="8456773"/>
                </a:lnTo>
                <a:lnTo>
                  <a:pt x="0" y="8412812"/>
                </a:lnTo>
                <a:lnTo>
                  <a:pt x="0" y="191637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CustomShape 7"/>
          <p:cNvSpPr/>
          <p:nvPr/>
        </p:nvSpPr>
        <p:spPr>
          <a:xfrm>
            <a:off x="9218520" y="8950320"/>
            <a:ext cx="10066320" cy="3570120"/>
          </a:xfrm>
          <a:custGeom>
            <a:avLst/>
            <a:gdLst/>
            <a:ahLst/>
            <a:rect l="l" t="t" r="r" b="b"/>
            <a:pathLst>
              <a:path w="10066655" h="3570604">
                <a:moveTo>
                  <a:pt x="9938694" y="0"/>
                </a:moveTo>
                <a:lnTo>
                  <a:pt x="127796" y="0"/>
                </a:lnTo>
                <a:lnTo>
                  <a:pt x="78042" y="10039"/>
                </a:lnTo>
                <a:lnTo>
                  <a:pt x="37422" y="37422"/>
                </a:lnTo>
                <a:lnTo>
                  <a:pt x="10039" y="78042"/>
                </a:lnTo>
                <a:lnTo>
                  <a:pt x="0" y="127796"/>
                </a:lnTo>
                <a:lnTo>
                  <a:pt x="0" y="3442719"/>
                </a:lnTo>
                <a:lnTo>
                  <a:pt x="10039" y="3492473"/>
                </a:lnTo>
                <a:lnTo>
                  <a:pt x="37422" y="3533094"/>
                </a:lnTo>
                <a:lnTo>
                  <a:pt x="78042" y="3560477"/>
                </a:lnTo>
                <a:lnTo>
                  <a:pt x="127796" y="3570516"/>
                </a:lnTo>
                <a:lnTo>
                  <a:pt x="9938694" y="3570516"/>
                </a:lnTo>
                <a:lnTo>
                  <a:pt x="9988448" y="3560477"/>
                </a:lnTo>
                <a:lnTo>
                  <a:pt x="10029069" y="3533094"/>
                </a:lnTo>
                <a:lnTo>
                  <a:pt x="10056451" y="3492473"/>
                </a:lnTo>
                <a:lnTo>
                  <a:pt x="10066491" y="3442719"/>
                </a:lnTo>
                <a:lnTo>
                  <a:pt x="10066491" y="127796"/>
                </a:lnTo>
                <a:lnTo>
                  <a:pt x="10056451" y="78042"/>
                </a:lnTo>
                <a:lnTo>
                  <a:pt x="10029069" y="37422"/>
                </a:lnTo>
                <a:lnTo>
                  <a:pt x="9988448" y="10039"/>
                </a:lnTo>
                <a:lnTo>
                  <a:pt x="9938694" y="0"/>
                </a:lnTo>
                <a:close/>
              </a:path>
            </a:pathLst>
          </a:custGeom>
          <a:solidFill>
            <a:srgbClr val="ffddd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CustomShape 8"/>
          <p:cNvSpPr/>
          <p:nvPr/>
        </p:nvSpPr>
        <p:spPr>
          <a:xfrm>
            <a:off x="9218520" y="8950320"/>
            <a:ext cx="10066320" cy="3570120"/>
          </a:xfrm>
          <a:custGeom>
            <a:avLst/>
            <a:gdLst/>
            <a:ahLst/>
            <a:rect l="l" t="t" r="r" b="b"/>
            <a:pathLst>
              <a:path w="10066655" h="3570604">
                <a:moveTo>
                  <a:pt x="0" y="127796"/>
                </a:moveTo>
                <a:lnTo>
                  <a:pt x="10039" y="78042"/>
                </a:lnTo>
                <a:lnTo>
                  <a:pt x="37422" y="37422"/>
                </a:lnTo>
                <a:lnTo>
                  <a:pt x="78042" y="10039"/>
                </a:lnTo>
                <a:lnTo>
                  <a:pt x="127796" y="0"/>
                </a:lnTo>
                <a:lnTo>
                  <a:pt x="9938694" y="0"/>
                </a:lnTo>
                <a:lnTo>
                  <a:pt x="9988448" y="10039"/>
                </a:lnTo>
                <a:lnTo>
                  <a:pt x="10029069" y="37422"/>
                </a:lnTo>
                <a:lnTo>
                  <a:pt x="10056451" y="78042"/>
                </a:lnTo>
                <a:lnTo>
                  <a:pt x="10066491" y="127796"/>
                </a:lnTo>
                <a:lnTo>
                  <a:pt x="10066491" y="3442719"/>
                </a:lnTo>
                <a:lnTo>
                  <a:pt x="10056451" y="3492473"/>
                </a:lnTo>
                <a:lnTo>
                  <a:pt x="10029069" y="3533094"/>
                </a:lnTo>
                <a:lnTo>
                  <a:pt x="9988448" y="3560476"/>
                </a:lnTo>
                <a:lnTo>
                  <a:pt x="9938694" y="3570516"/>
                </a:lnTo>
                <a:lnTo>
                  <a:pt x="127796" y="3570516"/>
                </a:lnTo>
                <a:lnTo>
                  <a:pt x="78042" y="3560476"/>
                </a:lnTo>
                <a:lnTo>
                  <a:pt x="37422" y="3533094"/>
                </a:lnTo>
                <a:lnTo>
                  <a:pt x="10039" y="3492473"/>
                </a:lnTo>
                <a:lnTo>
                  <a:pt x="0" y="3442719"/>
                </a:lnTo>
                <a:lnTo>
                  <a:pt x="0" y="127796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CustomShape 9"/>
          <p:cNvSpPr/>
          <p:nvPr/>
        </p:nvSpPr>
        <p:spPr>
          <a:xfrm>
            <a:off x="809280" y="2312640"/>
            <a:ext cx="18475560" cy="1294560"/>
          </a:xfrm>
          <a:custGeom>
            <a:avLst/>
            <a:gdLst/>
            <a:ahLst/>
            <a:rect l="l" t="t" r="r" b="b"/>
            <a:pathLst>
              <a:path w="18475960" h="1294764">
                <a:moveTo>
                  <a:pt x="18445033" y="0"/>
                </a:moveTo>
                <a:lnTo>
                  <a:pt x="30545" y="0"/>
                </a:lnTo>
                <a:lnTo>
                  <a:pt x="18654" y="2396"/>
                </a:lnTo>
                <a:lnTo>
                  <a:pt x="8945" y="8940"/>
                </a:lnTo>
                <a:lnTo>
                  <a:pt x="2400" y="18664"/>
                </a:lnTo>
                <a:lnTo>
                  <a:pt x="0" y="30602"/>
                </a:lnTo>
                <a:lnTo>
                  <a:pt x="0" y="1263641"/>
                </a:lnTo>
                <a:lnTo>
                  <a:pt x="2400" y="1275579"/>
                </a:lnTo>
                <a:lnTo>
                  <a:pt x="8945" y="1285303"/>
                </a:lnTo>
                <a:lnTo>
                  <a:pt x="18654" y="1291847"/>
                </a:lnTo>
                <a:lnTo>
                  <a:pt x="30545" y="1294243"/>
                </a:lnTo>
                <a:lnTo>
                  <a:pt x="18445033" y="1294243"/>
                </a:lnTo>
                <a:lnTo>
                  <a:pt x="18456971" y="1291847"/>
                </a:lnTo>
                <a:lnTo>
                  <a:pt x="18466695" y="1285303"/>
                </a:lnTo>
                <a:lnTo>
                  <a:pt x="18473239" y="1275579"/>
                </a:lnTo>
                <a:lnTo>
                  <a:pt x="18475635" y="1263641"/>
                </a:lnTo>
                <a:lnTo>
                  <a:pt x="18475635" y="30602"/>
                </a:lnTo>
                <a:lnTo>
                  <a:pt x="18473239" y="18664"/>
                </a:lnTo>
                <a:lnTo>
                  <a:pt x="18466695" y="8940"/>
                </a:lnTo>
                <a:lnTo>
                  <a:pt x="18456971" y="2396"/>
                </a:lnTo>
                <a:lnTo>
                  <a:pt x="18445033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10"/>
          <p:cNvSpPr/>
          <p:nvPr/>
        </p:nvSpPr>
        <p:spPr>
          <a:xfrm>
            <a:off x="809280" y="2312640"/>
            <a:ext cx="18475560" cy="1294560"/>
          </a:xfrm>
          <a:custGeom>
            <a:avLst/>
            <a:gdLst/>
            <a:ahLst/>
            <a:rect l="l" t="t" r="r" b="b"/>
            <a:pathLst>
              <a:path w="18475960" h="1294764">
                <a:moveTo>
                  <a:pt x="0" y="30602"/>
                </a:moveTo>
                <a:lnTo>
                  <a:pt x="2400" y="18664"/>
                </a:lnTo>
                <a:lnTo>
                  <a:pt x="8945" y="8940"/>
                </a:lnTo>
                <a:lnTo>
                  <a:pt x="18654" y="2396"/>
                </a:lnTo>
                <a:lnTo>
                  <a:pt x="30545" y="0"/>
                </a:lnTo>
                <a:lnTo>
                  <a:pt x="18445033" y="0"/>
                </a:lnTo>
                <a:lnTo>
                  <a:pt x="18456971" y="2396"/>
                </a:lnTo>
                <a:lnTo>
                  <a:pt x="18466695" y="8940"/>
                </a:lnTo>
                <a:lnTo>
                  <a:pt x="18473239" y="18664"/>
                </a:lnTo>
                <a:lnTo>
                  <a:pt x="18475635" y="30602"/>
                </a:lnTo>
                <a:lnTo>
                  <a:pt x="18475635" y="1263641"/>
                </a:lnTo>
                <a:lnTo>
                  <a:pt x="18473239" y="1275579"/>
                </a:lnTo>
                <a:lnTo>
                  <a:pt x="18466695" y="1285303"/>
                </a:lnTo>
                <a:lnTo>
                  <a:pt x="18456971" y="1291847"/>
                </a:lnTo>
                <a:lnTo>
                  <a:pt x="18445033" y="1294243"/>
                </a:lnTo>
                <a:lnTo>
                  <a:pt x="30545" y="1294243"/>
                </a:lnTo>
                <a:lnTo>
                  <a:pt x="18654" y="1291847"/>
                </a:lnTo>
                <a:lnTo>
                  <a:pt x="8945" y="1285303"/>
                </a:lnTo>
                <a:lnTo>
                  <a:pt x="2400" y="1275579"/>
                </a:lnTo>
                <a:lnTo>
                  <a:pt x="0" y="1263641"/>
                </a:lnTo>
                <a:lnTo>
                  <a:pt x="0" y="30602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11"/>
          <p:cNvSpPr/>
          <p:nvPr/>
        </p:nvSpPr>
        <p:spPr>
          <a:xfrm>
            <a:off x="791640" y="2019600"/>
            <a:ext cx="8155080" cy="360"/>
          </a:xfrm>
          <a:custGeom>
            <a:avLst/>
            <a:gdLst/>
            <a:ahLst/>
            <a:rect l="l" t="t" r="r" b="b"/>
            <a:pathLst>
              <a:path w="8155305" h="0">
                <a:moveTo>
                  <a:pt x="0" y="0"/>
                </a:moveTo>
                <a:lnTo>
                  <a:pt x="8154696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12"/>
          <p:cNvSpPr/>
          <p:nvPr/>
        </p:nvSpPr>
        <p:spPr>
          <a:xfrm>
            <a:off x="790920" y="1983240"/>
            <a:ext cx="2945520" cy="360"/>
          </a:xfrm>
          <a:custGeom>
            <a:avLst/>
            <a:gdLst/>
            <a:ahLst/>
            <a:rect l="l" t="t" r="r" b="b"/>
            <a:pathLst>
              <a:path w="2945765" h="0">
                <a:moveTo>
                  <a:pt x="0" y="0"/>
                </a:moveTo>
                <a:lnTo>
                  <a:pt x="294563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TextShape 13"/>
          <p:cNvSpPr txBox="1"/>
          <p:nvPr/>
        </p:nvSpPr>
        <p:spPr>
          <a:xfrm>
            <a:off x="762480" y="464760"/>
            <a:ext cx="14470920" cy="2463480"/>
          </a:xfrm>
          <a:prstGeom prst="rect">
            <a:avLst/>
          </a:prstGeom>
          <a:noFill/>
          <a:ln>
            <a:noFill/>
          </a:ln>
        </p:spPr>
        <p:txBody>
          <a:bodyPr lIns="0" rIns="0" tIns="87120" bIns="0">
            <a:noAutofit/>
          </a:bodyPr>
          <a:p>
            <a:pPr marL="1488960" indent="-1476720">
              <a:lnSpc>
                <a:spcPts val="4680"/>
              </a:lnSpc>
              <a:spcBef>
                <a:spcPts val="686"/>
              </a:spcBef>
            </a:pPr>
            <a:r>
              <a:rPr b="1" lang="ru-RU" sz="3600" spc="-1" strike="noStrike">
                <a:solidFill>
                  <a:srgbClr val="353535"/>
                </a:solidFill>
                <a:latin typeface="Arial"/>
              </a:rPr>
              <a:t>п. 4.2.3 </a:t>
            </a:r>
            <a:r>
              <a:rPr b="1" lang="ru-RU" sz="4300" spc="9" strike="noStrike">
                <a:solidFill>
                  <a:srgbClr val="c00000"/>
                </a:solidFill>
                <a:latin typeface="Arial"/>
              </a:rPr>
              <a:t>Этиологическая лабораторная </a:t>
            </a:r>
            <a:r>
              <a:rPr b="1" lang="ru-RU" sz="4300" spc="12" strike="noStrike">
                <a:solidFill>
                  <a:srgbClr val="c00000"/>
                </a:solidFill>
                <a:latin typeface="Arial"/>
              </a:rPr>
              <a:t>диагностика*  </a:t>
            </a:r>
            <a:r>
              <a:rPr b="1" lang="ru-RU" sz="4300" spc="12" strike="noStrike">
                <a:solidFill>
                  <a:srgbClr val="353535"/>
                </a:solidFill>
                <a:latin typeface="Arial"/>
              </a:rPr>
              <a:t>нового коронавируса</a:t>
            </a:r>
            <a:r>
              <a:rPr b="1" lang="ru-RU" sz="4300" spc="83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1" lang="ru-RU" sz="4300" spc="12" strike="noStrike">
                <a:solidFill>
                  <a:srgbClr val="353535"/>
                </a:solidFill>
                <a:latin typeface="Arial"/>
              </a:rPr>
              <a:t>SARS-CoV-2</a:t>
            </a:r>
            <a:r>
              <a:rPr b="1" lang="ru-RU" sz="4300" spc="9" strike="noStrike">
                <a:solidFill>
                  <a:srgbClr val="7e7e7e"/>
                </a:solidFill>
                <a:latin typeface="Arial"/>
              </a:rPr>
              <a:t> [2]</a:t>
            </a:r>
            <a:endParaRPr b="0" lang="ru-RU" sz="4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9" name="CustomShape 14"/>
          <p:cNvSpPr/>
          <p:nvPr/>
        </p:nvSpPr>
        <p:spPr>
          <a:xfrm>
            <a:off x="776520" y="12862800"/>
            <a:ext cx="15671520" cy="138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1800" spc="-1" strike="noStrike">
                <a:solidFill>
                  <a:srgbClr val="565656"/>
                </a:solidFill>
                <a:latin typeface="Arial"/>
              </a:rPr>
              <a:t>*</a:t>
            </a:r>
            <a:r>
              <a:rPr b="0" lang="ru-RU" sz="1800" spc="-1" strike="noStrike">
                <a:solidFill>
                  <a:srgbClr val="1f1f1f"/>
                </a:solidFill>
                <a:latin typeface="Segoe UI"/>
              </a:rPr>
              <a:t>Постановление </a:t>
            </a:r>
            <a:r>
              <a:rPr b="0" lang="ru-RU" sz="1800" spc="-15" strike="noStrike">
                <a:solidFill>
                  <a:srgbClr val="1f1f1f"/>
                </a:solidFill>
                <a:latin typeface="Segoe UI"/>
              </a:rPr>
              <a:t>Главного </a:t>
            </a:r>
            <a:r>
              <a:rPr b="0" lang="ru-RU" sz="1800" spc="-12" strike="noStrike">
                <a:solidFill>
                  <a:srgbClr val="1f1f1f"/>
                </a:solidFill>
                <a:latin typeface="Segoe UI"/>
              </a:rPr>
              <a:t>государственного </a:t>
            </a:r>
            <a:r>
              <a:rPr b="0" lang="ru-RU" sz="1800" spc="-1" strike="noStrike">
                <a:solidFill>
                  <a:srgbClr val="1f1f1f"/>
                </a:solidFill>
                <a:latin typeface="Segoe UI"/>
              </a:rPr>
              <a:t>санитарного </a:t>
            </a:r>
            <a:r>
              <a:rPr b="0" lang="ru-RU" sz="1800" spc="-12" strike="noStrike">
                <a:solidFill>
                  <a:srgbClr val="1f1f1f"/>
                </a:solidFill>
                <a:latin typeface="Segoe UI"/>
              </a:rPr>
              <a:t>врача </a:t>
            </a:r>
            <a:r>
              <a:rPr b="0" lang="ru-RU" sz="1800" spc="-1" strike="noStrike">
                <a:solidFill>
                  <a:srgbClr val="1f1f1f"/>
                </a:solidFill>
                <a:latin typeface="Segoe UI"/>
              </a:rPr>
              <a:t>РФ </a:t>
            </a:r>
            <a:r>
              <a:rPr b="0" lang="ru-RU" sz="1800" spc="-15" strike="noStrike">
                <a:solidFill>
                  <a:srgbClr val="1f1f1f"/>
                </a:solidFill>
                <a:latin typeface="Segoe UI"/>
              </a:rPr>
              <a:t>от </a:t>
            </a:r>
            <a:r>
              <a:rPr b="0" lang="ru-RU" sz="1800" spc="-1" strike="noStrike">
                <a:solidFill>
                  <a:srgbClr val="1f1f1f"/>
                </a:solidFill>
                <a:latin typeface="Segoe UI"/>
              </a:rPr>
              <a:t>30 </a:t>
            </a:r>
            <a:r>
              <a:rPr b="0" lang="ru-RU" sz="1800" spc="-12" strike="noStrike">
                <a:solidFill>
                  <a:srgbClr val="1f1f1f"/>
                </a:solidFill>
                <a:latin typeface="Segoe UI"/>
              </a:rPr>
              <a:t>марта </a:t>
            </a:r>
            <a:r>
              <a:rPr b="0" lang="ru-RU" sz="1800" spc="-1" strike="noStrike">
                <a:solidFill>
                  <a:srgbClr val="1f1f1f"/>
                </a:solidFill>
                <a:latin typeface="Segoe UI"/>
              </a:rPr>
              <a:t>2020 </a:t>
            </a:r>
            <a:r>
              <a:rPr b="0" lang="ru-RU" sz="1800" spc="-41" strike="noStrike">
                <a:solidFill>
                  <a:srgbClr val="1f1f1f"/>
                </a:solidFill>
                <a:latin typeface="Segoe UI"/>
              </a:rPr>
              <a:t>г. </a:t>
            </a:r>
            <a:r>
              <a:rPr b="0" lang="ru-RU" sz="1800" spc="4" strike="noStrike">
                <a:solidFill>
                  <a:srgbClr val="1f1f1f"/>
                </a:solidFill>
                <a:latin typeface="Segoe UI"/>
              </a:rPr>
              <a:t>N </a:t>
            </a:r>
            <a:r>
              <a:rPr b="0" lang="ru-RU" sz="1800" spc="-1" strike="noStrike">
                <a:solidFill>
                  <a:srgbClr val="1f1f1f"/>
                </a:solidFill>
                <a:latin typeface="Segoe UI"/>
              </a:rPr>
              <a:t>9 </a:t>
            </a:r>
            <a:r>
              <a:rPr b="0" lang="ru-RU" sz="1800" spc="-7" strike="noStrike">
                <a:solidFill>
                  <a:srgbClr val="1f1f1f"/>
                </a:solidFill>
                <a:latin typeface="Segoe UI"/>
              </a:rPr>
              <a:t>«О дополнительных мерах  </a:t>
            </a:r>
            <a:r>
              <a:rPr b="0" lang="ru-RU" sz="1800" spc="-1" strike="noStrike">
                <a:solidFill>
                  <a:srgbClr val="1f1f1f"/>
                </a:solidFill>
                <a:latin typeface="Segoe UI"/>
              </a:rPr>
              <a:t>по недопущению </a:t>
            </a:r>
            <a:r>
              <a:rPr b="0" lang="ru-RU" sz="1800" spc="-7" strike="noStrike">
                <a:solidFill>
                  <a:srgbClr val="1f1f1f"/>
                </a:solidFill>
                <a:latin typeface="Segoe UI"/>
              </a:rPr>
              <a:t>распространения</a:t>
            </a:r>
            <a:r>
              <a:rPr b="0" lang="ru-RU" sz="1800" spc="-41" strike="noStrike">
                <a:solidFill>
                  <a:srgbClr val="1f1f1f"/>
                </a:solidFill>
                <a:latin typeface="Segoe UI"/>
              </a:rPr>
              <a:t> </a:t>
            </a:r>
            <a:r>
              <a:rPr b="0" lang="ru-RU" sz="1800" spc="-7" strike="noStrike">
                <a:solidFill>
                  <a:srgbClr val="1f1f1f"/>
                </a:solidFill>
                <a:latin typeface="Segoe UI"/>
              </a:rPr>
              <a:t>COVID-19»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4"/>
              </a:spcBef>
            </a:pPr>
            <a:r>
              <a:rPr b="0" lang="ru-RU" sz="1800" spc="-1" strike="noStrike">
                <a:solidFill>
                  <a:srgbClr val="1f1f1f"/>
                </a:solidFill>
                <a:latin typeface="Segoe UI"/>
              </a:rPr>
              <a:t>Постановление </a:t>
            </a:r>
            <a:r>
              <a:rPr b="0" lang="ru-RU" sz="1800" spc="-15" strike="noStrike">
                <a:solidFill>
                  <a:srgbClr val="1f1f1f"/>
                </a:solidFill>
                <a:latin typeface="Segoe UI"/>
              </a:rPr>
              <a:t>Главного </a:t>
            </a:r>
            <a:r>
              <a:rPr b="0" lang="ru-RU" sz="1800" spc="-12" strike="noStrike">
                <a:solidFill>
                  <a:srgbClr val="1f1f1f"/>
                </a:solidFill>
                <a:latin typeface="Segoe UI"/>
              </a:rPr>
              <a:t>государственного </a:t>
            </a:r>
            <a:r>
              <a:rPr b="0" lang="ru-RU" sz="1800" spc="-7" strike="noStrike">
                <a:solidFill>
                  <a:srgbClr val="1f1f1f"/>
                </a:solidFill>
                <a:latin typeface="Segoe UI"/>
              </a:rPr>
              <a:t>санитарного </a:t>
            </a:r>
            <a:r>
              <a:rPr b="0" lang="ru-RU" sz="1800" spc="-12" strike="noStrike">
                <a:solidFill>
                  <a:srgbClr val="1f1f1f"/>
                </a:solidFill>
                <a:latin typeface="Segoe UI"/>
              </a:rPr>
              <a:t>врача </a:t>
            </a:r>
            <a:r>
              <a:rPr b="0" lang="ru-RU" sz="1800" spc="-1" strike="noStrike">
                <a:solidFill>
                  <a:srgbClr val="1f1f1f"/>
                </a:solidFill>
                <a:latin typeface="Segoe UI"/>
              </a:rPr>
              <a:t>РФ </a:t>
            </a:r>
            <a:r>
              <a:rPr b="0" lang="ru-RU" sz="1800" spc="-15" strike="noStrike">
                <a:solidFill>
                  <a:srgbClr val="1f1f1f"/>
                </a:solidFill>
                <a:latin typeface="Segoe UI"/>
              </a:rPr>
              <a:t>от </a:t>
            </a:r>
            <a:r>
              <a:rPr b="0" lang="ru-RU" sz="1800" spc="-1" strike="noStrike">
                <a:solidFill>
                  <a:srgbClr val="1f1f1f"/>
                </a:solidFill>
                <a:latin typeface="Segoe UI"/>
              </a:rPr>
              <a:t>22 мая 2020 </a:t>
            </a:r>
            <a:r>
              <a:rPr b="0" lang="ru-RU" sz="1800" spc="-41" strike="noStrike">
                <a:solidFill>
                  <a:srgbClr val="1f1f1f"/>
                </a:solidFill>
                <a:latin typeface="Segoe UI"/>
              </a:rPr>
              <a:t>г. </a:t>
            </a:r>
            <a:r>
              <a:rPr b="0" lang="ru-RU" sz="1800" spc="4" strike="noStrike">
                <a:solidFill>
                  <a:srgbClr val="1f1f1f"/>
                </a:solidFill>
                <a:latin typeface="Segoe UI"/>
              </a:rPr>
              <a:t>№ </a:t>
            </a:r>
            <a:r>
              <a:rPr b="0" lang="ru-RU" sz="1800" spc="-1" strike="noStrike">
                <a:solidFill>
                  <a:srgbClr val="1f1f1f"/>
                </a:solidFill>
                <a:latin typeface="Segoe UI"/>
              </a:rPr>
              <a:t>15 «Об утверждении санитарно-эпидемиологических </a:t>
            </a:r>
            <a:r>
              <a:rPr b="0" lang="ru-RU" sz="1800" spc="-7" strike="noStrike">
                <a:solidFill>
                  <a:srgbClr val="1f1f1f"/>
                </a:solidFill>
                <a:latin typeface="Segoe UI"/>
              </a:rPr>
              <a:t>правил  </a:t>
            </a:r>
            <a:r>
              <a:rPr b="0" lang="ru-RU" sz="1800" spc="-1" strike="noStrike">
                <a:solidFill>
                  <a:srgbClr val="1f1f1f"/>
                </a:solidFill>
                <a:latin typeface="Segoe UI"/>
              </a:rPr>
              <a:t>СП </a:t>
            </a:r>
            <a:r>
              <a:rPr b="0" lang="ru-RU" sz="1800" spc="-7" strike="noStrike">
                <a:solidFill>
                  <a:srgbClr val="1f1f1f"/>
                </a:solidFill>
                <a:latin typeface="Segoe UI"/>
              </a:rPr>
              <a:t>3.1.3597-20 </a:t>
            </a:r>
            <a:r>
              <a:rPr b="0" lang="ru-RU" sz="1800" spc="-1" strike="noStrike">
                <a:solidFill>
                  <a:srgbClr val="1f1f1f"/>
                </a:solidFill>
                <a:latin typeface="Segoe UI"/>
              </a:rPr>
              <a:t>"Профилактика новой </a:t>
            </a:r>
            <a:r>
              <a:rPr b="0" lang="ru-RU" sz="1800" spc="-7" strike="noStrike">
                <a:solidFill>
                  <a:srgbClr val="1f1f1f"/>
                </a:solidFill>
                <a:latin typeface="Segoe UI"/>
              </a:rPr>
              <a:t>коронавирусной </a:t>
            </a:r>
            <a:r>
              <a:rPr b="0" lang="ru-RU" sz="1800" spc="-1" strike="noStrike">
                <a:solidFill>
                  <a:srgbClr val="1f1f1f"/>
                </a:solidFill>
                <a:latin typeface="Segoe UI"/>
              </a:rPr>
              <a:t>инфекции</a:t>
            </a:r>
            <a:r>
              <a:rPr b="0" lang="ru-RU" sz="1800" spc="-46" strike="noStrike">
                <a:solidFill>
                  <a:srgbClr val="1f1f1f"/>
                </a:solidFill>
                <a:latin typeface="Segoe UI"/>
              </a:rPr>
              <a:t> </a:t>
            </a:r>
            <a:r>
              <a:rPr b="0" lang="ru-RU" sz="1800" spc="-7" strike="noStrike">
                <a:solidFill>
                  <a:srgbClr val="1f1f1f"/>
                </a:solidFill>
                <a:latin typeface="Segoe UI"/>
              </a:rPr>
              <a:t>(COVID-19)» (с изменениями от 13.11.2020)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30" name="CustomShape 15"/>
          <p:cNvSpPr/>
          <p:nvPr/>
        </p:nvSpPr>
        <p:spPr>
          <a:xfrm>
            <a:off x="790920" y="12742920"/>
            <a:ext cx="7934760" cy="360"/>
          </a:xfrm>
          <a:custGeom>
            <a:avLst/>
            <a:gdLst/>
            <a:ahLst/>
            <a:rect l="l" t="t" r="r" b="b"/>
            <a:pathLst>
              <a:path w="7934959" h="0">
                <a:moveTo>
                  <a:pt x="0" y="0"/>
                </a:moveTo>
                <a:lnTo>
                  <a:pt x="7934863" y="0"/>
                </a:lnTo>
              </a:path>
            </a:pathLst>
          </a:custGeom>
          <a:noFill/>
          <a:ln w="11160">
            <a:solidFill>
              <a:srgbClr val="7e7e7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CustomShape 16"/>
          <p:cNvSpPr/>
          <p:nvPr/>
        </p:nvSpPr>
        <p:spPr>
          <a:xfrm>
            <a:off x="975240" y="4093560"/>
            <a:ext cx="7497000" cy="887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337320" indent="-324720" algn="just">
              <a:lnSpc>
                <a:spcPct val="101000"/>
              </a:lnSpc>
              <a:spcBef>
                <a:spcPts val="91"/>
              </a:spcBef>
              <a:buClr>
                <a:srgbClr val="006fc0"/>
              </a:buClr>
              <a:buFont typeface="StarSymbol"/>
              <a:buAutoNum type="arabicPeriod"/>
            </a:pP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вернувшиеся на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территорию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Российской  Федерации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с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признаками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респираторных  заболеваний;</a:t>
            </a:r>
            <a:endParaRPr b="0" lang="ru-RU" sz="2400" spc="-1" strike="noStrike">
              <a:latin typeface="Arial"/>
            </a:endParaRPr>
          </a:p>
          <a:p>
            <a:pPr marL="337320" indent="-324720" algn="just">
              <a:lnSpc>
                <a:spcPct val="100000"/>
              </a:lnSpc>
              <a:spcBef>
                <a:spcPts val="51"/>
              </a:spcBef>
              <a:buClr>
                <a:srgbClr val="006fc0"/>
              </a:buClr>
              <a:buFont typeface="StarSymbol"/>
              <a:buAutoNum type="arabicPeriod"/>
            </a:pP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контактировавшие с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больным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COVID-19;</a:t>
            </a:r>
            <a:endParaRPr b="0" lang="ru-RU" sz="2400" spc="-1" strike="noStrike">
              <a:latin typeface="Arial"/>
            </a:endParaRPr>
          </a:p>
          <a:p>
            <a:pPr marL="337320" indent="-324720">
              <a:lnSpc>
                <a:spcPct val="100000"/>
              </a:lnSpc>
              <a:spcBef>
                <a:spcPts val="40"/>
              </a:spcBef>
              <a:buClr>
                <a:srgbClr val="006fc0"/>
              </a:buClr>
              <a:buFont typeface="StarSymbol"/>
              <a:buAutoNum type="arabicPeriod"/>
            </a:pP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с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диагнозом «внебольничная</a:t>
            </a:r>
            <a:r>
              <a:rPr b="0" lang="ru-RU" sz="2400" spc="5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пневмония»;</a:t>
            </a:r>
            <a:endParaRPr b="0" lang="ru-RU" sz="2400" spc="-1" strike="noStrike">
              <a:latin typeface="Arial"/>
            </a:endParaRPr>
          </a:p>
          <a:p>
            <a:pPr marL="337320" indent="-324720">
              <a:lnSpc>
                <a:spcPct val="101000"/>
              </a:lnSpc>
              <a:spcBef>
                <a:spcPts val="6"/>
              </a:spcBef>
              <a:buClr>
                <a:srgbClr val="006fc0"/>
              </a:buClr>
              <a:buFont typeface="StarSymbol"/>
              <a:buAutoNum type="arabicPeriod"/>
            </a:pP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старше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65 </a:t>
            </a:r>
            <a:r>
              <a:rPr b="0" lang="ru-RU" sz="2400" spc="-75" strike="noStrike">
                <a:solidFill>
                  <a:srgbClr val="1f1f1f"/>
                </a:solidFill>
                <a:latin typeface="Arial"/>
              </a:rPr>
              <a:t>лет,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обратившиеся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за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медицинской 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помощью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с симптомами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респираторного 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заболевания;</a:t>
            </a:r>
            <a:endParaRPr b="0" lang="ru-RU" sz="2400" spc="-1" strike="noStrike">
              <a:latin typeface="Arial"/>
            </a:endParaRPr>
          </a:p>
          <a:p>
            <a:pPr marL="337320" indent="-324720">
              <a:lnSpc>
                <a:spcPct val="101000"/>
              </a:lnSpc>
              <a:buClr>
                <a:srgbClr val="006fc0"/>
              </a:buClr>
              <a:buFont typeface="StarSymbol"/>
              <a:buAutoNum type="arabicPeriod"/>
            </a:pP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медицинские работники,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имеющие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риски 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инфицирования COVID-19 на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рабочих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местах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–</a:t>
            </a:r>
            <a:endParaRPr b="0" lang="ru-RU" sz="2400" spc="-1" strike="noStrike">
              <a:latin typeface="Arial"/>
            </a:endParaRPr>
          </a:p>
          <a:p>
            <a:pPr marL="337320">
              <a:lnSpc>
                <a:spcPct val="100000"/>
              </a:lnSpc>
              <a:spcBef>
                <a:spcPts val="45"/>
              </a:spcBef>
            </a:pP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1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раз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в </a:t>
            </a:r>
            <a:r>
              <a:rPr b="0" lang="ru-RU" sz="2400" spc="-7" strike="noStrike">
                <a:solidFill>
                  <a:srgbClr val="1f1f1f"/>
                </a:solidFill>
                <a:latin typeface="Arial"/>
              </a:rPr>
              <a:t>неделю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до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появления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IgG,</a:t>
            </a:r>
            <a:endParaRPr b="0" lang="ru-RU" sz="2400" spc="-1" strike="noStrike">
              <a:latin typeface="Arial"/>
            </a:endParaRPr>
          </a:p>
          <a:p>
            <a:pPr marL="337320">
              <a:lnSpc>
                <a:spcPct val="101000"/>
              </a:lnSpc>
            </a:pP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при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появлении симптомов,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не исключающих  COVID-19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–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немедленно;</a:t>
            </a:r>
            <a:endParaRPr b="0" lang="ru-RU" sz="2400" spc="-1" strike="noStrike">
              <a:latin typeface="Arial"/>
            </a:endParaRPr>
          </a:p>
          <a:p>
            <a:pPr marL="337320" indent="-324720" algn="just">
              <a:lnSpc>
                <a:spcPct val="101000"/>
              </a:lnSpc>
              <a:buClr>
                <a:srgbClr val="006fc0"/>
              </a:buClr>
              <a:buFont typeface="StarSymbol"/>
              <a:buAutoNum type="arabicPeriod" startAt="6"/>
            </a:pP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находящиеся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стационарных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организациях 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социального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обслуживания, учреждениях 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уголовно-исполнительной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 системы</a:t>
            </a:r>
            <a:endParaRPr b="0" lang="ru-RU" sz="2400" spc="-1" strike="noStrike">
              <a:latin typeface="Arial"/>
            </a:endParaRPr>
          </a:p>
          <a:p>
            <a:pPr marL="337320" algn="just">
              <a:lnSpc>
                <a:spcPct val="100000"/>
              </a:lnSpc>
              <a:spcBef>
                <a:spcPts val="45"/>
              </a:spcBef>
            </a:pP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при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появлении респираторных</a:t>
            </a:r>
            <a:r>
              <a:rPr b="0" lang="ru-RU" sz="2400" spc="-3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симптомов;</a:t>
            </a:r>
            <a:endParaRPr b="0" lang="ru-RU" sz="2400" spc="-1" strike="noStrike">
              <a:latin typeface="Arial"/>
            </a:endParaRPr>
          </a:p>
          <a:p>
            <a:pPr marL="337320" indent="-324720">
              <a:lnSpc>
                <a:spcPct val="101000"/>
              </a:lnSpc>
              <a:spcBef>
                <a:spcPts val="6"/>
              </a:spcBef>
              <a:buClr>
                <a:srgbClr val="006fc0"/>
              </a:buClr>
              <a:buFont typeface="StarSymbol"/>
              <a:buAutoNum type="arabicPeriod" startAt="7"/>
            </a:pP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работники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данных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организаций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при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вахтовом  </a:t>
            </a:r>
            <a:r>
              <a:rPr b="0" lang="ru-RU" sz="2400" spc="-12" strike="noStrike">
                <a:solidFill>
                  <a:srgbClr val="1f1f1f"/>
                </a:solidFill>
                <a:latin typeface="Arial"/>
              </a:rPr>
              <a:t>методе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работы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до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начала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работы;</a:t>
            </a:r>
            <a:endParaRPr b="0" lang="ru-RU" sz="2400" spc="-1" strike="noStrike">
              <a:latin typeface="Arial"/>
            </a:endParaRPr>
          </a:p>
          <a:p>
            <a:pPr marL="337320" indent="-324720">
              <a:lnSpc>
                <a:spcPct val="101000"/>
              </a:lnSpc>
              <a:buClr>
                <a:srgbClr val="006fc0"/>
              </a:buClr>
              <a:buFont typeface="StarSymbol"/>
              <a:buAutoNum type="arabicPeriod" startAt="7"/>
            </a:pPr>
            <a:r>
              <a:rPr b="0" lang="ru-RU" sz="2400" spc="-7" strike="noStrike">
                <a:solidFill>
                  <a:srgbClr val="1f1f1f"/>
                </a:solidFill>
                <a:latin typeface="Arial"/>
              </a:rPr>
              <a:t>дети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из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организованных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коллективов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при 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возникновении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3-х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и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более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случаев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заболеваний, 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не исключающих</a:t>
            </a:r>
            <a:r>
              <a:rPr b="0" lang="ru-RU" sz="2400" spc="-1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CОVID-19.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32" name="CustomShape 17"/>
          <p:cNvSpPr/>
          <p:nvPr/>
        </p:nvSpPr>
        <p:spPr>
          <a:xfrm>
            <a:off x="9507600" y="9191520"/>
            <a:ext cx="8497800" cy="38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280" bIns="0">
            <a:spAutoFit/>
          </a:bodyPr>
          <a:p>
            <a:pPr marL="12600">
              <a:lnSpc>
                <a:spcPct val="100000"/>
              </a:lnSpc>
              <a:spcBef>
                <a:spcPts val="136"/>
              </a:spcBef>
            </a:pPr>
            <a:r>
              <a:rPr b="1" lang="ru-RU" sz="2400" spc="18" strike="noStrike">
                <a:solidFill>
                  <a:srgbClr val="c00000"/>
                </a:solidFill>
                <a:latin typeface="Arial"/>
              </a:rPr>
              <a:t>Основной </a:t>
            </a:r>
            <a:r>
              <a:rPr b="1" lang="ru-RU" sz="2400" spc="4" strike="noStrike">
                <a:solidFill>
                  <a:srgbClr val="c00000"/>
                </a:solidFill>
                <a:latin typeface="Arial"/>
              </a:rPr>
              <a:t>материал: </a:t>
            </a:r>
            <a:r>
              <a:rPr b="1" lang="ru-RU" sz="2400" spc="4" strike="noStrike">
                <a:solidFill>
                  <a:srgbClr val="1f1f1f"/>
                </a:solidFill>
                <a:latin typeface="Arial"/>
              </a:rPr>
              <a:t>мазок </a:t>
            </a:r>
            <a:r>
              <a:rPr b="1" lang="ru-RU" sz="2400" spc="18" strike="noStrike">
                <a:solidFill>
                  <a:srgbClr val="1f1f1f"/>
                </a:solidFill>
                <a:latin typeface="Arial"/>
              </a:rPr>
              <a:t>из </a:t>
            </a:r>
            <a:r>
              <a:rPr b="1" lang="ru-RU" sz="2400" spc="-12" strike="noStrike">
                <a:solidFill>
                  <a:srgbClr val="1f1f1f"/>
                </a:solidFill>
                <a:latin typeface="Arial"/>
              </a:rPr>
              <a:t>носоглотки </a:t>
            </a:r>
            <a:r>
              <a:rPr b="1" lang="ru-RU" sz="2400" spc="18" strike="noStrike">
                <a:solidFill>
                  <a:srgbClr val="1f1f1f"/>
                </a:solidFill>
                <a:latin typeface="Arial"/>
              </a:rPr>
              <a:t>и</a:t>
            </a:r>
            <a:r>
              <a:rPr b="1" lang="ru-RU" sz="2400" spc="128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400" spc="-15" strike="noStrike">
                <a:solidFill>
                  <a:srgbClr val="1f1f1f"/>
                </a:solidFill>
                <a:latin typeface="Arial"/>
              </a:rPr>
              <a:t>ротоглотки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33" name="CustomShape 18"/>
          <p:cNvSpPr/>
          <p:nvPr/>
        </p:nvSpPr>
        <p:spPr>
          <a:xfrm>
            <a:off x="9507600" y="9837720"/>
            <a:ext cx="6528240" cy="112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280" bIns="0">
            <a:spAutoFit/>
          </a:bodyPr>
          <a:p>
            <a:pPr marL="12600">
              <a:lnSpc>
                <a:spcPct val="100000"/>
              </a:lnSpc>
              <a:spcBef>
                <a:spcPts val="136"/>
              </a:spcBef>
            </a:pPr>
            <a:r>
              <a:rPr b="1" lang="ru-RU" sz="2400" spc="24" strike="noStrike">
                <a:solidFill>
                  <a:srgbClr val="c00000"/>
                </a:solidFill>
                <a:latin typeface="Arial"/>
              </a:rPr>
              <a:t>В </a:t>
            </a:r>
            <a:r>
              <a:rPr b="1" lang="ru-RU" sz="2400" spc="-7" strike="noStrike">
                <a:solidFill>
                  <a:srgbClr val="c00000"/>
                </a:solidFill>
                <a:latin typeface="Arial"/>
              </a:rPr>
              <a:t>качестве </a:t>
            </a:r>
            <a:r>
              <a:rPr b="1" lang="ru-RU" sz="2400" spc="4" strike="noStrike">
                <a:solidFill>
                  <a:srgbClr val="c00000"/>
                </a:solidFill>
                <a:latin typeface="Arial"/>
              </a:rPr>
              <a:t>дополнительного</a:t>
            </a:r>
            <a:r>
              <a:rPr b="1" lang="ru-RU" sz="2400" spc="72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1" lang="ru-RU" sz="2400" spc="4" strike="noStrike">
                <a:solidFill>
                  <a:srgbClr val="c00000"/>
                </a:solidFill>
                <a:latin typeface="Arial"/>
              </a:rPr>
              <a:t>материала</a:t>
            </a:r>
            <a:endParaRPr b="0" lang="ru-RU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1"/>
              </a:spcBef>
            </a:pPr>
            <a:r>
              <a:rPr b="0" lang="ru-RU" sz="2400" spc="12" strike="noStrike">
                <a:solidFill>
                  <a:srgbClr val="c00000"/>
                </a:solidFill>
                <a:latin typeface="Arial"/>
              </a:rPr>
              <a:t>(при </a:t>
            </a:r>
            <a:r>
              <a:rPr b="0" lang="ru-RU" sz="2400" spc="-1" strike="noStrike">
                <a:solidFill>
                  <a:srgbClr val="c00000"/>
                </a:solidFill>
                <a:latin typeface="Arial"/>
              </a:rPr>
              <a:t>отр. </a:t>
            </a:r>
            <a:r>
              <a:rPr b="0" lang="ru-RU" sz="2400" spc="-35" strike="noStrike">
                <a:solidFill>
                  <a:srgbClr val="c00000"/>
                </a:solidFill>
                <a:latin typeface="Arial"/>
              </a:rPr>
              <a:t>результате </a:t>
            </a:r>
            <a:r>
              <a:rPr b="0" lang="ru-RU" sz="2400" spc="12" strike="noStrike">
                <a:solidFill>
                  <a:srgbClr val="c00000"/>
                </a:solidFill>
                <a:latin typeface="Arial"/>
              </a:rPr>
              <a:t>из</a:t>
            </a:r>
            <a:r>
              <a:rPr b="0" lang="ru-RU" sz="2400" spc="77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0" lang="ru-RU" sz="2400" spc="4" strike="noStrike">
                <a:solidFill>
                  <a:srgbClr val="c00000"/>
                </a:solidFill>
                <a:latin typeface="Arial"/>
              </a:rPr>
              <a:t>основного)</a:t>
            </a:r>
            <a:endParaRPr b="0" lang="ru-RU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40"/>
              </a:spcBef>
            </a:pPr>
            <a:r>
              <a:rPr b="1" lang="ru-RU" sz="2400" spc="18" strike="noStrike">
                <a:solidFill>
                  <a:srgbClr val="c00000"/>
                </a:solidFill>
                <a:latin typeface="Arial"/>
              </a:rPr>
              <a:t>для </a:t>
            </a:r>
            <a:r>
              <a:rPr b="1" lang="ru-RU" sz="2400" spc="9" strike="noStrike">
                <a:solidFill>
                  <a:srgbClr val="c00000"/>
                </a:solidFill>
                <a:latin typeface="Arial"/>
              </a:rPr>
              <a:t>исследования </a:t>
            </a:r>
            <a:r>
              <a:rPr b="1" lang="ru-RU" sz="2400" spc="12" strike="noStrike">
                <a:solidFill>
                  <a:srgbClr val="c00000"/>
                </a:solidFill>
                <a:latin typeface="Arial"/>
              </a:rPr>
              <a:t>могут</a:t>
            </a:r>
            <a:r>
              <a:rPr b="1" lang="ru-RU" sz="2400" spc="-41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1" lang="ru-RU" sz="2400" spc="4" strike="noStrike">
                <a:solidFill>
                  <a:srgbClr val="c00000"/>
                </a:solidFill>
                <a:latin typeface="Arial"/>
              </a:rPr>
              <a:t>использоваться: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34" name="CustomShape 19"/>
          <p:cNvSpPr/>
          <p:nvPr/>
        </p:nvSpPr>
        <p:spPr>
          <a:xfrm>
            <a:off x="9507600" y="11227320"/>
            <a:ext cx="9030600" cy="111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337320" indent="-324720">
              <a:lnSpc>
                <a:spcPct val="101000"/>
              </a:lnSpc>
              <a:spcBef>
                <a:spcPts val="91"/>
              </a:spcBef>
              <a:buClr>
                <a:srgbClr val="c00000"/>
              </a:buClr>
              <a:buFont typeface="Wingdings" charset="2"/>
              <a:buChar char=""/>
            </a:pP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мокрота</a:t>
            </a:r>
            <a:r>
              <a:rPr b="0" lang="ru-RU" sz="2400" spc="4" strike="noStrike">
                <a:solidFill>
                  <a:srgbClr val="565656"/>
                </a:solidFill>
                <a:latin typeface="Arial"/>
              </a:rPr>
              <a:t>;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бронхоальвеолярный лаваж;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(эндо)трахеальный, 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назофарингеальный аспират;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биопсийный или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аутопсийный 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материал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легких;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цельная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кровь,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сыворотка;</a:t>
            </a:r>
            <a:r>
              <a:rPr b="0" lang="ru-RU" sz="2400" spc="43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фекалии.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35" name="CustomShape 20"/>
          <p:cNvSpPr/>
          <p:nvPr/>
        </p:nvSpPr>
        <p:spPr>
          <a:xfrm>
            <a:off x="9415080" y="4131000"/>
            <a:ext cx="9782280" cy="41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8760" bIns="0">
            <a:spAutoFit/>
          </a:bodyPr>
          <a:p>
            <a:pPr marL="1414080">
              <a:lnSpc>
                <a:spcPct val="100000"/>
              </a:lnSpc>
              <a:spcBef>
                <a:spcPts val="541"/>
              </a:spcBef>
            </a:pPr>
            <a:r>
              <a:rPr b="1" lang="ru-RU" sz="2400" spc="24" strike="noStrike">
                <a:solidFill>
                  <a:srgbClr val="1f1f1f"/>
                </a:solidFill>
                <a:latin typeface="Arial"/>
              </a:rPr>
              <a:t>При </a:t>
            </a:r>
            <a:r>
              <a:rPr b="1" lang="ru-RU" sz="2400" spc="12" strike="noStrike">
                <a:solidFill>
                  <a:srgbClr val="1f1f1f"/>
                </a:solidFill>
                <a:latin typeface="Arial"/>
              </a:rPr>
              <a:t>обращении </a:t>
            </a:r>
            <a:r>
              <a:rPr b="1" lang="ru-RU" sz="2400" spc="18" strike="noStrike">
                <a:solidFill>
                  <a:srgbClr val="1f1f1f"/>
                </a:solidFill>
                <a:latin typeface="Arial"/>
              </a:rPr>
              <a:t>в </a:t>
            </a:r>
            <a:r>
              <a:rPr b="1" lang="ru-RU" sz="2400" spc="12" strike="noStrike">
                <a:solidFill>
                  <a:srgbClr val="1f1f1f"/>
                </a:solidFill>
                <a:latin typeface="Arial"/>
              </a:rPr>
              <a:t>медицинские</a:t>
            </a:r>
            <a:r>
              <a:rPr b="1" lang="ru-RU" sz="2400" spc="-2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400" spc="9" strike="noStrike">
                <a:solidFill>
                  <a:srgbClr val="1f1f1f"/>
                </a:solidFill>
                <a:latin typeface="Arial"/>
              </a:rPr>
              <a:t>организации:</a:t>
            </a:r>
            <a:endParaRPr b="0" lang="ru-RU" sz="2400" spc="-1" strike="noStrike">
              <a:latin typeface="Arial"/>
            </a:endParaRPr>
          </a:p>
          <a:p>
            <a:pPr marL="321840" indent="-309600">
              <a:lnSpc>
                <a:spcPct val="101000"/>
              </a:lnSpc>
              <a:spcBef>
                <a:spcPts val="405"/>
              </a:spcBef>
              <a:buClr>
                <a:srgbClr val="1f1f1f"/>
              </a:buClr>
              <a:buFont typeface="Symbol"/>
              <a:buChar char=""/>
            </a:pP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наличие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профессиональных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контактов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с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биоматериалом  </a:t>
            </a:r>
            <a:r>
              <a:rPr b="0" lang="ru-RU" sz="2400" spc="-15" strike="noStrike">
                <a:solidFill>
                  <a:srgbClr val="1f1f1f"/>
                </a:solidFill>
                <a:latin typeface="Arial"/>
              </a:rPr>
              <a:t>от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пациентов с COVID-19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и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лиц с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подозрением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на</a:t>
            </a:r>
            <a:r>
              <a:rPr b="0" lang="ru-RU" sz="2400" spc="-1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него;</a:t>
            </a:r>
            <a:endParaRPr b="0" lang="ru-RU" sz="2400" spc="-1" strike="noStrike">
              <a:latin typeface="Arial"/>
            </a:endParaRPr>
          </a:p>
          <a:p>
            <a:pPr marL="321840" indent="-309600">
              <a:lnSpc>
                <a:spcPct val="101000"/>
              </a:lnSpc>
              <a:buClr>
                <a:srgbClr val="1f1f1f"/>
              </a:buClr>
              <a:buFont typeface="Symbol"/>
              <a:buChar char=""/>
            </a:pP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рождение </a:t>
            </a:r>
            <a:r>
              <a:rPr b="0" lang="ru-RU" sz="2400" spc="-15" strike="noStrike">
                <a:solidFill>
                  <a:srgbClr val="1f1f1f"/>
                </a:solidFill>
                <a:latin typeface="Arial"/>
              </a:rPr>
              <a:t>от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матери,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у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которой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за 14 дней до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родов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был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выявлен 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подозрительный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или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подтвержденный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случай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COVID-19.</a:t>
            </a:r>
            <a:endParaRPr b="0" lang="ru-RU" sz="2400" spc="-1" strike="noStrike">
              <a:latin typeface="Arial"/>
            </a:endParaRPr>
          </a:p>
          <a:p>
            <a:pPr marL="2889720">
              <a:lnSpc>
                <a:spcPct val="100000"/>
              </a:lnSpc>
              <a:spcBef>
                <a:spcPts val="45"/>
              </a:spcBef>
            </a:pPr>
            <a:r>
              <a:rPr b="1" lang="ru-RU" sz="2400" spc="12" strike="noStrike">
                <a:solidFill>
                  <a:srgbClr val="1f1f1f"/>
                </a:solidFill>
                <a:latin typeface="Arial"/>
              </a:rPr>
              <a:t>За 14 </a:t>
            </a:r>
            <a:r>
              <a:rPr b="1" lang="ru-RU" sz="2400" spc="18" strike="noStrike">
                <a:solidFill>
                  <a:srgbClr val="1f1f1f"/>
                </a:solidFill>
                <a:latin typeface="Arial"/>
              </a:rPr>
              <a:t>дней до</a:t>
            </a:r>
            <a:r>
              <a:rPr b="1" lang="ru-RU" sz="2400" spc="-5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400" spc="12" strike="noStrike">
                <a:solidFill>
                  <a:srgbClr val="1f1f1f"/>
                </a:solidFill>
                <a:latin typeface="Arial"/>
              </a:rPr>
              <a:t>обращения:</a:t>
            </a:r>
            <a:endParaRPr b="0" lang="ru-RU" sz="2400" spc="-1" strike="noStrike">
              <a:latin typeface="Arial"/>
            </a:endParaRPr>
          </a:p>
          <a:p>
            <a:pPr marL="321840" indent="-309600">
              <a:lnSpc>
                <a:spcPct val="100000"/>
              </a:lnSpc>
              <a:spcBef>
                <a:spcPts val="40"/>
              </a:spcBef>
              <a:buClr>
                <a:srgbClr val="1f1f1f"/>
              </a:buClr>
              <a:buFont typeface="Symbol"/>
              <a:buChar char=""/>
            </a:pP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возвращение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из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зарубежной</a:t>
            </a:r>
            <a:r>
              <a:rPr b="0" lang="ru-RU" sz="2400" spc="24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поездки;</a:t>
            </a:r>
            <a:endParaRPr b="0" lang="ru-RU" sz="2400" spc="-1" strike="noStrike">
              <a:latin typeface="Arial"/>
            </a:endParaRPr>
          </a:p>
          <a:p>
            <a:pPr marL="321840" indent="-309600">
              <a:lnSpc>
                <a:spcPts val="2931"/>
              </a:lnSpc>
              <a:spcBef>
                <a:spcPts val="99"/>
              </a:spcBef>
              <a:buClr>
                <a:srgbClr val="1f1f1f"/>
              </a:buClr>
              <a:buFont typeface="Symbol"/>
              <a:buChar char=""/>
            </a:pP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наличие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контактов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с лицами,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находящимися </a:t>
            </a:r>
            <a:r>
              <a:rPr b="0" lang="ru-RU" sz="2400" spc="-7" strike="noStrike">
                <a:solidFill>
                  <a:srgbClr val="1f1f1f"/>
                </a:solidFill>
                <a:latin typeface="Arial"/>
              </a:rPr>
              <a:t>под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наблюдением, 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которые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в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последующем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 заболели;</a:t>
            </a:r>
            <a:endParaRPr b="0" lang="ru-RU" sz="2400" spc="-1" strike="noStrike">
              <a:latin typeface="Arial"/>
            </a:endParaRPr>
          </a:p>
          <a:p>
            <a:pPr marL="321840" indent="-309600">
              <a:lnSpc>
                <a:spcPts val="2815"/>
              </a:lnSpc>
              <a:buClr>
                <a:srgbClr val="1f1f1f"/>
              </a:buClr>
              <a:buFont typeface="Symbol"/>
              <a:buChar char=""/>
            </a:pP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наличие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тесных контактов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с лицами, у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которых</a:t>
            </a:r>
            <a:endParaRPr b="0" lang="ru-RU" sz="2400" spc="-1" strike="noStrike">
              <a:latin typeface="Arial"/>
            </a:endParaRPr>
          </a:p>
          <a:p>
            <a:pPr marL="321840">
              <a:lnSpc>
                <a:spcPct val="100000"/>
              </a:lnSpc>
              <a:spcBef>
                <a:spcPts val="45"/>
              </a:spcBef>
            </a:pP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лабораторно подтвержден диагноз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COVID-19.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36" name="CustomShape 21"/>
          <p:cNvSpPr/>
          <p:nvPr/>
        </p:nvSpPr>
        <p:spPr>
          <a:xfrm>
            <a:off x="975240" y="2350440"/>
            <a:ext cx="15419520" cy="111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3600" spc="-15" strike="noStrike">
                <a:solidFill>
                  <a:srgbClr val="ffffff"/>
                </a:solidFill>
                <a:latin typeface="Arial"/>
              </a:rPr>
              <a:t>Лабораторное обследование </a:t>
            </a:r>
            <a:r>
              <a:rPr b="0" lang="ru-RU" sz="3600" spc="-1" strike="noStrike">
                <a:solidFill>
                  <a:srgbClr val="ffffff"/>
                </a:solidFill>
                <a:latin typeface="Arial"/>
              </a:rPr>
              <a:t>на</a:t>
            </a:r>
            <a:r>
              <a:rPr b="0" lang="ru-RU" sz="3600" spc="97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ru-RU" sz="3600" spc="-1" strike="noStrike">
                <a:solidFill>
                  <a:srgbClr val="ffffff"/>
                </a:solidFill>
                <a:latin typeface="Arial"/>
              </a:rPr>
              <a:t>COVID-19</a:t>
            </a:r>
            <a:endParaRPr b="0" lang="ru-RU" sz="3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"/>
              </a:spcBef>
            </a:pPr>
            <a:r>
              <a:rPr b="1" lang="ru-RU" sz="3600" spc="-1" strike="noStrike">
                <a:solidFill>
                  <a:srgbClr val="ffffff"/>
                </a:solidFill>
                <a:latin typeface="Arial"/>
              </a:rPr>
              <a:t>в </a:t>
            </a:r>
            <a:r>
              <a:rPr b="1" lang="ru-RU" sz="3600" spc="-15" strike="noStrike">
                <a:solidFill>
                  <a:srgbClr val="ffffff"/>
                </a:solidFill>
                <a:latin typeface="Arial"/>
              </a:rPr>
              <a:t>обязательном </a:t>
            </a:r>
            <a:r>
              <a:rPr b="1" lang="ru-RU" sz="3600" spc="-12" strike="noStrike">
                <a:solidFill>
                  <a:srgbClr val="ffffff"/>
                </a:solidFill>
                <a:latin typeface="Arial"/>
              </a:rPr>
              <a:t>порядке </a:t>
            </a:r>
            <a:r>
              <a:rPr b="1" lang="ru-RU" sz="3600" spc="-15" strike="noStrike">
                <a:solidFill>
                  <a:srgbClr val="ffffff"/>
                </a:solidFill>
                <a:latin typeface="Arial"/>
              </a:rPr>
              <a:t>проводится </a:t>
            </a:r>
            <a:r>
              <a:rPr b="1" lang="ru-RU" sz="3600" spc="-7" strike="noStrike">
                <a:solidFill>
                  <a:srgbClr val="ffffff"/>
                </a:solidFill>
                <a:latin typeface="Arial"/>
              </a:rPr>
              <a:t>следующим категориям</a:t>
            </a:r>
            <a:r>
              <a:rPr b="1" lang="ru-RU" sz="3600" spc="168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ru-RU" sz="3600" spc="12" strike="noStrike">
                <a:solidFill>
                  <a:srgbClr val="ffffff"/>
                </a:solidFill>
                <a:latin typeface="Arial"/>
              </a:rPr>
              <a:t>лиц*: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19523880" y="13513680"/>
            <a:ext cx="203400" cy="3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>
            <a:spAutoFit/>
          </a:bodyPr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b="0" lang="ru-RU" sz="2500" spc="9" strike="noStrike">
                <a:solidFill>
                  <a:srgbClr val="8f8f8f"/>
                </a:solidFill>
                <a:latin typeface="Arial"/>
              </a:rPr>
              <a:t>8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CustomShape 3"/>
          <p:cNvSpPr/>
          <p:nvPr/>
        </p:nvSpPr>
        <p:spPr>
          <a:xfrm>
            <a:off x="306360" y="4152960"/>
            <a:ext cx="9015120" cy="712800"/>
          </a:xfrm>
          <a:custGeom>
            <a:avLst/>
            <a:gdLst/>
            <a:ahLst/>
            <a:rect l="l" t="t" r="r" b="b"/>
            <a:pathLst>
              <a:path w="8982710" h="1129664">
                <a:moveTo>
                  <a:pt x="8929959" y="0"/>
                </a:moveTo>
                <a:lnTo>
                  <a:pt x="52700" y="0"/>
                </a:lnTo>
                <a:lnTo>
                  <a:pt x="32188" y="4144"/>
                </a:lnTo>
                <a:lnTo>
                  <a:pt x="15437" y="15444"/>
                </a:lnTo>
                <a:lnTo>
                  <a:pt x="4142" y="32203"/>
                </a:lnTo>
                <a:lnTo>
                  <a:pt x="0" y="52723"/>
                </a:lnTo>
                <a:lnTo>
                  <a:pt x="0" y="1076473"/>
                </a:lnTo>
                <a:lnTo>
                  <a:pt x="4142" y="1096993"/>
                </a:lnTo>
                <a:lnTo>
                  <a:pt x="15437" y="1113752"/>
                </a:lnTo>
                <a:lnTo>
                  <a:pt x="32188" y="1125052"/>
                </a:lnTo>
                <a:lnTo>
                  <a:pt x="52700" y="1129196"/>
                </a:lnTo>
                <a:lnTo>
                  <a:pt x="8929959" y="1129196"/>
                </a:lnTo>
                <a:lnTo>
                  <a:pt x="8950479" y="1125052"/>
                </a:lnTo>
                <a:lnTo>
                  <a:pt x="8967238" y="1113752"/>
                </a:lnTo>
                <a:lnTo>
                  <a:pt x="8978538" y="1096993"/>
                </a:lnTo>
                <a:lnTo>
                  <a:pt x="8982682" y="1076473"/>
                </a:lnTo>
                <a:lnTo>
                  <a:pt x="8982682" y="52723"/>
                </a:lnTo>
                <a:lnTo>
                  <a:pt x="8978538" y="32203"/>
                </a:lnTo>
                <a:lnTo>
                  <a:pt x="8967238" y="15444"/>
                </a:lnTo>
                <a:lnTo>
                  <a:pt x="8950479" y="4144"/>
                </a:lnTo>
                <a:lnTo>
                  <a:pt x="8929959" y="0"/>
                </a:lnTo>
                <a:close/>
              </a:path>
            </a:pathLst>
          </a:custGeom>
          <a:solidFill>
            <a:srgbClr val="ffe7e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CustomShape 4"/>
          <p:cNvSpPr/>
          <p:nvPr/>
        </p:nvSpPr>
        <p:spPr>
          <a:xfrm>
            <a:off x="306360" y="2509560"/>
            <a:ext cx="9142560" cy="1067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280" bIns="0">
            <a:spAutoFit/>
          </a:bodyPr>
          <a:p>
            <a:pPr marL="424800" indent="-412560">
              <a:lnSpc>
                <a:spcPct val="100000"/>
              </a:lnSpc>
              <a:spcBef>
                <a:spcPts val="136"/>
              </a:spcBef>
              <a:buClr>
                <a:srgbClr val="d20001"/>
              </a:buClr>
              <a:buFont typeface="Wingdings" charset="2"/>
              <a:buChar char=""/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выявление РНК SARS-CoV-2 рекомендуется проводить всем лицам с признаками ОРИ;</a:t>
            </a:r>
            <a:endParaRPr b="0" lang="ru-RU" sz="2200" spc="-1" strike="noStrike">
              <a:latin typeface="Arial"/>
            </a:endParaRPr>
          </a:p>
          <a:p>
            <a:pPr marL="424800" indent="-412560">
              <a:lnSpc>
                <a:spcPct val="100000"/>
              </a:lnSpc>
              <a:spcBef>
                <a:spcPts val="136"/>
              </a:spcBef>
              <a:buClr>
                <a:srgbClr val="d20001"/>
              </a:buClr>
              <a:buFont typeface="Wingdings" charset="2"/>
              <a:buChar char=""/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основным видом биоматериала для лабораторного  исследования на наличие РНК SARS-CoV-2 является  мазок из носоглотки и/или ротоглотки, на наличие  IgА/IgM и IgG к SARS-CoV-2 – кровь;</a:t>
            </a:r>
            <a:endParaRPr b="0" lang="ru-RU" sz="2200" spc="-1" strike="noStrike">
              <a:latin typeface="Arial"/>
            </a:endParaRPr>
          </a:p>
          <a:p>
            <a:pPr marL="424800" indent="-412560">
              <a:lnSpc>
                <a:spcPct val="100000"/>
              </a:lnSpc>
              <a:spcBef>
                <a:spcPts val="136"/>
              </a:spcBef>
              <a:buClr>
                <a:srgbClr val="d20001"/>
              </a:buClr>
              <a:buFont typeface="Wingdings" charset="2"/>
              <a:buChar char=""/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</a:rPr>
              <a:t>все образцы, полученные для лабораторного  исследования, следует считать  потенциально инфекционными;</a:t>
            </a:r>
            <a:endParaRPr b="0" lang="ru-RU" sz="2200" spc="-1" strike="noStrike">
              <a:latin typeface="Arial"/>
            </a:endParaRPr>
          </a:p>
          <a:p>
            <a:pPr marL="424800" indent="-412560">
              <a:lnSpc>
                <a:spcPct val="100000"/>
              </a:lnSpc>
              <a:spcBef>
                <a:spcPts val="136"/>
              </a:spcBef>
              <a:buClr>
                <a:srgbClr val="d20001"/>
              </a:buClr>
              <a:buFont typeface="Wingdings" charset="2"/>
              <a:buChar char=""/>
            </a:pPr>
            <a:r>
              <a:rPr b="1" lang="ru-RU" sz="2200" spc="-1" strike="noStrike">
                <a:solidFill>
                  <a:srgbClr val="c00000"/>
                </a:solidFill>
                <a:latin typeface="Arial"/>
              </a:rPr>
              <a:t>Выявление антител к SARS-CoV-2 проводится с использованием иммунохимических методов (Приложение 3-2). Решение о тестировании на антитела к SARS-CoV-2 принимается лечащим врачом индивидуально, исходя из клинической целесообразности. </a:t>
            </a:r>
            <a:endParaRPr b="0" lang="ru-RU" sz="2200" spc="-1" strike="noStrike">
              <a:latin typeface="Arial"/>
            </a:endParaRPr>
          </a:p>
          <a:p>
            <a:pPr marL="12240">
              <a:lnSpc>
                <a:spcPct val="100000"/>
              </a:lnSpc>
              <a:spcBef>
                <a:spcPts val="136"/>
              </a:spcBef>
            </a:pPr>
            <a:endParaRPr b="0" lang="ru-RU" sz="2200" spc="-1" strike="noStrike">
              <a:latin typeface="Arial"/>
            </a:endParaRPr>
          </a:p>
          <a:p>
            <a:pPr marL="12240">
              <a:lnSpc>
                <a:spcPct val="100000"/>
              </a:lnSpc>
              <a:spcBef>
                <a:spcPts val="136"/>
              </a:spcBef>
            </a:pPr>
            <a:endParaRPr b="0" lang="ru-RU" sz="2200" spc="-1" strike="noStrike">
              <a:latin typeface="Arial"/>
            </a:endParaRPr>
          </a:p>
          <a:p>
            <a:pPr marL="12240">
              <a:lnSpc>
                <a:spcPct val="100000"/>
              </a:lnSpc>
              <a:spcBef>
                <a:spcPts val="136"/>
              </a:spcBef>
            </a:pPr>
            <a:endParaRPr b="0" lang="ru-RU" sz="2200" spc="-1" strike="noStrike">
              <a:latin typeface="Arial"/>
            </a:endParaRPr>
          </a:p>
          <a:p>
            <a:pPr marL="424800" indent="-412560">
              <a:lnSpc>
                <a:spcPct val="100000"/>
              </a:lnSpc>
              <a:spcBef>
                <a:spcPts val="136"/>
              </a:spcBef>
              <a:buClr>
                <a:srgbClr val="d20001"/>
              </a:buClr>
              <a:buFont typeface="Wingdings" charset="2"/>
              <a:buChar char=""/>
            </a:pPr>
            <a:r>
              <a:rPr b="0" lang="ru-RU" sz="2200" spc="-1" strike="sngStrike">
                <a:solidFill>
                  <a:srgbClr val="000000"/>
                </a:solidFill>
                <a:latin typeface="Arial"/>
              </a:rPr>
              <a:t>обследование на наличие IgА/IgM и/или IgG </a:t>
            </a: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к SARS-CoV-2 рекомендуется проводить всем  медработникам, которым не проводилось такое исследование ранее или если был получен отрицательный результат (кратность обследования 1 раз в 7 дней) и пациентам госпитализированным для плановой мед помощи.</a:t>
            </a:r>
            <a:endParaRPr b="0" lang="ru-RU" sz="2200" spc="-1" strike="noStrike">
              <a:latin typeface="Arial"/>
            </a:endParaRPr>
          </a:p>
          <a:p>
            <a:pPr marL="424800" indent="-412560">
              <a:lnSpc>
                <a:spcPct val="100000"/>
              </a:lnSpc>
              <a:spcBef>
                <a:spcPts val="136"/>
              </a:spcBef>
              <a:buClr>
                <a:srgbClr val="d20001"/>
              </a:buClr>
              <a:buFont typeface="Wingdings" charset="2"/>
              <a:buChar char=""/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тестирование на антитела к вирусу SARS-CoV-2  рекомендуется в следующих случаях:</a:t>
            </a:r>
            <a:endParaRPr b="0" lang="ru-RU" sz="2200" spc="-1" strike="noStrike">
              <a:latin typeface="Arial"/>
            </a:endParaRPr>
          </a:p>
          <a:p>
            <a:pPr lvl="1" marL="812160" indent="-342720">
              <a:lnSpc>
                <a:spcPct val="100000"/>
              </a:lnSpc>
              <a:spcBef>
                <a:spcPts val="136"/>
              </a:spcBef>
              <a:buClr>
                <a:srgbClr val="d20001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в качестве дополнительного метода диагностики острой инфекции или при невозможности исследования мазков  методом амплификации нуклеиновых кислот,</a:t>
            </a:r>
            <a:endParaRPr b="0" lang="ru-RU" sz="2200" spc="-1" strike="noStrike">
              <a:latin typeface="Arial"/>
            </a:endParaRPr>
          </a:p>
          <a:p>
            <a:pPr lvl="1" marL="812160" indent="-342720">
              <a:lnSpc>
                <a:spcPct val="100000"/>
              </a:lnSpc>
              <a:spcBef>
                <a:spcPts val="136"/>
              </a:spcBef>
              <a:buClr>
                <a:srgbClr val="d20001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для выявления лиц с бессимптомной формой инфекции;</a:t>
            </a:r>
            <a:endParaRPr b="0" lang="ru-RU" sz="2200" spc="-1" strike="noStrike">
              <a:latin typeface="Arial"/>
            </a:endParaRPr>
          </a:p>
          <a:p>
            <a:pPr lvl="1" marL="812160" indent="-342720">
              <a:lnSpc>
                <a:spcPct val="100000"/>
              </a:lnSpc>
              <a:spcBef>
                <a:spcPts val="136"/>
              </a:spcBef>
              <a:buClr>
                <a:srgbClr val="d20001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для установления факта перенесенной ранее инфекции;</a:t>
            </a:r>
            <a:endParaRPr b="0" lang="ru-RU" sz="2200" spc="-1" strike="noStrike">
              <a:latin typeface="Arial"/>
            </a:endParaRPr>
          </a:p>
          <a:p>
            <a:pPr lvl="1" marL="812160" indent="-342720">
              <a:lnSpc>
                <a:spcPct val="100000"/>
              </a:lnSpc>
              <a:spcBef>
                <a:spcPts val="136"/>
              </a:spcBef>
              <a:buClr>
                <a:srgbClr val="d20001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для отбора потенциальных доноров  иммунокомпетентной плазмы;</a:t>
            </a:r>
            <a:endParaRPr b="0" lang="ru-RU" sz="2200" spc="-1" strike="noStrike">
              <a:latin typeface="Arial"/>
            </a:endParaRPr>
          </a:p>
          <a:p>
            <a:pPr marL="424800" indent="-412560">
              <a:lnSpc>
                <a:spcPct val="100000"/>
              </a:lnSpc>
              <a:spcBef>
                <a:spcPts val="136"/>
              </a:spcBef>
              <a:buClr>
                <a:srgbClr val="d20001"/>
              </a:buClr>
              <a:buFont typeface="Wingdings" charset="2"/>
              <a:buChar char=""/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при оценке напряженности поствакцинального  протективного иммунитета рекомендуется определение  анти-RBD антител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341" name="CustomShape 5"/>
          <p:cNvSpPr/>
          <p:nvPr/>
        </p:nvSpPr>
        <p:spPr>
          <a:xfrm>
            <a:off x="9792720" y="4006440"/>
            <a:ext cx="9644040" cy="9406080"/>
          </a:xfrm>
          <a:custGeom>
            <a:avLst/>
            <a:gdLst/>
            <a:ahLst/>
            <a:rect l="l" t="t" r="r" b="b"/>
            <a:pathLst>
              <a:path w="9644380" h="8857615">
                <a:moveTo>
                  <a:pt x="0" y="8857522"/>
                </a:moveTo>
                <a:lnTo>
                  <a:pt x="9644246" y="8857522"/>
                </a:lnTo>
                <a:lnTo>
                  <a:pt x="9644246" y="0"/>
                </a:lnTo>
                <a:lnTo>
                  <a:pt x="0" y="0"/>
                </a:lnTo>
                <a:lnTo>
                  <a:pt x="0" y="8857522"/>
                </a:lnTo>
                <a:close/>
              </a:path>
            </a:pathLst>
          </a:custGeom>
          <a:solidFill>
            <a:srgbClr val="e1e7f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CustomShape 6"/>
          <p:cNvSpPr/>
          <p:nvPr/>
        </p:nvSpPr>
        <p:spPr>
          <a:xfrm>
            <a:off x="791640" y="2019600"/>
            <a:ext cx="8155080" cy="360"/>
          </a:xfrm>
          <a:custGeom>
            <a:avLst/>
            <a:gdLst/>
            <a:ahLst/>
            <a:rect l="l" t="t" r="r" b="b"/>
            <a:pathLst>
              <a:path w="8155305" h="0">
                <a:moveTo>
                  <a:pt x="0" y="0"/>
                </a:moveTo>
                <a:lnTo>
                  <a:pt x="8154696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CustomShape 7"/>
          <p:cNvSpPr/>
          <p:nvPr/>
        </p:nvSpPr>
        <p:spPr>
          <a:xfrm>
            <a:off x="790920" y="1983240"/>
            <a:ext cx="2945520" cy="360"/>
          </a:xfrm>
          <a:custGeom>
            <a:avLst/>
            <a:gdLst/>
            <a:ahLst/>
            <a:rect l="l" t="t" r="r" b="b"/>
            <a:pathLst>
              <a:path w="2945765" h="0">
                <a:moveTo>
                  <a:pt x="0" y="0"/>
                </a:moveTo>
                <a:lnTo>
                  <a:pt x="294563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CustomShape 8"/>
          <p:cNvSpPr/>
          <p:nvPr/>
        </p:nvSpPr>
        <p:spPr>
          <a:xfrm>
            <a:off x="482400" y="13522320"/>
            <a:ext cx="12766320" cy="56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1800" spc="-1" strike="noStrike">
                <a:solidFill>
                  <a:srgbClr val="565656"/>
                </a:solidFill>
                <a:latin typeface="Arial"/>
              </a:rPr>
              <a:t>* СП 1.2.036-95 </a:t>
            </a:r>
            <a:r>
              <a:rPr b="0" lang="ru-RU" sz="1800" spc="-7" strike="noStrike">
                <a:solidFill>
                  <a:srgbClr val="565656"/>
                </a:solidFill>
                <a:latin typeface="Arial"/>
              </a:rPr>
              <a:t>«Порядок </a:t>
            </a:r>
            <a:r>
              <a:rPr b="0" lang="ru-RU" sz="1800" spc="-15" strike="noStrike">
                <a:solidFill>
                  <a:srgbClr val="565656"/>
                </a:solidFill>
                <a:latin typeface="Arial"/>
              </a:rPr>
              <a:t>учета, </a:t>
            </a:r>
            <a:r>
              <a:rPr b="0" lang="ru-RU" sz="1800" spc="-1" strike="noStrike">
                <a:solidFill>
                  <a:srgbClr val="565656"/>
                </a:solidFill>
                <a:latin typeface="Arial"/>
              </a:rPr>
              <a:t>хранения, </a:t>
            </a:r>
            <a:r>
              <a:rPr b="0" lang="ru-RU" sz="1800" spc="-12" strike="noStrike">
                <a:solidFill>
                  <a:srgbClr val="565656"/>
                </a:solidFill>
                <a:latin typeface="Arial"/>
              </a:rPr>
              <a:t>передачи </a:t>
            </a:r>
            <a:r>
              <a:rPr b="0" lang="ru-RU" sz="1800" spc="-1" strike="noStrike">
                <a:solidFill>
                  <a:srgbClr val="565656"/>
                </a:solidFill>
                <a:latin typeface="Arial"/>
              </a:rPr>
              <a:t>и </a:t>
            </a:r>
            <a:r>
              <a:rPr b="0" lang="ru-RU" sz="1800" spc="-7" strike="noStrike">
                <a:solidFill>
                  <a:srgbClr val="565656"/>
                </a:solidFill>
                <a:latin typeface="Arial"/>
              </a:rPr>
              <a:t>транспортирования микроорганизмов </a:t>
            </a:r>
            <a:r>
              <a:rPr b="0" lang="ru-RU" sz="1800" spc="-1" strike="noStrike">
                <a:solidFill>
                  <a:srgbClr val="565656"/>
                </a:solidFill>
                <a:latin typeface="Arial"/>
              </a:rPr>
              <a:t>I – IV </a:t>
            </a:r>
            <a:r>
              <a:rPr b="0" lang="ru-RU" sz="1800" spc="-7" strike="noStrike">
                <a:solidFill>
                  <a:srgbClr val="565656"/>
                </a:solidFill>
                <a:latin typeface="Arial"/>
              </a:rPr>
              <a:t>групп </a:t>
            </a:r>
            <a:r>
              <a:rPr b="0" lang="ru-RU" sz="1800" spc="-12" strike="noStrike">
                <a:solidFill>
                  <a:srgbClr val="565656"/>
                </a:solidFill>
                <a:latin typeface="Arial"/>
              </a:rPr>
              <a:t>патогенности» </a:t>
            </a:r>
            <a:r>
              <a:rPr b="0" lang="ru-RU" sz="1800" spc="-12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1800" spc="-7" strike="noStrike">
                <a:solidFill>
                  <a:srgbClr val="353535"/>
                </a:solidFill>
                <a:latin typeface="Arial"/>
              </a:rPr>
              <a:t>Подробнее </a:t>
            </a:r>
            <a:r>
              <a:rPr b="0" lang="ru-RU" sz="1800" spc="4" strike="noStrike">
                <a:solidFill>
                  <a:srgbClr val="353535"/>
                </a:solidFill>
                <a:latin typeface="Arial"/>
              </a:rPr>
              <a:t>см. </a:t>
            </a:r>
            <a:r>
              <a:rPr b="0" lang="ru-RU" sz="1800" spc="-1" strike="noStrike">
                <a:solidFill>
                  <a:srgbClr val="353535"/>
                </a:solidFill>
                <a:latin typeface="Arial"/>
              </a:rPr>
              <a:t>приложение</a:t>
            </a:r>
            <a:r>
              <a:rPr b="0" lang="ru-RU" sz="1800" spc="-86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1800" spc="-1" strike="noStrike">
                <a:solidFill>
                  <a:srgbClr val="353535"/>
                </a:solidFill>
                <a:latin typeface="Arial"/>
              </a:rPr>
              <a:t>3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45" name="CustomShape 9"/>
          <p:cNvSpPr/>
          <p:nvPr/>
        </p:nvSpPr>
        <p:spPr>
          <a:xfrm>
            <a:off x="9781920" y="2541240"/>
            <a:ext cx="9644040" cy="1271520"/>
          </a:xfrm>
          <a:prstGeom prst="rect">
            <a:avLst/>
          </a:prstGeom>
          <a:solidFill>
            <a:srgbClr val="ffe7e7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920" bIns="0">
            <a:spAutoFit/>
          </a:bodyPr>
          <a:p>
            <a:pPr marL="708840" indent="-412560">
              <a:lnSpc>
                <a:spcPct val="100000"/>
              </a:lnSpc>
              <a:spcBef>
                <a:spcPts val="1196"/>
              </a:spcBef>
              <a:buClr>
                <a:srgbClr val="d20001"/>
              </a:buClr>
              <a:buFont typeface="Wingdings" charset="2"/>
              <a:buChar char=""/>
            </a:pPr>
            <a:r>
              <a:rPr b="0" lang="ru-RU" sz="2600" spc="9" strike="noStrike">
                <a:solidFill>
                  <a:srgbClr val="1f1f1f"/>
                </a:solidFill>
                <a:latin typeface="Arial"/>
              </a:rPr>
              <a:t>пробы </a:t>
            </a:r>
            <a:r>
              <a:rPr b="0" lang="ru-RU" sz="2600" spc="-21" strike="noStrike">
                <a:solidFill>
                  <a:srgbClr val="1f1f1f"/>
                </a:solidFill>
                <a:latin typeface="Arial"/>
              </a:rPr>
              <a:t>от </a:t>
            </a:r>
            <a:r>
              <a:rPr b="0" lang="ru-RU" sz="2600" spc="4" strike="noStrike">
                <a:solidFill>
                  <a:srgbClr val="1f1f1f"/>
                </a:solidFill>
                <a:latin typeface="Arial"/>
              </a:rPr>
              <a:t>пациентов </a:t>
            </a:r>
            <a:r>
              <a:rPr b="0" lang="ru-RU" sz="2600" spc="-1" strike="noStrike">
                <a:solidFill>
                  <a:srgbClr val="1f1f1f"/>
                </a:solidFill>
                <a:latin typeface="Arial"/>
              </a:rPr>
              <a:t>должны </a:t>
            </a:r>
            <a:r>
              <a:rPr b="0" lang="ru-RU" sz="2600" spc="9" strike="noStrike">
                <a:solidFill>
                  <a:srgbClr val="1f1f1f"/>
                </a:solidFill>
                <a:latin typeface="Arial"/>
              </a:rPr>
              <a:t>быть </a:t>
            </a:r>
            <a:r>
              <a:rPr b="0" lang="ru-RU" sz="2600" spc="-1" strike="noStrike">
                <a:solidFill>
                  <a:srgbClr val="1f1f1f"/>
                </a:solidFill>
                <a:latin typeface="Arial"/>
              </a:rPr>
              <a:t>транспортированы  </a:t>
            </a:r>
            <a:r>
              <a:rPr b="0" lang="ru-RU" sz="2600" spc="9" strike="noStrike">
                <a:solidFill>
                  <a:srgbClr val="1f1f1f"/>
                </a:solidFill>
                <a:latin typeface="Arial"/>
              </a:rPr>
              <a:t>с </a:t>
            </a:r>
            <a:r>
              <a:rPr b="0" lang="ru-RU" sz="2600" spc="-7" strike="noStrike">
                <a:solidFill>
                  <a:srgbClr val="1f1f1f"/>
                </a:solidFill>
                <a:latin typeface="Arial"/>
              </a:rPr>
              <a:t>соблюдением </a:t>
            </a:r>
            <a:r>
              <a:rPr b="0" lang="ru-RU" sz="2600" spc="-1" strike="noStrike">
                <a:solidFill>
                  <a:srgbClr val="1f1f1f"/>
                </a:solidFill>
                <a:latin typeface="Arial"/>
              </a:rPr>
              <a:t>требований </a:t>
            </a:r>
            <a:r>
              <a:rPr b="0" lang="ru-RU" sz="2600" spc="4" strike="noStrike">
                <a:solidFill>
                  <a:srgbClr val="1f1f1f"/>
                </a:solidFill>
                <a:latin typeface="Arial"/>
              </a:rPr>
              <a:t>санитарных правил*  </a:t>
            </a:r>
            <a:r>
              <a:rPr b="0" lang="ru-RU" sz="2150" spc="-7" strike="noStrike">
                <a:solidFill>
                  <a:srgbClr val="1f1f1f"/>
                </a:solidFill>
                <a:latin typeface="Arial"/>
              </a:rPr>
              <a:t>Транспортировка возможна </a:t>
            </a:r>
            <a:r>
              <a:rPr b="0" lang="ru-RU" sz="2150" spc="4" strike="noStrike">
                <a:solidFill>
                  <a:srgbClr val="1f1f1f"/>
                </a:solidFill>
                <a:latin typeface="Arial"/>
              </a:rPr>
              <a:t>на</a:t>
            </a:r>
            <a:r>
              <a:rPr b="0" lang="ru-RU" sz="2150" spc="1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150" spc="9" strike="noStrike">
                <a:solidFill>
                  <a:srgbClr val="1f1f1f"/>
                </a:solidFill>
                <a:latin typeface="Arial"/>
              </a:rPr>
              <a:t>льду</a:t>
            </a:r>
            <a:endParaRPr b="0" lang="ru-RU" sz="2150" spc="-1" strike="noStrike">
              <a:latin typeface="Arial"/>
            </a:endParaRPr>
          </a:p>
        </p:txBody>
      </p:sp>
      <p:sp>
        <p:nvSpPr>
          <p:cNvPr id="346" name="CustomShape 10"/>
          <p:cNvSpPr/>
          <p:nvPr/>
        </p:nvSpPr>
        <p:spPr>
          <a:xfrm>
            <a:off x="568080" y="13513680"/>
            <a:ext cx="9224280" cy="360"/>
          </a:xfrm>
          <a:custGeom>
            <a:avLst/>
            <a:gdLst/>
            <a:ahLst/>
            <a:rect l="l" t="t" r="r" b="b"/>
            <a:pathLst>
              <a:path w="9224645" h="0">
                <a:moveTo>
                  <a:pt x="0" y="0"/>
                </a:moveTo>
                <a:lnTo>
                  <a:pt x="9224063" y="0"/>
                </a:lnTo>
              </a:path>
            </a:pathLst>
          </a:custGeom>
          <a:noFill/>
          <a:ln w="11160">
            <a:solidFill>
              <a:srgbClr val="7e7e7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11"/>
          <p:cNvSpPr/>
          <p:nvPr/>
        </p:nvSpPr>
        <p:spPr>
          <a:xfrm>
            <a:off x="9781920" y="1779840"/>
            <a:ext cx="4575960" cy="724680"/>
          </a:xfrm>
          <a:custGeom>
            <a:avLst/>
            <a:gdLst/>
            <a:ahLst/>
            <a:rect l="l" t="t" r="r" b="b"/>
            <a:pathLst>
              <a:path w="4576444" h="725169">
                <a:moveTo>
                  <a:pt x="4455122" y="0"/>
                </a:moveTo>
                <a:lnTo>
                  <a:pt x="0" y="0"/>
                </a:lnTo>
                <a:lnTo>
                  <a:pt x="0" y="724831"/>
                </a:lnTo>
                <a:lnTo>
                  <a:pt x="4575927" y="724831"/>
                </a:lnTo>
                <a:lnTo>
                  <a:pt x="4575927" y="120805"/>
                </a:lnTo>
                <a:lnTo>
                  <a:pt x="4455122" y="0"/>
                </a:lnTo>
                <a:close/>
              </a:path>
            </a:pathLst>
          </a:custGeom>
          <a:solidFill>
            <a:srgbClr val="d2000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CustomShape 12"/>
          <p:cNvSpPr/>
          <p:nvPr/>
        </p:nvSpPr>
        <p:spPr>
          <a:xfrm>
            <a:off x="10051920" y="1754640"/>
            <a:ext cx="4035600" cy="56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3600" spc="-1" strike="noStrike">
                <a:solidFill>
                  <a:srgbClr val="ffffff"/>
                </a:solidFill>
                <a:latin typeface="Arial"/>
              </a:rPr>
              <a:t>Транспортировка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349" name="CustomShape 13"/>
          <p:cNvSpPr/>
          <p:nvPr/>
        </p:nvSpPr>
        <p:spPr>
          <a:xfrm>
            <a:off x="9711000" y="4069440"/>
            <a:ext cx="10016280" cy="929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586800" indent="-412560">
              <a:lnSpc>
                <a:spcPct val="100000"/>
              </a:lnSpc>
              <a:spcBef>
                <a:spcPts val="91"/>
              </a:spcBef>
              <a:buClr>
                <a:srgbClr val="006fc0"/>
              </a:buClr>
              <a:buFont typeface="Wingdings" charset="2"/>
              <a:buChar char=""/>
            </a:pPr>
            <a:r>
              <a:rPr b="0" lang="ru-RU" sz="2300" spc="12" strike="noStrike">
                <a:solidFill>
                  <a:srgbClr val="1f1f1f"/>
                </a:solidFill>
                <a:latin typeface="Arial"/>
              </a:rPr>
              <a:t>на сопровождающем формуляре </a:t>
            </a:r>
            <a:r>
              <a:rPr b="0" lang="ru-RU" sz="2300" spc="-1" strike="noStrike">
                <a:solidFill>
                  <a:srgbClr val="1f1f1f"/>
                </a:solidFill>
                <a:latin typeface="Arial"/>
              </a:rPr>
              <a:t>необходимо </a:t>
            </a:r>
            <a:r>
              <a:rPr b="0" lang="ru-RU" sz="2300" spc="9" strike="noStrike">
                <a:solidFill>
                  <a:srgbClr val="1f1f1f"/>
                </a:solidFill>
                <a:latin typeface="Arial"/>
              </a:rPr>
              <a:t>указать  наименование </a:t>
            </a:r>
            <a:r>
              <a:rPr b="0" lang="ru-RU" sz="2300" spc="4" strike="noStrike">
                <a:solidFill>
                  <a:srgbClr val="1f1f1f"/>
                </a:solidFill>
                <a:latin typeface="Arial"/>
              </a:rPr>
              <a:t>подозреваемой </a:t>
            </a:r>
            <a:r>
              <a:rPr b="0" lang="ru-RU" sz="2300" spc="18" strike="noStrike">
                <a:solidFill>
                  <a:srgbClr val="1f1f1f"/>
                </a:solidFill>
                <a:latin typeface="Arial"/>
              </a:rPr>
              <a:t>ОРИ, </a:t>
            </a:r>
            <a:r>
              <a:rPr b="0" lang="ru-RU" sz="2300" spc="-1" strike="noStrike">
                <a:solidFill>
                  <a:srgbClr val="1f1f1f"/>
                </a:solidFill>
                <a:latin typeface="Arial"/>
              </a:rPr>
              <a:t>предварительно  </a:t>
            </a:r>
            <a:r>
              <a:rPr b="0" lang="ru-RU" sz="2300" spc="4" strike="noStrike">
                <a:solidFill>
                  <a:srgbClr val="1f1f1f"/>
                </a:solidFill>
                <a:latin typeface="Arial"/>
              </a:rPr>
              <a:t>уведомив лабораторию </a:t>
            </a:r>
            <a:r>
              <a:rPr b="0" lang="ru-RU" sz="2300" spc="18" strike="noStrike">
                <a:solidFill>
                  <a:srgbClr val="1f1f1f"/>
                </a:solidFill>
                <a:latin typeface="Arial"/>
              </a:rPr>
              <a:t>о </a:t>
            </a:r>
            <a:r>
              <a:rPr b="0" lang="ru-RU" sz="2300" spc="4" strike="noStrike">
                <a:solidFill>
                  <a:srgbClr val="1f1f1f"/>
                </a:solidFill>
                <a:latin typeface="Arial"/>
              </a:rPr>
              <a:t>том, </a:t>
            </a:r>
            <a:r>
              <a:rPr b="0" lang="ru-RU" sz="2300" spc="24" strike="noStrike">
                <a:solidFill>
                  <a:srgbClr val="1f1f1f"/>
                </a:solidFill>
                <a:latin typeface="Arial"/>
              </a:rPr>
              <a:t>какой </a:t>
            </a:r>
            <a:r>
              <a:rPr b="0" lang="ru-RU" sz="2300" spc="4" strike="noStrike">
                <a:solidFill>
                  <a:srgbClr val="1f1f1f"/>
                </a:solidFill>
                <a:latin typeface="Arial"/>
              </a:rPr>
              <a:t>образец  транспортируется;</a:t>
            </a:r>
            <a:endParaRPr b="0" lang="ru-RU" sz="2300" spc="-1" strike="noStrike">
              <a:latin typeface="Arial"/>
            </a:endParaRPr>
          </a:p>
          <a:p>
            <a:pPr marL="586800" indent="-412560">
              <a:lnSpc>
                <a:spcPct val="100000"/>
              </a:lnSpc>
              <a:spcBef>
                <a:spcPts val="176"/>
              </a:spcBef>
              <a:buClr>
                <a:srgbClr val="006fc0"/>
              </a:buClr>
              <a:buFont typeface="Wingdings" charset="2"/>
              <a:buChar char=""/>
            </a:pPr>
            <a:r>
              <a:rPr b="0" lang="ru-RU" sz="2300" spc="4" strike="noStrike">
                <a:solidFill>
                  <a:srgbClr val="1f1f1f"/>
                </a:solidFill>
                <a:latin typeface="Arial"/>
              </a:rPr>
              <a:t>лабораторная </a:t>
            </a:r>
            <a:r>
              <a:rPr b="0" lang="ru-RU" sz="2300" spc="12" strike="noStrike">
                <a:solidFill>
                  <a:srgbClr val="1f1f1f"/>
                </a:solidFill>
                <a:latin typeface="Arial"/>
              </a:rPr>
              <a:t>диагностика </a:t>
            </a:r>
            <a:r>
              <a:rPr b="0" lang="ru-RU" sz="2300" spc="4" strike="noStrike">
                <a:solidFill>
                  <a:srgbClr val="1f1f1f"/>
                </a:solidFill>
                <a:latin typeface="Arial"/>
              </a:rPr>
              <a:t>проводится </a:t>
            </a:r>
            <a:r>
              <a:rPr b="0" lang="ru-RU" sz="2300" spc="12" strike="noStrike">
                <a:solidFill>
                  <a:srgbClr val="1f1f1f"/>
                </a:solidFill>
                <a:latin typeface="Arial"/>
              </a:rPr>
              <a:t>в </a:t>
            </a:r>
            <a:r>
              <a:rPr b="0" lang="ru-RU" sz="2300" spc="4" strike="noStrike">
                <a:solidFill>
                  <a:srgbClr val="1f1f1f"/>
                </a:solidFill>
                <a:latin typeface="Arial"/>
              </a:rPr>
              <a:t>лабораториях  </a:t>
            </a:r>
            <a:r>
              <a:rPr b="0" lang="ru-RU" sz="2300" spc="12" strike="noStrike">
                <a:solidFill>
                  <a:srgbClr val="1f1f1f"/>
                </a:solidFill>
                <a:latin typeface="Arial"/>
              </a:rPr>
              <a:t>Центров гигиены </a:t>
            </a:r>
            <a:r>
              <a:rPr b="0" lang="ru-RU" sz="2300" spc="18" strike="noStrike">
                <a:solidFill>
                  <a:srgbClr val="1f1f1f"/>
                </a:solidFill>
                <a:latin typeface="Arial"/>
              </a:rPr>
              <a:t>и </a:t>
            </a:r>
            <a:r>
              <a:rPr b="0" lang="ru-RU" sz="2300" spc="9" strike="noStrike">
                <a:solidFill>
                  <a:srgbClr val="1f1f1f"/>
                </a:solidFill>
                <a:latin typeface="Arial"/>
              </a:rPr>
              <a:t>эпидемиологии </a:t>
            </a:r>
            <a:r>
              <a:rPr b="0" lang="ru-RU" sz="2300" spc="-1" strike="noStrike">
                <a:solidFill>
                  <a:srgbClr val="1f1f1f"/>
                </a:solidFill>
                <a:latin typeface="Arial"/>
              </a:rPr>
              <a:t>Роспотребнадзора </a:t>
            </a:r>
            <a:r>
              <a:rPr b="0" lang="ru-RU" sz="2300" spc="18" strike="noStrike">
                <a:solidFill>
                  <a:srgbClr val="1f1f1f"/>
                </a:solidFill>
                <a:latin typeface="Arial"/>
              </a:rPr>
              <a:t>и  </a:t>
            </a:r>
            <a:r>
              <a:rPr b="0" lang="ru-RU" sz="2300" spc="9" strike="noStrike">
                <a:solidFill>
                  <a:srgbClr val="1f1f1f"/>
                </a:solidFill>
                <a:latin typeface="Arial"/>
              </a:rPr>
              <a:t>других организаций, </a:t>
            </a:r>
            <a:r>
              <a:rPr b="0" lang="ru-RU" sz="2300" spc="18" strike="noStrike">
                <a:solidFill>
                  <a:srgbClr val="1f1f1f"/>
                </a:solidFill>
                <a:latin typeface="Arial"/>
              </a:rPr>
              <a:t>имеющих </a:t>
            </a:r>
            <a:r>
              <a:rPr b="0" lang="ru-RU" sz="2300" spc="9" strike="noStrike">
                <a:solidFill>
                  <a:srgbClr val="1f1f1f"/>
                </a:solidFill>
                <a:latin typeface="Arial"/>
              </a:rPr>
              <a:t>санитарно-  </a:t>
            </a:r>
            <a:r>
              <a:rPr b="0" lang="ru-RU" sz="2300" spc="12" strike="noStrike">
                <a:solidFill>
                  <a:srgbClr val="1f1f1f"/>
                </a:solidFill>
                <a:latin typeface="Arial"/>
              </a:rPr>
              <a:t>эпидемиологическое заключение на </a:t>
            </a:r>
            <a:r>
              <a:rPr b="0" lang="ru-RU" sz="2300" spc="9" strike="noStrike">
                <a:solidFill>
                  <a:srgbClr val="1f1f1f"/>
                </a:solidFill>
                <a:latin typeface="Arial"/>
              </a:rPr>
              <a:t>работу </a:t>
            </a:r>
            <a:r>
              <a:rPr b="0" lang="ru-RU" sz="2300" spc="12" strike="noStrike">
                <a:solidFill>
                  <a:srgbClr val="1f1f1f"/>
                </a:solidFill>
                <a:latin typeface="Arial"/>
              </a:rPr>
              <a:t>с </a:t>
            </a:r>
            <a:r>
              <a:rPr b="0" lang="ru-RU" sz="2300" spc="-12" strike="noStrike">
                <a:solidFill>
                  <a:srgbClr val="1f1f1f"/>
                </a:solidFill>
                <a:latin typeface="Arial"/>
              </a:rPr>
              <a:t>возбудителями  </a:t>
            </a:r>
            <a:r>
              <a:rPr b="0" lang="ru-RU" sz="2300" spc="9" strike="noStrike">
                <a:solidFill>
                  <a:srgbClr val="1f1f1f"/>
                </a:solidFill>
                <a:latin typeface="Arial"/>
              </a:rPr>
              <a:t>III-IV группы </a:t>
            </a:r>
            <a:r>
              <a:rPr b="0" lang="ru-RU" sz="2300" spc="-1" strike="noStrike">
                <a:solidFill>
                  <a:srgbClr val="1f1f1f"/>
                </a:solidFill>
                <a:latin typeface="Arial"/>
              </a:rPr>
              <a:t>патогенности </a:t>
            </a:r>
            <a:r>
              <a:rPr b="0" lang="ru-RU" sz="2300" spc="12" strike="noStrike">
                <a:solidFill>
                  <a:srgbClr val="1f1f1f"/>
                </a:solidFill>
                <a:latin typeface="Arial"/>
              </a:rPr>
              <a:t>с </a:t>
            </a:r>
            <a:r>
              <a:rPr b="0" lang="ru-RU" sz="2300" spc="4" strike="noStrike">
                <a:solidFill>
                  <a:srgbClr val="1f1f1f"/>
                </a:solidFill>
                <a:latin typeface="Arial"/>
              </a:rPr>
              <a:t>использованием </a:t>
            </a:r>
            <a:r>
              <a:rPr b="0" lang="ru-RU" sz="2300" spc="-12" strike="noStrike">
                <a:solidFill>
                  <a:srgbClr val="1f1f1f"/>
                </a:solidFill>
                <a:latin typeface="Arial"/>
              </a:rPr>
              <a:t>методов  </a:t>
            </a:r>
            <a:r>
              <a:rPr b="0" lang="ru-RU" sz="2300" spc="9" strike="noStrike">
                <a:solidFill>
                  <a:srgbClr val="1f1f1f"/>
                </a:solidFill>
                <a:latin typeface="Arial"/>
              </a:rPr>
              <a:t>диагностики, </a:t>
            </a:r>
            <a:r>
              <a:rPr b="0" lang="ru-RU" sz="2300" spc="12" strike="noStrike">
                <a:solidFill>
                  <a:srgbClr val="1f1f1f"/>
                </a:solidFill>
                <a:latin typeface="Arial"/>
              </a:rPr>
              <a:t>не </a:t>
            </a:r>
            <a:r>
              <a:rPr b="0" lang="ru-RU" sz="2300" spc="4" strike="noStrike">
                <a:solidFill>
                  <a:srgbClr val="1f1f1f"/>
                </a:solidFill>
                <a:latin typeface="Arial"/>
              </a:rPr>
              <a:t>предполагающих </a:t>
            </a:r>
            <a:r>
              <a:rPr b="0" lang="ru-RU" sz="2300" spc="12" strike="noStrike">
                <a:solidFill>
                  <a:srgbClr val="1f1f1f"/>
                </a:solidFill>
                <a:latin typeface="Arial"/>
              </a:rPr>
              <a:t>накопление</a:t>
            </a:r>
            <a:r>
              <a:rPr b="0" lang="ru-RU" sz="2300" spc="5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300" spc="-15" strike="noStrike">
                <a:solidFill>
                  <a:srgbClr val="1f1f1f"/>
                </a:solidFill>
                <a:latin typeface="Arial"/>
              </a:rPr>
              <a:t>возбудителя;</a:t>
            </a:r>
            <a:endParaRPr b="0" lang="ru-RU" sz="2300" spc="-1" strike="noStrike">
              <a:latin typeface="Arial"/>
            </a:endParaRPr>
          </a:p>
          <a:p>
            <a:pPr marL="586800" indent="-412560">
              <a:lnSpc>
                <a:spcPct val="100000"/>
              </a:lnSpc>
              <a:spcBef>
                <a:spcPts val="176"/>
              </a:spcBef>
              <a:buClr>
                <a:srgbClr val="006fc0"/>
              </a:buClr>
              <a:buFont typeface="Wingdings" charset="2"/>
              <a:buChar char=""/>
            </a:pPr>
            <a:r>
              <a:rPr b="1" lang="ru-RU" sz="2300" spc="-1" strike="noStrike">
                <a:solidFill>
                  <a:srgbClr val="c00000"/>
                </a:solidFill>
                <a:highlight>
                  <a:srgbClr val="d3f8fb"/>
                </a:highlight>
                <a:latin typeface="Arial"/>
              </a:rPr>
              <a:t>Срок выполнения исследования на выявление РНК SARS-CoV-2 МАНК не должен превышать 48 ч с момента поступления  биологического материала до получения его результата лицом, в отношении которого проведено соответствующее исследование</a:t>
            </a:r>
            <a:endParaRPr b="0" lang="ru-RU" sz="2300" spc="-1" strike="noStrike">
              <a:latin typeface="Arial"/>
            </a:endParaRPr>
          </a:p>
          <a:p>
            <a:pPr marL="586800" indent="-412560">
              <a:lnSpc>
                <a:spcPct val="100000"/>
              </a:lnSpc>
              <a:spcBef>
                <a:spcPts val="184"/>
              </a:spcBef>
              <a:buClr>
                <a:srgbClr val="006fc0"/>
              </a:buClr>
              <a:buFont typeface="Wingdings" charset="2"/>
              <a:buChar char=""/>
            </a:pPr>
            <a:r>
              <a:rPr b="1" lang="ru-RU" sz="2300" spc="4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положительный </a:t>
            </a:r>
            <a:r>
              <a:rPr b="1" lang="ru-RU" sz="2300" spc="18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или </a:t>
            </a:r>
            <a:r>
              <a:rPr b="1" lang="ru-RU" sz="2300" spc="9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сомнительный </a:t>
            </a:r>
            <a:r>
              <a:rPr b="1" lang="ru-RU" sz="2300" spc="-26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результат  </a:t>
            </a:r>
            <a:r>
              <a:rPr b="1" lang="ru-RU" sz="2300" spc="4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передается</a:t>
            </a:r>
            <a:r>
              <a:rPr b="1" lang="ru-RU" sz="2300" spc="4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	</a:t>
            </a:r>
            <a:r>
              <a:rPr b="0" lang="ru-RU" sz="2300" spc="4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лечащему врачу </a:t>
            </a:r>
            <a:r>
              <a:rPr b="0" lang="ru-RU" sz="2300" spc="18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и </a:t>
            </a:r>
            <a:r>
              <a:rPr b="0" lang="ru-RU" sz="2300" spc="12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в </a:t>
            </a:r>
            <a:r>
              <a:rPr b="0" lang="ru-RU" sz="2300" spc="9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территориальный </a:t>
            </a:r>
            <a:r>
              <a:rPr b="0" lang="ru-RU" sz="2300" spc="-1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орган  Роспотребнадзора;</a:t>
            </a:r>
            <a:endParaRPr b="0" lang="ru-RU" sz="2300" spc="-1" strike="noStrike">
              <a:latin typeface="Arial"/>
            </a:endParaRPr>
          </a:p>
          <a:p>
            <a:pPr marL="586800" indent="-412560">
              <a:lnSpc>
                <a:spcPct val="100000"/>
              </a:lnSpc>
              <a:spcBef>
                <a:spcPts val="181"/>
              </a:spcBef>
              <a:buClr>
                <a:srgbClr val="006fc0"/>
              </a:buClr>
              <a:buFont typeface="Wingdings" charset="2"/>
              <a:buChar char=""/>
            </a:pPr>
            <a:r>
              <a:rPr b="0" lang="ru-RU" sz="2300" spc="-21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этот </a:t>
            </a:r>
            <a:r>
              <a:rPr b="0" lang="ru-RU" sz="2300" spc="24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же </a:t>
            </a:r>
            <a:r>
              <a:rPr b="0" lang="ru-RU" sz="2300" spc="4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материал </a:t>
            </a:r>
            <a:r>
              <a:rPr b="0" lang="ru-RU" sz="2300" spc="-7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может </a:t>
            </a:r>
            <a:r>
              <a:rPr b="0" lang="ru-RU" sz="2300" spc="18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быть </a:t>
            </a:r>
            <a:r>
              <a:rPr b="0" lang="ru-RU" sz="2300" spc="9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направлен </a:t>
            </a:r>
            <a:r>
              <a:rPr b="0" lang="ru-RU" sz="2300" spc="12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для </a:t>
            </a:r>
            <a:r>
              <a:rPr b="1" lang="ru-RU" sz="2300" spc="4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повторного  тестирования </a:t>
            </a:r>
            <a:r>
              <a:rPr b="1" lang="ru-RU" sz="2300" spc="18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в </a:t>
            </a:r>
            <a:r>
              <a:rPr b="1" lang="ru-RU" sz="2300" spc="9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референтной</a:t>
            </a:r>
            <a:r>
              <a:rPr b="1" lang="ru-RU" sz="2300" spc="89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 </a:t>
            </a:r>
            <a:r>
              <a:rPr b="1" lang="ru-RU" sz="2300" spc="9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лаборатории</a:t>
            </a:r>
            <a:endParaRPr b="0" lang="ru-RU" sz="2300" spc="-1" strike="noStrike">
              <a:latin typeface="Arial"/>
            </a:endParaRPr>
          </a:p>
          <a:p>
            <a:pPr marL="586800" indent="-412560">
              <a:lnSpc>
                <a:spcPct val="100000"/>
              </a:lnSpc>
              <a:spcBef>
                <a:spcPts val="176"/>
              </a:spcBef>
              <a:buClr>
                <a:srgbClr val="006fc0"/>
              </a:buClr>
              <a:buFont typeface="Wingdings" charset="2"/>
              <a:buChar char=""/>
            </a:pPr>
            <a:r>
              <a:rPr b="1" lang="ru-RU" sz="2300" spc="9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срок </a:t>
            </a:r>
            <a:r>
              <a:rPr b="1" lang="ru-RU" sz="2300" spc="4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получения </a:t>
            </a:r>
            <a:r>
              <a:rPr b="1" lang="ru-RU" sz="2300" spc="-21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результата </a:t>
            </a:r>
            <a:r>
              <a:rPr b="1" lang="ru-RU" sz="2300" spc="18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– не </a:t>
            </a:r>
            <a:r>
              <a:rPr b="1" lang="ru-RU" sz="2300" spc="-7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более </a:t>
            </a:r>
            <a:r>
              <a:rPr b="1" lang="ru-RU" sz="2300" spc="12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48 </a:t>
            </a:r>
            <a:r>
              <a:rPr b="1" lang="ru-RU" sz="2300" spc="18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часов </a:t>
            </a:r>
            <a:r>
              <a:rPr b="0" lang="ru-RU" sz="2300" spc="12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с  момента </a:t>
            </a:r>
            <a:r>
              <a:rPr b="0" lang="ru-RU" sz="2300" spc="9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доставки образца </a:t>
            </a:r>
            <a:r>
              <a:rPr b="0" lang="ru-RU" sz="2300" spc="18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в</a:t>
            </a:r>
            <a:r>
              <a:rPr b="0" lang="ru-RU" sz="2300" spc="12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 </a:t>
            </a:r>
            <a:r>
              <a:rPr b="0" lang="ru-RU" sz="2300" spc="4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лабораторию;</a:t>
            </a:r>
            <a:endParaRPr b="0" lang="ru-RU" sz="2300" spc="-1" strike="noStrike">
              <a:latin typeface="Arial"/>
            </a:endParaRPr>
          </a:p>
          <a:p>
            <a:pPr marL="586800" indent="-412560">
              <a:lnSpc>
                <a:spcPct val="100000"/>
              </a:lnSpc>
              <a:spcBef>
                <a:spcPts val="184"/>
              </a:spcBef>
              <a:buClr>
                <a:srgbClr val="006fc0"/>
              </a:buClr>
              <a:buFont typeface="Wingdings" charset="2"/>
              <a:buChar char=""/>
            </a:pPr>
            <a:r>
              <a:rPr b="0" lang="ru-RU" sz="2300" spc="9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медицинские </a:t>
            </a:r>
            <a:r>
              <a:rPr b="0" lang="ru-RU" sz="2300" spc="4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организации, </a:t>
            </a:r>
            <a:r>
              <a:rPr b="0" lang="ru-RU" sz="2300" spc="18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выявившие случай  </a:t>
            </a:r>
            <a:r>
              <a:rPr b="0" lang="ru-RU" sz="2300" spc="4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заболевания </a:t>
            </a:r>
            <a:r>
              <a:rPr b="0" lang="ru-RU" sz="2300" spc="18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(</a:t>
            </a:r>
            <a:r>
              <a:rPr b="1" lang="ru-RU" sz="2300" spc="18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в </a:t>
            </a:r>
            <a:r>
              <a:rPr b="1" lang="ru-RU" sz="2300" spc="-52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т.ч.</a:t>
            </a:r>
            <a:r>
              <a:rPr b="1" lang="ru-RU" sz="2300" spc="18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 </a:t>
            </a:r>
            <a:r>
              <a:rPr b="1" lang="ru-RU" sz="2300" spc="9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подозрительный</a:t>
            </a:r>
            <a:r>
              <a:rPr b="0" lang="ru-RU" sz="2300" spc="9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),</a:t>
            </a:r>
            <a:endParaRPr b="0" lang="ru-RU" sz="2300" spc="-1" strike="noStrike">
              <a:latin typeface="Arial"/>
            </a:endParaRPr>
          </a:p>
          <a:p>
            <a:pPr marL="586800">
              <a:lnSpc>
                <a:spcPct val="100000"/>
              </a:lnSpc>
              <a:spcBef>
                <a:spcPts val="334"/>
              </a:spcBef>
            </a:pPr>
            <a:r>
              <a:rPr b="0" lang="ru-RU" sz="2300" spc="12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вносят информацию </a:t>
            </a:r>
            <a:r>
              <a:rPr b="0" lang="ru-RU" sz="2300" spc="18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о </a:t>
            </a:r>
            <a:r>
              <a:rPr b="0" lang="ru-RU" sz="2300" spc="12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нем в информационный</a:t>
            </a:r>
            <a:r>
              <a:rPr b="0" lang="ru-RU" sz="2300" spc="-32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 </a:t>
            </a:r>
            <a:r>
              <a:rPr b="0" lang="ru-RU" sz="2300" spc="9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ресурс.</a:t>
            </a:r>
            <a:endParaRPr b="0" lang="ru-RU" sz="2300" spc="-1" strike="noStrike">
              <a:latin typeface="Arial"/>
            </a:endParaRPr>
          </a:p>
        </p:txBody>
      </p:sp>
      <p:sp>
        <p:nvSpPr>
          <p:cNvPr id="350" name="TextShape 14"/>
          <p:cNvSpPr txBox="1"/>
          <p:nvPr/>
        </p:nvSpPr>
        <p:spPr>
          <a:xfrm>
            <a:off x="762480" y="464760"/>
            <a:ext cx="14699520" cy="2463480"/>
          </a:xfrm>
          <a:prstGeom prst="rect">
            <a:avLst/>
          </a:prstGeom>
          <a:noFill/>
          <a:ln>
            <a:noFill/>
          </a:ln>
        </p:spPr>
        <p:txBody>
          <a:bodyPr lIns="0" rIns="0" tIns="87120" bIns="0">
            <a:noAutofit/>
          </a:bodyPr>
          <a:p>
            <a:pPr marL="1488960" indent="-1476720">
              <a:lnSpc>
                <a:spcPts val="4680"/>
              </a:lnSpc>
              <a:spcBef>
                <a:spcPts val="686"/>
              </a:spcBef>
            </a:pPr>
            <a:r>
              <a:rPr b="1" lang="ru-RU" sz="3600" spc="-1" strike="noStrike">
                <a:solidFill>
                  <a:srgbClr val="353535"/>
                </a:solidFill>
                <a:latin typeface="Arial"/>
              </a:rPr>
              <a:t>п. 4.2.3 </a:t>
            </a:r>
            <a:r>
              <a:rPr b="1" lang="ru-RU" sz="4300" spc="-7" strike="noStrike">
                <a:solidFill>
                  <a:srgbClr val="c00000"/>
                </a:solidFill>
                <a:latin typeface="Arial"/>
              </a:rPr>
              <a:t>Этиологическая </a:t>
            </a:r>
            <a:r>
              <a:rPr b="1" lang="ru-RU" sz="4300" spc="9" strike="noStrike">
                <a:solidFill>
                  <a:srgbClr val="c00000"/>
                </a:solidFill>
                <a:latin typeface="Arial"/>
              </a:rPr>
              <a:t>лабораторная диагностика  </a:t>
            </a:r>
            <a:r>
              <a:rPr b="1" lang="ru-RU" sz="4300" spc="-7" strike="noStrike">
                <a:solidFill>
                  <a:srgbClr val="353535"/>
                </a:solidFill>
                <a:latin typeface="Arial"/>
              </a:rPr>
              <a:t>нового </a:t>
            </a:r>
            <a:r>
              <a:rPr b="1" lang="ru-RU" sz="4300" spc="-1" strike="noStrike">
                <a:solidFill>
                  <a:srgbClr val="353535"/>
                </a:solidFill>
                <a:latin typeface="Arial"/>
              </a:rPr>
              <a:t>коронавируса </a:t>
            </a:r>
            <a:r>
              <a:rPr b="1" lang="ru-RU" sz="4300" spc="-7" strike="noStrike">
                <a:solidFill>
                  <a:srgbClr val="353535"/>
                </a:solidFill>
                <a:latin typeface="Arial"/>
              </a:rPr>
              <a:t>SARS-CoV-2</a:t>
            </a:r>
            <a:r>
              <a:rPr b="1" lang="ru-RU" sz="4300" spc="69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1" lang="ru-RU" sz="4300" spc="9" strike="noStrike">
                <a:solidFill>
                  <a:srgbClr val="7e7e7e"/>
                </a:solidFill>
                <a:latin typeface="Arial"/>
              </a:rPr>
              <a:t>[3]</a:t>
            </a:r>
            <a:endParaRPr b="0" lang="ru-RU" sz="4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1" name="CustomShape 15"/>
          <p:cNvSpPr/>
          <p:nvPr/>
        </p:nvSpPr>
        <p:spPr>
          <a:xfrm>
            <a:off x="18818640" y="7080480"/>
            <a:ext cx="1230120" cy="645840"/>
          </a:xfrm>
          <a:prstGeom prst="wedgeRoundRectCallout">
            <a:avLst>
              <a:gd name="adj1" fmla="val -36866"/>
              <a:gd name="adj2" fmla="val 83027"/>
              <a:gd name="adj3" fmla="val 16667"/>
            </a:avLst>
          </a:prstGeom>
          <a:solidFill>
            <a:srgbClr val="d3f8fb"/>
          </a:solidFill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V 10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352" name="CustomShape 16"/>
          <p:cNvSpPr/>
          <p:nvPr/>
        </p:nvSpPr>
        <p:spPr>
          <a:xfrm>
            <a:off x="8480520" y="4641120"/>
            <a:ext cx="1230120" cy="522720"/>
          </a:xfrm>
          <a:prstGeom prst="wedgeRoundRectCallout">
            <a:avLst>
              <a:gd name="adj1" fmla="val -36866"/>
              <a:gd name="adj2" fmla="val 83027"/>
              <a:gd name="adj3" fmla="val 16667"/>
            </a:avLst>
          </a:prstGeom>
          <a:solidFill>
            <a:srgbClr val="d3f8fb"/>
          </a:solidFill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V 10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353" name="CustomShape 17"/>
          <p:cNvSpPr/>
          <p:nvPr/>
        </p:nvSpPr>
        <p:spPr>
          <a:xfrm>
            <a:off x="5535000" y="6332760"/>
            <a:ext cx="3560400" cy="934560"/>
          </a:xfrm>
          <a:prstGeom prst="wedgeRoundRectCallout">
            <a:avLst>
              <a:gd name="adj1" fmla="val -52980"/>
              <a:gd name="adj2" fmla="val 107812"/>
              <a:gd name="adj3" fmla="val 16667"/>
            </a:avLst>
          </a:prstGeom>
          <a:solidFill>
            <a:srgbClr val="d3f8fb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2100" spc="-1" strike="noStrike">
                <a:solidFill>
                  <a:srgbClr val="c00000"/>
                </a:solidFill>
                <a:latin typeface="Arial"/>
                <a:ea typeface="Times New Roman"/>
              </a:rPr>
              <a:t>Тестирование на суммарные антитела (IgА, IgM и IgG) или IgG</a:t>
            </a:r>
            <a:endParaRPr b="0" lang="ru-RU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CustomShape 2"/>
          <p:cNvSpPr/>
          <p:nvPr/>
        </p:nvSpPr>
        <p:spPr>
          <a:xfrm>
            <a:off x="1010160" y="12679200"/>
            <a:ext cx="18080640" cy="946440"/>
          </a:xfrm>
          <a:custGeom>
            <a:avLst/>
            <a:gdLst/>
            <a:ahLst/>
            <a:rect l="l" t="t" r="r" b="b"/>
            <a:pathLst>
              <a:path w="18080990" h="946784">
                <a:moveTo>
                  <a:pt x="18037000" y="0"/>
                </a:moveTo>
                <a:lnTo>
                  <a:pt x="43920" y="0"/>
                </a:lnTo>
                <a:lnTo>
                  <a:pt x="26821" y="3458"/>
                </a:lnTo>
                <a:lnTo>
                  <a:pt x="12861" y="12879"/>
                </a:lnTo>
                <a:lnTo>
                  <a:pt x="3450" y="26836"/>
                </a:lnTo>
                <a:lnTo>
                  <a:pt x="0" y="43897"/>
                </a:lnTo>
                <a:lnTo>
                  <a:pt x="0" y="902348"/>
                </a:lnTo>
                <a:lnTo>
                  <a:pt x="3450" y="919442"/>
                </a:lnTo>
                <a:lnTo>
                  <a:pt x="12861" y="933403"/>
                </a:lnTo>
                <a:lnTo>
                  <a:pt x="26821" y="942817"/>
                </a:lnTo>
                <a:lnTo>
                  <a:pt x="43920" y="946269"/>
                </a:lnTo>
                <a:lnTo>
                  <a:pt x="18037000" y="946269"/>
                </a:lnTo>
                <a:lnTo>
                  <a:pt x="18054062" y="942817"/>
                </a:lnTo>
                <a:lnTo>
                  <a:pt x="18068018" y="933403"/>
                </a:lnTo>
                <a:lnTo>
                  <a:pt x="18077440" y="919442"/>
                </a:lnTo>
                <a:lnTo>
                  <a:pt x="18080898" y="902348"/>
                </a:lnTo>
                <a:lnTo>
                  <a:pt x="18080898" y="43897"/>
                </a:lnTo>
                <a:lnTo>
                  <a:pt x="18077440" y="26836"/>
                </a:lnTo>
                <a:lnTo>
                  <a:pt x="18068018" y="12879"/>
                </a:lnTo>
                <a:lnTo>
                  <a:pt x="18054062" y="3458"/>
                </a:lnTo>
                <a:lnTo>
                  <a:pt x="18037000" y="0"/>
                </a:lnTo>
                <a:close/>
              </a:path>
            </a:pathLst>
          </a:custGeom>
          <a:solidFill>
            <a:srgbClr val="ffd2d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CustomShape 3"/>
          <p:cNvSpPr/>
          <p:nvPr/>
        </p:nvSpPr>
        <p:spPr>
          <a:xfrm>
            <a:off x="1010160" y="12679200"/>
            <a:ext cx="18080640" cy="946440"/>
          </a:xfrm>
          <a:custGeom>
            <a:avLst/>
            <a:gdLst/>
            <a:ahLst/>
            <a:rect l="l" t="t" r="r" b="b"/>
            <a:pathLst>
              <a:path w="18080990" h="946784">
                <a:moveTo>
                  <a:pt x="0" y="43897"/>
                </a:moveTo>
                <a:lnTo>
                  <a:pt x="3450" y="26836"/>
                </a:lnTo>
                <a:lnTo>
                  <a:pt x="12861" y="12879"/>
                </a:lnTo>
                <a:lnTo>
                  <a:pt x="26821" y="3458"/>
                </a:lnTo>
                <a:lnTo>
                  <a:pt x="43920" y="0"/>
                </a:lnTo>
                <a:lnTo>
                  <a:pt x="18037000" y="0"/>
                </a:lnTo>
                <a:lnTo>
                  <a:pt x="18054061" y="3458"/>
                </a:lnTo>
                <a:lnTo>
                  <a:pt x="18068018" y="12879"/>
                </a:lnTo>
                <a:lnTo>
                  <a:pt x="18077439" y="26836"/>
                </a:lnTo>
                <a:lnTo>
                  <a:pt x="18080898" y="43897"/>
                </a:lnTo>
                <a:lnTo>
                  <a:pt x="18080898" y="902348"/>
                </a:lnTo>
                <a:lnTo>
                  <a:pt x="18077439" y="919442"/>
                </a:lnTo>
                <a:lnTo>
                  <a:pt x="18068018" y="933403"/>
                </a:lnTo>
                <a:lnTo>
                  <a:pt x="18054061" y="942817"/>
                </a:lnTo>
                <a:lnTo>
                  <a:pt x="18037000" y="946269"/>
                </a:lnTo>
                <a:lnTo>
                  <a:pt x="43920" y="946269"/>
                </a:lnTo>
                <a:lnTo>
                  <a:pt x="26821" y="942817"/>
                </a:lnTo>
                <a:lnTo>
                  <a:pt x="12861" y="933403"/>
                </a:lnTo>
                <a:lnTo>
                  <a:pt x="3450" y="919442"/>
                </a:lnTo>
                <a:lnTo>
                  <a:pt x="0" y="902348"/>
                </a:lnTo>
                <a:lnTo>
                  <a:pt x="0" y="43897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CustomShape 4"/>
          <p:cNvSpPr/>
          <p:nvPr/>
        </p:nvSpPr>
        <p:spPr>
          <a:xfrm>
            <a:off x="1010160" y="9217080"/>
            <a:ext cx="18080640" cy="1425600"/>
          </a:xfrm>
          <a:custGeom>
            <a:avLst/>
            <a:gdLst/>
            <a:ahLst/>
            <a:rect l="l" t="t" r="r" b="b"/>
            <a:pathLst>
              <a:path w="18080990" h="1062354">
                <a:moveTo>
                  <a:pt x="18031613" y="0"/>
                </a:moveTo>
                <a:lnTo>
                  <a:pt x="49273" y="0"/>
                </a:lnTo>
                <a:lnTo>
                  <a:pt x="30095" y="3864"/>
                </a:lnTo>
                <a:lnTo>
                  <a:pt x="14433" y="14412"/>
                </a:lnTo>
                <a:lnTo>
                  <a:pt x="3872" y="30075"/>
                </a:lnTo>
                <a:lnTo>
                  <a:pt x="0" y="49284"/>
                </a:lnTo>
                <a:lnTo>
                  <a:pt x="0" y="1012517"/>
                </a:lnTo>
                <a:lnTo>
                  <a:pt x="3872" y="1031726"/>
                </a:lnTo>
                <a:lnTo>
                  <a:pt x="14433" y="1047389"/>
                </a:lnTo>
                <a:lnTo>
                  <a:pt x="30095" y="1057937"/>
                </a:lnTo>
                <a:lnTo>
                  <a:pt x="49273" y="1061802"/>
                </a:lnTo>
                <a:lnTo>
                  <a:pt x="18031613" y="1061802"/>
                </a:lnTo>
                <a:lnTo>
                  <a:pt x="18050822" y="1057937"/>
                </a:lnTo>
                <a:lnTo>
                  <a:pt x="18066485" y="1047389"/>
                </a:lnTo>
                <a:lnTo>
                  <a:pt x="18077033" y="1031726"/>
                </a:lnTo>
                <a:lnTo>
                  <a:pt x="18080898" y="1012517"/>
                </a:lnTo>
                <a:lnTo>
                  <a:pt x="18080898" y="49284"/>
                </a:lnTo>
                <a:lnTo>
                  <a:pt x="18077033" y="30075"/>
                </a:lnTo>
                <a:lnTo>
                  <a:pt x="18066485" y="14412"/>
                </a:lnTo>
                <a:lnTo>
                  <a:pt x="18050822" y="3864"/>
                </a:lnTo>
                <a:lnTo>
                  <a:pt x="18031613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358" name="Table 5"/>
          <p:cNvGraphicFramePr/>
          <p:nvPr/>
        </p:nvGraphicFramePr>
        <p:xfrm>
          <a:off x="1010160" y="1903320"/>
          <a:ext cx="18080640" cy="7076160"/>
        </p:xfrm>
        <a:graphic>
          <a:graphicData uri="http://schemas.openxmlformats.org/drawingml/2006/table">
            <a:tbl>
              <a:tblPr/>
              <a:tblGrid>
                <a:gridCol w="4519800"/>
                <a:gridCol w="4519800"/>
                <a:gridCol w="4519800"/>
                <a:gridCol w="4521240"/>
              </a:tblGrid>
              <a:tr h="913320">
                <a:tc>
                  <a:tcPr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 lIns="0" rIns="0" tIns="2246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769"/>
                        </a:spcBef>
                      </a:pPr>
                      <a:r>
                        <a:rPr b="1" lang="ru-RU" sz="2900" spc="-12" strike="noStrike">
                          <a:solidFill>
                            <a:srgbClr val="565656"/>
                          </a:solidFill>
                          <a:latin typeface="Arial"/>
                        </a:rPr>
                        <a:t>COVID-19</a:t>
                      </a:r>
                      <a:endParaRPr b="0" lang="ru-RU" sz="2900" spc="-1" strike="noStrike">
                        <a:latin typeface="Arial"/>
                      </a:endParaRPr>
                    </a:p>
                  </a:txBody>
                  <a:tcPr>
                    <a:lnB w="12240">
                      <a:solidFill>
                        <a:srgbClr val="1f1f1f"/>
                      </a:solidFill>
                    </a:lnB>
                    <a:solidFill>
                      <a:srgbClr val="ffd2d2"/>
                    </a:solidFill>
                  </a:tcPr>
                </a:tc>
                <a:tc>
                  <a:txBody>
                    <a:bodyPr lIns="0" rIns="0" tIns="2246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1769"/>
                        </a:spcBef>
                      </a:pPr>
                      <a:r>
                        <a:rPr b="1" lang="ru-RU" sz="2900" spc="-7" strike="noStrike">
                          <a:solidFill>
                            <a:srgbClr val="565656"/>
                          </a:solidFill>
                          <a:latin typeface="Arial"/>
                        </a:rPr>
                        <a:t>ОРВИ</a:t>
                      </a:r>
                      <a:endParaRPr b="0" lang="ru-RU" sz="2900" spc="-1" strike="noStrike">
                        <a:latin typeface="Arial"/>
                      </a:endParaRPr>
                    </a:p>
                  </a:txBody>
                  <a:tcPr>
                    <a:lnB w="12240">
                      <a:solidFill>
                        <a:srgbClr val="1f1f1f"/>
                      </a:solidFill>
                    </a:lnB>
                    <a:solidFill>
                      <a:srgbClr val="e8ebfd"/>
                    </a:solidFill>
                  </a:tcPr>
                </a:tc>
                <a:tc>
                  <a:txBody>
                    <a:bodyPr lIns="0" rIns="0" tIns="224640" bIns="0">
                      <a:noAutofit/>
                    </a:bodyPr>
                    <a:p>
                      <a:pPr marL="1800" algn="ctr">
                        <a:lnSpc>
                          <a:spcPct val="100000"/>
                        </a:lnSpc>
                        <a:spcBef>
                          <a:spcPts val="1769"/>
                        </a:spcBef>
                      </a:pPr>
                      <a:r>
                        <a:rPr b="1" lang="ru-RU" sz="2900" spc="-12" strike="noStrike">
                          <a:solidFill>
                            <a:srgbClr val="565656"/>
                          </a:solidFill>
                          <a:latin typeface="Arial"/>
                        </a:rPr>
                        <a:t>Грипп</a:t>
                      </a:r>
                      <a:endParaRPr b="0" lang="ru-RU" sz="2900" spc="-1" strike="noStrike">
                        <a:latin typeface="Arial"/>
                      </a:endParaRPr>
                    </a:p>
                  </a:txBody>
                  <a:tcPr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</a:tr>
              <a:tr h="1479960">
                <a:tc>
                  <a:txBody>
                    <a:bodyPr lIns="0" rIns="0" tIns="153000" bIns="0">
                      <a:noAutofit/>
                    </a:bodyPr>
                    <a:p>
                      <a:pPr marL="956880" algn="ctr">
                        <a:lnSpc>
                          <a:spcPct val="101000"/>
                        </a:lnSpc>
                        <a:spcBef>
                          <a:spcPts val="1205"/>
                        </a:spcBef>
                      </a:pPr>
                      <a:r>
                        <a:rPr b="1" lang="ru-RU" sz="2500" spc="9" strike="noStrike">
                          <a:solidFill>
                            <a:srgbClr val="565656"/>
                          </a:solidFill>
                          <a:latin typeface="Arial"/>
                        </a:rPr>
                        <a:t>Длительность  </a:t>
                      </a:r>
                      <a:r>
                        <a:rPr b="1" lang="ru-RU" sz="2500" spc="-1" strike="noStrike">
                          <a:solidFill>
                            <a:srgbClr val="565656"/>
                          </a:solidFill>
                          <a:latin typeface="Arial"/>
                        </a:rPr>
                        <a:t>инк</a:t>
                      </a:r>
                      <a:r>
                        <a:rPr b="1" lang="ru-RU" sz="2500" spc="-26" strike="noStrike">
                          <a:solidFill>
                            <a:srgbClr val="565656"/>
                          </a:solidFill>
                          <a:latin typeface="Arial"/>
                        </a:rPr>
                        <a:t>у</a:t>
                      </a:r>
                      <a:r>
                        <a:rPr b="1" lang="ru-RU" sz="2500" spc="-1" strike="noStrike">
                          <a:solidFill>
                            <a:srgbClr val="565656"/>
                          </a:solidFill>
                          <a:latin typeface="Arial"/>
                        </a:rPr>
                        <a:t>бационного  </a:t>
                      </a:r>
                      <a:r>
                        <a:rPr b="1" lang="ru-RU" sz="2500" spc="9" strike="noStrike">
                          <a:solidFill>
                            <a:srgbClr val="565656"/>
                          </a:solidFill>
                          <a:latin typeface="Arial"/>
                        </a:rPr>
                        <a:t>периода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 lIns="0" rIns="0" tIns="15732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239"/>
                        </a:spcBef>
                      </a:pPr>
                      <a:r>
                        <a:rPr b="1" lang="ru-RU" sz="2500" spc="9" strike="noStrike">
                          <a:solidFill>
                            <a:srgbClr val="565656"/>
                          </a:solidFill>
                          <a:latin typeface="Arial"/>
                        </a:rPr>
                        <a:t>От 1 </a:t>
                      </a:r>
                      <a:r>
                        <a:rPr b="1" lang="ru-RU" sz="2500" spc="12" strike="noStrike">
                          <a:solidFill>
                            <a:srgbClr val="565656"/>
                          </a:solidFill>
                          <a:latin typeface="Arial"/>
                        </a:rPr>
                        <a:t>до </a:t>
                      </a:r>
                      <a:r>
                        <a:rPr b="1" lang="ru-RU" sz="2500" spc="9" strike="noStrike">
                          <a:solidFill>
                            <a:srgbClr val="565656"/>
                          </a:solidFill>
                          <a:latin typeface="Arial"/>
                        </a:rPr>
                        <a:t>14</a:t>
                      </a:r>
                      <a:r>
                        <a:rPr b="1" lang="ru-RU" sz="2500" spc="-41" strike="noStrike">
                          <a:solidFill>
                            <a:srgbClr val="565656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500" spc="12" strike="noStrike">
                          <a:solidFill>
                            <a:srgbClr val="565656"/>
                          </a:solidFill>
                          <a:latin typeface="Arial"/>
                        </a:rPr>
                        <a:t>дней</a:t>
                      </a:r>
                      <a:endParaRPr b="0" lang="ru-RU" sz="2500" spc="-1" strike="noStrike">
                        <a:latin typeface="Arial"/>
                      </a:endParaRPr>
                    </a:p>
                    <a:p>
                      <a:pPr marL="1434960" algn="ctr">
                        <a:lnSpc>
                          <a:spcPct val="101000"/>
                        </a:lnSpc>
                      </a:pPr>
                      <a:r>
                        <a:rPr b="0" lang="ru-RU" sz="2500" spc="9" strike="noStrike">
                          <a:solidFill>
                            <a:srgbClr val="565656"/>
                          </a:solidFill>
                          <a:latin typeface="Arial"/>
                        </a:rPr>
                        <a:t>(в</a:t>
                      </a:r>
                      <a:r>
                        <a:rPr b="0" lang="ru-RU" sz="2500" spc="-75" strike="noStrike">
                          <a:solidFill>
                            <a:srgbClr val="565656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500" spc="9" strike="noStrike">
                          <a:solidFill>
                            <a:srgbClr val="565656"/>
                          </a:solidFill>
                          <a:latin typeface="Arial"/>
                        </a:rPr>
                        <a:t>среднем  5</a:t>
                      </a:r>
                      <a:r>
                        <a:rPr b="0" lang="ru-RU" sz="2500" spc="-15" strike="noStrike">
                          <a:solidFill>
                            <a:srgbClr val="565656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500" spc="9" strike="noStrike">
                          <a:solidFill>
                            <a:srgbClr val="565656"/>
                          </a:solidFill>
                          <a:latin typeface="Arial"/>
                        </a:rPr>
                        <a:t>дней)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fd2d2"/>
                    </a:solidFill>
                  </a:tcPr>
                </a:tc>
                <a:tc>
                  <a:txBody>
                    <a:bodyPr lIns="0" rIns="0" tIns="180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4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500" spc="9" strike="noStrike">
                          <a:solidFill>
                            <a:srgbClr val="565656"/>
                          </a:solidFill>
                          <a:latin typeface="Arial"/>
                        </a:rPr>
                        <a:t>Не более </a:t>
                      </a:r>
                      <a:r>
                        <a:rPr b="1" lang="ru-RU" sz="2500" spc="9" strike="noStrike">
                          <a:solidFill>
                            <a:srgbClr val="565656"/>
                          </a:solidFill>
                          <a:latin typeface="Arial"/>
                        </a:rPr>
                        <a:t>3</a:t>
                      </a:r>
                      <a:r>
                        <a:rPr b="1" lang="ru-RU" sz="2500" spc="12" strike="noStrike">
                          <a:solidFill>
                            <a:srgbClr val="565656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500" spc="9" strike="noStrike">
                          <a:solidFill>
                            <a:srgbClr val="565656"/>
                          </a:solidFill>
                          <a:latin typeface="Arial"/>
                        </a:rPr>
                        <a:t>дней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e8ebfd"/>
                    </a:solidFill>
                  </a:tcPr>
                </a:tc>
                <a:tc>
                  <a:txBody>
                    <a:bodyPr lIns="0" rIns="0" tIns="180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4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2520" algn="ctr">
                        <a:lnSpc>
                          <a:spcPct val="100000"/>
                        </a:lnSpc>
                      </a:pPr>
                      <a:r>
                        <a:rPr b="0" lang="ru-RU" sz="2500" spc="9" strike="noStrike">
                          <a:solidFill>
                            <a:srgbClr val="565656"/>
                          </a:solidFill>
                          <a:latin typeface="Arial"/>
                        </a:rPr>
                        <a:t>Не более </a:t>
                      </a:r>
                      <a:r>
                        <a:rPr b="1" lang="ru-RU" sz="2500" spc="9" strike="noStrike">
                          <a:solidFill>
                            <a:srgbClr val="565656"/>
                          </a:solidFill>
                          <a:latin typeface="Arial"/>
                        </a:rPr>
                        <a:t>3</a:t>
                      </a:r>
                      <a:r>
                        <a:rPr b="1" lang="ru-RU" sz="2500" spc="12" strike="noStrike">
                          <a:solidFill>
                            <a:srgbClr val="565656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500" spc="9" strike="noStrike">
                          <a:solidFill>
                            <a:srgbClr val="565656"/>
                          </a:solidFill>
                          <a:latin typeface="Arial"/>
                        </a:rPr>
                        <a:t>дней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</a:tr>
              <a:tr h="1067400"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500" spc="4" strike="noStrike">
                          <a:solidFill>
                            <a:srgbClr val="565656"/>
                          </a:solidFill>
                          <a:latin typeface="Arial"/>
                        </a:rPr>
                        <a:t>Острое</a:t>
                      </a:r>
                      <a:r>
                        <a:rPr b="1" lang="ru-RU" sz="2500" spc="49" strike="noStrike">
                          <a:solidFill>
                            <a:srgbClr val="565656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500" spc="9" strike="noStrike">
                          <a:solidFill>
                            <a:srgbClr val="565656"/>
                          </a:solidFill>
                          <a:latin typeface="Arial"/>
                        </a:rPr>
                        <a:t>начало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 lIns="0" rIns="0" tIns="1490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1176"/>
                        </a:spcBef>
                      </a:pPr>
                      <a:r>
                        <a:rPr b="0" lang="ru-RU" sz="4850" spc="-1" strike="noStrike">
                          <a:solidFill>
                            <a:srgbClr val="565656"/>
                          </a:solidFill>
                          <a:latin typeface="Arial"/>
                        </a:rPr>
                        <a:t>-</a:t>
                      </a:r>
                      <a:endParaRPr b="0" lang="ru-RU" sz="4850" spc="-1" strike="noStrike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fd2d2"/>
                    </a:solidFill>
                  </a:tcPr>
                </a:tc>
                <a:tc>
                  <a:txBody>
                    <a:bodyPr lIns="0" rIns="0" tIns="149040" bIns="0">
                      <a:noAutofit/>
                    </a:bodyPr>
                    <a:p>
                      <a:pPr marL="1800" algn="ctr">
                        <a:lnSpc>
                          <a:spcPct val="100000"/>
                        </a:lnSpc>
                        <a:spcBef>
                          <a:spcPts val="1176"/>
                        </a:spcBef>
                      </a:pPr>
                      <a:r>
                        <a:rPr b="0" lang="ru-RU" sz="4850" spc="-1" strike="noStrike">
                          <a:solidFill>
                            <a:srgbClr val="565656"/>
                          </a:solidFill>
                          <a:latin typeface="Arial"/>
                        </a:rPr>
                        <a:t>-</a:t>
                      </a:r>
                      <a:endParaRPr b="0" lang="ru-RU" sz="4850" spc="-1" strike="noStrike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e8ebfd"/>
                    </a:solidFill>
                  </a:tcPr>
                </a:tc>
                <a:tc>
                  <a:txBody>
                    <a:bodyPr lIns="0" rIns="0" tIns="149040" bIns="0">
                      <a:noAutofit/>
                    </a:bodyPr>
                    <a:p>
                      <a:pPr marL="1800" algn="ctr">
                        <a:lnSpc>
                          <a:spcPct val="100000"/>
                        </a:lnSpc>
                        <a:spcBef>
                          <a:spcPts val="1176"/>
                        </a:spcBef>
                      </a:pPr>
                      <a:r>
                        <a:rPr b="0" lang="ru-RU" sz="4850" spc="-1" strike="noStrike">
                          <a:solidFill>
                            <a:srgbClr val="565656"/>
                          </a:solidFill>
                          <a:latin typeface="Arial"/>
                        </a:rPr>
                        <a:t>+</a:t>
                      </a:r>
                      <a:endParaRPr b="0" lang="ru-RU" sz="4850" spc="-1" strike="noStrike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</a:tr>
              <a:tr h="1067400">
                <a:tc>
                  <a:txBody>
                    <a:bodyPr lIns="0" rIns="0" tIns="36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500" spc="9" strike="noStrike">
                          <a:solidFill>
                            <a:srgbClr val="565656"/>
                          </a:solidFill>
                          <a:latin typeface="Arial"/>
                        </a:rPr>
                        <a:t>Высокая</a:t>
                      </a:r>
                      <a:r>
                        <a:rPr b="1" lang="ru-RU" sz="2500" spc="12" strike="noStrike">
                          <a:solidFill>
                            <a:srgbClr val="565656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500" spc="4" strike="noStrike">
                          <a:solidFill>
                            <a:srgbClr val="565656"/>
                          </a:solidFill>
                          <a:latin typeface="Arial"/>
                        </a:rPr>
                        <a:t>лихорадка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 lIns="0" rIns="0" tIns="1490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76"/>
                        </a:spcBef>
                      </a:pPr>
                      <a:r>
                        <a:rPr b="0" lang="ru-RU" sz="4850" spc="-1" strike="noStrike">
                          <a:solidFill>
                            <a:srgbClr val="565656"/>
                          </a:solidFill>
                          <a:latin typeface="Arial"/>
                        </a:rPr>
                        <a:t>+</a:t>
                      </a:r>
                      <a:endParaRPr b="0" lang="ru-RU" sz="4850" spc="-1" strike="noStrike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fd2d2"/>
                    </a:solidFill>
                  </a:tcPr>
                </a:tc>
                <a:tc>
                  <a:txBody>
                    <a:bodyPr lIns="0" rIns="0" tIns="149040" bIns="0">
                      <a:noAutofit/>
                    </a:bodyPr>
                    <a:p>
                      <a:pPr marL="1440" algn="ctr">
                        <a:lnSpc>
                          <a:spcPct val="100000"/>
                        </a:lnSpc>
                        <a:spcBef>
                          <a:spcPts val="1176"/>
                        </a:spcBef>
                      </a:pPr>
                      <a:r>
                        <a:rPr b="0" lang="ru-RU" sz="4850" spc="-1" strike="noStrike">
                          <a:solidFill>
                            <a:srgbClr val="565656"/>
                          </a:solidFill>
                          <a:latin typeface="Arial"/>
                        </a:rPr>
                        <a:t>-</a:t>
                      </a:r>
                      <a:endParaRPr b="0" lang="ru-RU" sz="4850" spc="-1" strike="noStrike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e8ebfd"/>
                    </a:solidFill>
                  </a:tcPr>
                </a:tc>
                <a:tc>
                  <a:txBody>
                    <a:bodyPr lIns="0" rIns="0" tIns="149040" bIns="0">
                      <a:noAutofit/>
                    </a:bodyPr>
                    <a:p>
                      <a:pPr marL="1800" algn="ctr">
                        <a:lnSpc>
                          <a:spcPct val="100000"/>
                        </a:lnSpc>
                        <a:spcBef>
                          <a:spcPts val="1176"/>
                        </a:spcBef>
                      </a:pPr>
                      <a:r>
                        <a:rPr b="0" lang="ru-RU" sz="4850" spc="-1" strike="noStrike">
                          <a:solidFill>
                            <a:srgbClr val="565656"/>
                          </a:solidFill>
                          <a:latin typeface="Arial"/>
                        </a:rPr>
                        <a:t>+</a:t>
                      </a:r>
                      <a:endParaRPr b="0" lang="ru-RU" sz="4850" spc="-1" strike="noStrike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</a:tr>
              <a:tr h="1067400"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r>
                        <a:rPr b="1" lang="ru-RU" sz="2500" spc="4" strike="noStrike">
                          <a:solidFill>
                            <a:srgbClr val="565656"/>
                          </a:solidFill>
                          <a:latin typeface="Arial"/>
                        </a:rPr>
                        <a:t>Слабость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 lIns="0" rIns="0" tIns="1490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76"/>
                        </a:spcBef>
                      </a:pPr>
                      <a:r>
                        <a:rPr b="0" lang="ru-RU" sz="4850" spc="-1" strike="noStrike">
                          <a:solidFill>
                            <a:srgbClr val="565656"/>
                          </a:solidFill>
                          <a:latin typeface="Arial"/>
                        </a:rPr>
                        <a:t>+</a:t>
                      </a:r>
                      <a:endParaRPr b="0" lang="ru-RU" sz="4850" spc="-1" strike="noStrike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fd2d2"/>
                    </a:solidFill>
                  </a:tcPr>
                </a:tc>
                <a:tc>
                  <a:txBody>
                    <a:bodyPr lIns="0" rIns="0" tIns="149040" bIns="0">
                      <a:noAutofit/>
                    </a:bodyPr>
                    <a:p>
                      <a:pPr marL="1800" algn="ctr">
                        <a:lnSpc>
                          <a:spcPct val="100000"/>
                        </a:lnSpc>
                        <a:spcBef>
                          <a:spcPts val="1176"/>
                        </a:spcBef>
                      </a:pPr>
                      <a:r>
                        <a:rPr b="0" lang="ru-RU" sz="4850" spc="-1" strike="noStrike">
                          <a:solidFill>
                            <a:srgbClr val="565656"/>
                          </a:solidFill>
                          <a:latin typeface="Arial"/>
                        </a:rPr>
                        <a:t>-</a:t>
                      </a:r>
                      <a:endParaRPr b="0" lang="ru-RU" sz="4850" spc="-1" strike="noStrike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e8ebfd"/>
                    </a:solidFill>
                  </a:tcPr>
                </a:tc>
                <a:tc>
                  <a:txBody>
                    <a:bodyPr lIns="0" rIns="0" tIns="149040" bIns="0">
                      <a:noAutofit/>
                    </a:bodyPr>
                    <a:p>
                      <a:pPr marL="1800" algn="ctr">
                        <a:lnSpc>
                          <a:spcPct val="100000"/>
                        </a:lnSpc>
                        <a:spcBef>
                          <a:spcPts val="1176"/>
                        </a:spcBef>
                      </a:pPr>
                      <a:r>
                        <a:rPr b="0" lang="ru-RU" sz="4850" spc="-1" strike="noStrike">
                          <a:solidFill>
                            <a:srgbClr val="565656"/>
                          </a:solidFill>
                          <a:latin typeface="Arial"/>
                        </a:rPr>
                        <a:t>+</a:t>
                      </a:r>
                      <a:endParaRPr b="0" lang="ru-RU" sz="4850" spc="-1" strike="noStrike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</a:tr>
              <a:tr h="1480680">
                <a:tc>
                  <a:txBody>
                    <a:bodyPr lIns="0" rIns="0" tIns="1580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244"/>
                        </a:spcBef>
                      </a:pPr>
                      <a:r>
                        <a:rPr b="1" lang="ru-RU" sz="2500" spc="12" strike="noStrike">
                          <a:solidFill>
                            <a:srgbClr val="565656"/>
                          </a:solidFill>
                          <a:latin typeface="Arial"/>
                        </a:rPr>
                        <a:t>Одышка</a:t>
                      </a:r>
                      <a:endParaRPr b="0" lang="ru-RU" sz="2500" spc="-1" strike="noStrike">
                        <a:latin typeface="Arial"/>
                      </a:endParaRPr>
                    </a:p>
                    <a:p>
                      <a:pPr marL="1014840" algn="ctr">
                        <a:lnSpc>
                          <a:spcPct val="101000"/>
                        </a:lnSpc>
                      </a:pPr>
                      <a:r>
                        <a:rPr b="1" lang="ru-RU" sz="2500" spc="9" strike="noStrike">
                          <a:solidFill>
                            <a:srgbClr val="565656"/>
                          </a:solidFill>
                          <a:latin typeface="Arial"/>
                        </a:rPr>
                        <a:t>и</a:t>
                      </a:r>
                      <a:r>
                        <a:rPr b="1" lang="ru-RU" sz="2500" spc="-86" strike="noStrike">
                          <a:solidFill>
                            <a:srgbClr val="565656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500" spc="9" strike="noStrike">
                          <a:solidFill>
                            <a:srgbClr val="565656"/>
                          </a:solidFill>
                          <a:latin typeface="Arial"/>
                        </a:rPr>
                        <a:t>затрудненное  </a:t>
                      </a:r>
                      <a:r>
                        <a:rPr b="1" lang="ru-RU" sz="2500" spc="12" strike="noStrike">
                          <a:solidFill>
                            <a:srgbClr val="565656"/>
                          </a:solidFill>
                          <a:latin typeface="Arial"/>
                        </a:rPr>
                        <a:t>дыхание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1f1f1f"/>
                      </a:solidFill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 lIns="0" rIns="0" tIns="35532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2801"/>
                        </a:spcBef>
                      </a:pPr>
                      <a:r>
                        <a:rPr b="0" lang="ru-RU" sz="4850" spc="-1" strike="noStrike">
                          <a:solidFill>
                            <a:srgbClr val="565656"/>
                          </a:solidFill>
                          <a:latin typeface="Arial"/>
                        </a:rPr>
                        <a:t>+</a:t>
                      </a:r>
                      <a:endParaRPr b="0" lang="ru-RU" sz="4850" spc="-1" strike="noStrike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1f1f1f"/>
                      </a:solidFill>
                    </a:lnT>
                    <a:solidFill>
                      <a:srgbClr val="ffd2d2"/>
                    </a:solidFill>
                  </a:tcPr>
                </a:tc>
                <a:tc>
                  <a:txBody>
                    <a:bodyPr lIns="0" rIns="0" tIns="355320" bIns="0">
                      <a:noAutofit/>
                    </a:bodyPr>
                    <a:p>
                      <a:pPr marL="1440" algn="ctr">
                        <a:lnSpc>
                          <a:spcPct val="100000"/>
                        </a:lnSpc>
                        <a:spcBef>
                          <a:spcPts val="2801"/>
                        </a:spcBef>
                      </a:pPr>
                      <a:r>
                        <a:rPr b="0" lang="ru-RU" sz="4850" spc="4" strike="noStrike">
                          <a:solidFill>
                            <a:srgbClr val="565656"/>
                          </a:solidFill>
                          <a:latin typeface="Arial"/>
                        </a:rPr>
                        <a:t>+/-</a:t>
                      </a:r>
                      <a:endParaRPr b="0" lang="ru-RU" sz="4850" spc="-1" strike="noStrike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1f1f1f"/>
                      </a:solidFill>
                    </a:lnT>
                    <a:solidFill>
                      <a:srgbClr val="e8ebfd"/>
                    </a:solidFill>
                  </a:tcPr>
                </a:tc>
                <a:tc>
                  <a:txBody>
                    <a:bodyPr lIns="0" rIns="0" tIns="35532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2801"/>
                        </a:spcBef>
                      </a:pPr>
                      <a:r>
                        <a:rPr b="0" lang="ru-RU" sz="4850" spc="4" strike="noStrike">
                          <a:solidFill>
                            <a:srgbClr val="565656"/>
                          </a:solidFill>
                          <a:latin typeface="Arial"/>
                        </a:rPr>
                        <a:t>+/-</a:t>
                      </a:r>
                      <a:endParaRPr b="0" lang="ru-RU" sz="4850" spc="-1" strike="noStrike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1f1f1f"/>
                      </a:solidFill>
                    </a:lnT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359" name="TextShape 6"/>
          <p:cNvSpPr txBox="1"/>
          <p:nvPr/>
        </p:nvSpPr>
        <p:spPr>
          <a:xfrm>
            <a:off x="762480" y="427320"/>
            <a:ext cx="13380480" cy="2392920"/>
          </a:xfrm>
          <a:prstGeom prst="rect">
            <a:avLst/>
          </a:prstGeom>
          <a:noFill/>
          <a:ln>
            <a:noFill/>
          </a:ln>
        </p:spPr>
        <p:txBody>
          <a:bodyPr lIns="0" rIns="0" tIns="16560" bIns="0">
            <a:noAutofit/>
          </a:bodyPr>
          <a:p>
            <a:pPr marL="12600">
              <a:lnSpc>
                <a:spcPct val="100000"/>
              </a:lnSpc>
              <a:spcBef>
                <a:spcPts val="130"/>
              </a:spcBef>
            </a:pPr>
            <a:r>
              <a:rPr b="1" lang="ru-RU" sz="5400" spc="-1" strike="noStrike" baseline="-3000">
                <a:solidFill>
                  <a:srgbClr val="353535"/>
                </a:solidFill>
                <a:latin typeface="Arial"/>
              </a:rPr>
              <a:t>п. 4.4.</a:t>
            </a:r>
            <a:r>
              <a:rPr b="1" lang="ru-RU" sz="5400" spc="-1" strike="noStrike" baseline="-3000">
                <a:solidFill>
                  <a:srgbClr val="353535"/>
                </a:solidFill>
                <a:latin typeface="Arial"/>
              </a:rPr>
              <a:t>	</a:t>
            </a:r>
            <a:r>
              <a:rPr b="1" lang="ru-RU" sz="4300" spc="12" strike="noStrike">
                <a:solidFill>
                  <a:srgbClr val="c00000"/>
                </a:solidFill>
                <a:latin typeface="Arial"/>
              </a:rPr>
              <a:t>Дифференциальная диагностика</a:t>
            </a:r>
            <a:r>
              <a:rPr b="1" lang="ru-RU" sz="4300" spc="-7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1" lang="ru-RU" sz="4300" spc="12" strike="noStrike">
                <a:solidFill>
                  <a:srgbClr val="1f1f1f"/>
                </a:solidFill>
                <a:latin typeface="Arial"/>
              </a:rPr>
              <a:t>COVID-19</a:t>
            </a:r>
            <a:endParaRPr b="0" lang="ru-RU" sz="4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0" name="CustomShape 7"/>
          <p:cNvSpPr/>
          <p:nvPr/>
        </p:nvSpPr>
        <p:spPr>
          <a:xfrm>
            <a:off x="1010160" y="10720800"/>
            <a:ext cx="18080640" cy="1879920"/>
          </a:xfrm>
          <a:custGeom>
            <a:avLst/>
            <a:gdLst/>
            <a:ahLst/>
            <a:rect l="l" t="t" r="r" b="b"/>
            <a:pathLst>
              <a:path w="18080990" h="1880234">
                <a:moveTo>
                  <a:pt x="17993675" y="0"/>
                </a:moveTo>
                <a:lnTo>
                  <a:pt x="87257" y="0"/>
                </a:lnTo>
                <a:lnTo>
                  <a:pt x="53295" y="6859"/>
                </a:lnTo>
                <a:lnTo>
                  <a:pt x="25559" y="25559"/>
                </a:lnTo>
                <a:lnTo>
                  <a:pt x="6857" y="53285"/>
                </a:lnTo>
                <a:lnTo>
                  <a:pt x="0" y="87222"/>
                </a:lnTo>
                <a:lnTo>
                  <a:pt x="0" y="1792937"/>
                </a:lnTo>
                <a:lnTo>
                  <a:pt x="6857" y="1826874"/>
                </a:lnTo>
                <a:lnTo>
                  <a:pt x="25559" y="1854601"/>
                </a:lnTo>
                <a:lnTo>
                  <a:pt x="53295" y="1873301"/>
                </a:lnTo>
                <a:lnTo>
                  <a:pt x="87257" y="1880160"/>
                </a:lnTo>
                <a:lnTo>
                  <a:pt x="17993675" y="1880160"/>
                </a:lnTo>
                <a:lnTo>
                  <a:pt x="18027612" y="1873301"/>
                </a:lnTo>
                <a:lnTo>
                  <a:pt x="18055339" y="1854601"/>
                </a:lnTo>
                <a:lnTo>
                  <a:pt x="18074039" y="1826874"/>
                </a:lnTo>
                <a:lnTo>
                  <a:pt x="18080898" y="1792937"/>
                </a:lnTo>
                <a:lnTo>
                  <a:pt x="18080898" y="87222"/>
                </a:lnTo>
                <a:lnTo>
                  <a:pt x="18074039" y="53285"/>
                </a:lnTo>
                <a:lnTo>
                  <a:pt x="18055339" y="25559"/>
                </a:lnTo>
                <a:lnTo>
                  <a:pt x="18027612" y="6859"/>
                </a:lnTo>
                <a:lnTo>
                  <a:pt x="17993675" y="0"/>
                </a:lnTo>
                <a:close/>
              </a:path>
            </a:pathLst>
          </a:custGeom>
          <a:solidFill>
            <a:srgbClr val="e1e7f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8"/>
          <p:cNvSpPr/>
          <p:nvPr/>
        </p:nvSpPr>
        <p:spPr>
          <a:xfrm>
            <a:off x="1010160" y="10539000"/>
            <a:ext cx="18080640" cy="1879920"/>
          </a:xfrm>
          <a:custGeom>
            <a:avLst/>
            <a:gdLst/>
            <a:ahLst/>
            <a:rect l="l" t="t" r="r" b="b"/>
            <a:pathLst>
              <a:path w="18080990" h="1880234">
                <a:moveTo>
                  <a:pt x="0" y="87222"/>
                </a:moveTo>
                <a:lnTo>
                  <a:pt x="6857" y="53285"/>
                </a:lnTo>
                <a:lnTo>
                  <a:pt x="25559" y="25559"/>
                </a:lnTo>
                <a:lnTo>
                  <a:pt x="53295" y="6859"/>
                </a:lnTo>
                <a:lnTo>
                  <a:pt x="87257" y="0"/>
                </a:lnTo>
                <a:lnTo>
                  <a:pt x="17993675" y="0"/>
                </a:lnTo>
                <a:lnTo>
                  <a:pt x="18027612" y="6859"/>
                </a:lnTo>
                <a:lnTo>
                  <a:pt x="18055338" y="25559"/>
                </a:lnTo>
                <a:lnTo>
                  <a:pt x="18074039" y="53285"/>
                </a:lnTo>
                <a:lnTo>
                  <a:pt x="18080898" y="87222"/>
                </a:lnTo>
                <a:lnTo>
                  <a:pt x="18080898" y="1792937"/>
                </a:lnTo>
                <a:lnTo>
                  <a:pt x="18074039" y="1826874"/>
                </a:lnTo>
                <a:lnTo>
                  <a:pt x="18055338" y="1854600"/>
                </a:lnTo>
                <a:lnTo>
                  <a:pt x="18027612" y="1873301"/>
                </a:lnTo>
                <a:lnTo>
                  <a:pt x="17993675" y="1880160"/>
                </a:lnTo>
                <a:lnTo>
                  <a:pt x="87257" y="1880160"/>
                </a:lnTo>
                <a:lnTo>
                  <a:pt x="53295" y="1873301"/>
                </a:lnTo>
                <a:lnTo>
                  <a:pt x="25559" y="1854600"/>
                </a:lnTo>
                <a:lnTo>
                  <a:pt x="6857" y="1826874"/>
                </a:lnTo>
                <a:lnTo>
                  <a:pt x="0" y="1792937"/>
                </a:lnTo>
                <a:lnTo>
                  <a:pt x="0" y="87222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CustomShape 9"/>
          <p:cNvSpPr/>
          <p:nvPr/>
        </p:nvSpPr>
        <p:spPr>
          <a:xfrm>
            <a:off x="1501920" y="12925080"/>
            <a:ext cx="18390600" cy="95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660240">
              <a:lnSpc>
                <a:spcPct val="100000"/>
              </a:lnSpc>
              <a:spcBef>
                <a:spcPts val="2276"/>
              </a:spcBef>
            </a:pPr>
            <a:r>
              <a:rPr b="1" lang="ru-RU" sz="2500" spc="12" strike="noStrike">
                <a:solidFill>
                  <a:srgbClr val="1f1f1f"/>
                </a:solidFill>
                <a:latin typeface="Segoe UI"/>
              </a:rPr>
              <a:t>Любой </a:t>
            </a:r>
            <a:r>
              <a:rPr b="1" lang="ru-RU" sz="2500" spc="9" strike="noStrike">
                <a:solidFill>
                  <a:srgbClr val="1f1f1f"/>
                </a:solidFill>
                <a:latin typeface="Segoe UI"/>
              </a:rPr>
              <a:t>случай </a:t>
            </a:r>
            <a:r>
              <a:rPr b="0" lang="ru-RU" sz="2500" spc="-1" strike="noStrike">
                <a:solidFill>
                  <a:srgbClr val="1f1f1f"/>
                </a:solidFill>
                <a:latin typeface="Segoe UI"/>
              </a:rPr>
              <a:t>респираторного </a:t>
            </a:r>
            <a:r>
              <a:rPr b="0" lang="ru-RU" sz="2500" spc="9" strike="noStrike">
                <a:solidFill>
                  <a:srgbClr val="1f1f1f"/>
                </a:solidFill>
                <a:latin typeface="Segoe UI"/>
              </a:rPr>
              <a:t>заболевания следует </a:t>
            </a:r>
            <a:r>
              <a:rPr b="0" lang="ru-RU" sz="2500" spc="4" strike="noStrike">
                <a:solidFill>
                  <a:srgbClr val="1f1f1f"/>
                </a:solidFill>
                <a:latin typeface="Segoe UI"/>
              </a:rPr>
              <a:t>рассматривать </a:t>
            </a:r>
            <a:r>
              <a:rPr b="1" lang="ru-RU" sz="2500" spc="4" strike="noStrike">
                <a:solidFill>
                  <a:srgbClr val="1f1f1f"/>
                </a:solidFill>
                <a:latin typeface="Segoe UI"/>
              </a:rPr>
              <a:t>как подозрительный </a:t>
            </a:r>
            <a:r>
              <a:rPr b="1" lang="ru-RU" sz="2500" spc="9" strike="noStrike">
                <a:solidFill>
                  <a:srgbClr val="1f1f1f"/>
                </a:solidFill>
                <a:latin typeface="Segoe UI"/>
              </a:rPr>
              <a:t>на</a:t>
            </a:r>
            <a:r>
              <a:rPr b="1" lang="ru-RU" sz="2500" spc="134" strike="noStrike">
                <a:solidFill>
                  <a:srgbClr val="1f1f1f"/>
                </a:solidFill>
                <a:latin typeface="Segoe UI"/>
              </a:rPr>
              <a:t> </a:t>
            </a:r>
            <a:r>
              <a:rPr b="1" lang="ru-RU" sz="2500" spc="4" strike="noStrike">
                <a:solidFill>
                  <a:srgbClr val="1f1f1f"/>
                </a:solidFill>
                <a:latin typeface="Segoe UI"/>
              </a:rPr>
              <a:t>COVID-19.</a:t>
            </a:r>
            <a:endParaRPr b="0" lang="ru-RU" sz="25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389"/>
              </a:spcBef>
            </a:pPr>
            <a:r>
              <a:rPr b="0" lang="ru-RU" sz="2500" spc="9" strike="noStrike">
                <a:solidFill>
                  <a:srgbClr val="8f8f8f"/>
                </a:solidFill>
                <a:latin typeface="Arial"/>
              </a:rPr>
              <a:t>9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363" name="CustomShape 10"/>
          <p:cNvSpPr/>
          <p:nvPr/>
        </p:nvSpPr>
        <p:spPr>
          <a:xfrm>
            <a:off x="791640" y="1542600"/>
            <a:ext cx="8155080" cy="360"/>
          </a:xfrm>
          <a:custGeom>
            <a:avLst/>
            <a:gdLst/>
            <a:ahLst/>
            <a:rect l="l" t="t" r="r" b="b"/>
            <a:pathLst>
              <a:path w="8155305" h="0">
                <a:moveTo>
                  <a:pt x="0" y="0"/>
                </a:moveTo>
                <a:lnTo>
                  <a:pt x="8154696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CustomShape 11"/>
          <p:cNvSpPr/>
          <p:nvPr/>
        </p:nvSpPr>
        <p:spPr>
          <a:xfrm>
            <a:off x="790920" y="1505880"/>
            <a:ext cx="2945520" cy="360"/>
          </a:xfrm>
          <a:custGeom>
            <a:avLst/>
            <a:gdLst/>
            <a:ahLst/>
            <a:rect l="l" t="t" r="r" b="b"/>
            <a:pathLst>
              <a:path w="2945765" h="0">
                <a:moveTo>
                  <a:pt x="0" y="0"/>
                </a:moveTo>
                <a:lnTo>
                  <a:pt x="294563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CustomShape 12"/>
          <p:cNvSpPr/>
          <p:nvPr/>
        </p:nvSpPr>
        <p:spPr>
          <a:xfrm>
            <a:off x="1175760" y="12834720"/>
            <a:ext cx="651960" cy="573840"/>
          </a:xfrm>
          <a:custGeom>
            <a:avLst/>
            <a:gdLst/>
            <a:ahLst/>
            <a:rect l="l" t="t" r="r" b="b"/>
            <a:pathLst>
              <a:path w="652144" h="574040">
                <a:moveTo>
                  <a:pt x="326242" y="0"/>
                </a:moveTo>
                <a:lnTo>
                  <a:pt x="311506" y="3818"/>
                </a:lnTo>
                <a:lnTo>
                  <a:pt x="300171" y="15273"/>
                </a:lnTo>
                <a:lnTo>
                  <a:pt x="3943" y="528201"/>
                </a:lnTo>
                <a:lnTo>
                  <a:pt x="0" y="543864"/>
                </a:lnTo>
                <a:lnTo>
                  <a:pt x="4132" y="558466"/>
                </a:lnTo>
                <a:lnTo>
                  <a:pt x="14783" y="569250"/>
                </a:lnTo>
                <a:lnTo>
                  <a:pt x="30392" y="573457"/>
                </a:lnTo>
                <a:lnTo>
                  <a:pt x="621336" y="573457"/>
                </a:lnTo>
                <a:lnTo>
                  <a:pt x="636945" y="569250"/>
                </a:lnTo>
                <a:lnTo>
                  <a:pt x="647596" y="558466"/>
                </a:lnTo>
                <a:lnTo>
                  <a:pt x="651728" y="543864"/>
                </a:lnTo>
                <a:lnTo>
                  <a:pt x="647784" y="528201"/>
                </a:lnTo>
                <a:lnTo>
                  <a:pt x="634750" y="505573"/>
                </a:lnTo>
                <a:lnTo>
                  <a:pt x="325864" y="505573"/>
                </a:lnTo>
                <a:lnTo>
                  <a:pt x="311034" y="502650"/>
                </a:lnTo>
                <a:lnTo>
                  <a:pt x="299037" y="494636"/>
                </a:lnTo>
                <a:lnTo>
                  <a:pt x="291008" y="482662"/>
                </a:lnTo>
                <a:lnTo>
                  <a:pt x="288080" y="467860"/>
                </a:lnTo>
                <a:lnTo>
                  <a:pt x="291008" y="453057"/>
                </a:lnTo>
                <a:lnTo>
                  <a:pt x="299037" y="441083"/>
                </a:lnTo>
                <a:lnTo>
                  <a:pt x="311034" y="433069"/>
                </a:lnTo>
                <a:lnTo>
                  <a:pt x="325864" y="430146"/>
                </a:lnTo>
                <a:lnTo>
                  <a:pt x="591300" y="430146"/>
                </a:lnTo>
                <a:lnTo>
                  <a:pt x="573920" y="399976"/>
                </a:lnTo>
                <a:lnTo>
                  <a:pt x="303193" y="399976"/>
                </a:lnTo>
                <a:lnTo>
                  <a:pt x="303193" y="135982"/>
                </a:lnTo>
                <a:lnTo>
                  <a:pt x="421847" y="135982"/>
                </a:lnTo>
                <a:lnTo>
                  <a:pt x="352313" y="15273"/>
                </a:lnTo>
                <a:lnTo>
                  <a:pt x="340977" y="3818"/>
                </a:lnTo>
                <a:lnTo>
                  <a:pt x="326242" y="0"/>
                </a:lnTo>
                <a:close/>
                <a:moveTo>
                  <a:pt x="591300" y="430146"/>
                </a:moveTo>
                <a:lnTo>
                  <a:pt x="325864" y="430146"/>
                </a:lnTo>
                <a:lnTo>
                  <a:pt x="340694" y="433069"/>
                </a:lnTo>
                <a:lnTo>
                  <a:pt x="352691" y="441083"/>
                </a:lnTo>
                <a:lnTo>
                  <a:pt x="360720" y="453057"/>
                </a:lnTo>
                <a:lnTo>
                  <a:pt x="363648" y="467860"/>
                </a:lnTo>
                <a:lnTo>
                  <a:pt x="360720" y="482662"/>
                </a:lnTo>
                <a:lnTo>
                  <a:pt x="352691" y="494636"/>
                </a:lnTo>
                <a:lnTo>
                  <a:pt x="340694" y="502650"/>
                </a:lnTo>
                <a:lnTo>
                  <a:pt x="325864" y="505573"/>
                </a:lnTo>
                <a:lnTo>
                  <a:pt x="634750" y="505573"/>
                </a:lnTo>
                <a:lnTo>
                  <a:pt x="591300" y="430146"/>
                </a:lnTo>
                <a:close/>
                <a:moveTo>
                  <a:pt x="421847" y="135982"/>
                </a:moveTo>
                <a:lnTo>
                  <a:pt x="348534" y="135982"/>
                </a:lnTo>
                <a:lnTo>
                  <a:pt x="348534" y="399976"/>
                </a:lnTo>
                <a:lnTo>
                  <a:pt x="573920" y="399976"/>
                </a:lnTo>
                <a:lnTo>
                  <a:pt x="421847" y="13598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13"/>
          <p:cNvSpPr/>
          <p:nvPr/>
        </p:nvSpPr>
        <p:spPr>
          <a:xfrm>
            <a:off x="1184400" y="9162000"/>
            <a:ext cx="18481320" cy="156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12600">
              <a:lnSpc>
                <a:spcPct val="101000"/>
              </a:lnSpc>
              <a:spcBef>
                <a:spcPts val="91"/>
              </a:spcBef>
            </a:pP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При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туберкулезе симптомы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чаще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развиваются постепенно, но возможно острое и совместное течение  заболеваний. Для исключения туберкулеза рекомендованы лабораторная диагностика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(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исследование мокроты на наличие кислотоустойчивых</a:t>
            </a:r>
            <a:r>
              <a:rPr b="0" lang="ru-RU" sz="2400" spc="-1" strike="noStrike">
                <a:solidFill>
                  <a:srgbClr val="262626"/>
                </a:solidFill>
                <a:latin typeface="Arial"/>
                <a:ea typeface="Times New Roman"/>
              </a:rPr>
              <a:t> бактерий </a:t>
            </a:r>
            <a:r>
              <a:rPr b="1" lang="ru-RU" sz="2400" spc="-1" strike="noStrike">
                <a:solidFill>
                  <a:srgbClr val="c00000"/>
                </a:solidFill>
                <a:latin typeface="Arial"/>
                <a:ea typeface="Times New Roman"/>
              </a:rPr>
              <a:t>(после получения отрицательного результата на наличие РНК SARS-CoV-2)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)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  <a:ea typeface="Times New Roman"/>
              </a:rPr>
              <a:t> и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  <a:ea typeface="Times New Roman"/>
              </a:rPr>
              <a:t>лучевое</a:t>
            </a:r>
            <a:r>
              <a:rPr b="0" lang="ru-RU" sz="2400" spc="202" strike="noStrike">
                <a:solidFill>
                  <a:srgbClr val="1f1f1f"/>
                </a:solidFill>
                <a:latin typeface="Arial"/>
                <a:ea typeface="Times New Roman"/>
              </a:rPr>
              <a:t>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  <a:ea typeface="Times New Roman"/>
              </a:rPr>
              <a:t>обследование.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67" name="CustomShape 14"/>
          <p:cNvSpPr/>
          <p:nvPr/>
        </p:nvSpPr>
        <p:spPr>
          <a:xfrm>
            <a:off x="1175760" y="10880280"/>
            <a:ext cx="17715240" cy="160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3400">
              <a:lnSpc>
                <a:spcPct val="101000"/>
              </a:lnSpc>
            </a:pPr>
            <a:r>
              <a:rPr b="0" lang="ru-RU" sz="2400" spc="9" strike="noStrike">
                <a:solidFill>
                  <a:srgbClr val="000000"/>
                </a:solidFill>
                <a:latin typeface="Arial"/>
              </a:rPr>
              <a:t>При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вирусных гастроэнтеритах ведущим </a:t>
            </a:r>
            <a:r>
              <a:rPr b="0" lang="ru-RU" sz="2400" spc="-41" strike="noStrike">
                <a:solidFill>
                  <a:srgbClr val="000000"/>
                </a:solidFill>
                <a:latin typeface="Arial"/>
              </a:rPr>
              <a:t>будет </a:t>
            </a:r>
            <a:r>
              <a:rPr b="0" lang="ru-RU" sz="2400" spc="9" strike="noStrike">
                <a:solidFill>
                  <a:srgbClr val="000000"/>
                </a:solidFill>
                <a:latin typeface="Arial"/>
              </a:rPr>
              <a:t>поражение </a:t>
            </a:r>
            <a:r>
              <a:rPr b="0" lang="ru-RU" sz="2400" spc="-7" strike="noStrike">
                <a:solidFill>
                  <a:srgbClr val="000000"/>
                </a:solidFill>
                <a:latin typeface="Arial"/>
              </a:rPr>
              <a:t>желудочно-кишечного </a:t>
            </a:r>
            <a:r>
              <a:rPr b="0" lang="ru-RU" sz="2400" spc="4" strike="noStrike">
                <a:solidFill>
                  <a:srgbClr val="000000"/>
                </a:solidFill>
                <a:latin typeface="Arial"/>
              </a:rPr>
              <a:t>тракта, симптомы </a:t>
            </a:r>
            <a:r>
              <a:rPr b="0" lang="ru-RU" sz="2400" spc="9" strike="noStrike">
                <a:solidFill>
                  <a:srgbClr val="000000"/>
                </a:solidFill>
                <a:latin typeface="Arial"/>
              </a:rPr>
              <a:t>поражения  </a:t>
            </a:r>
            <a:r>
              <a:rPr b="0" lang="ru-RU" sz="2400" spc="-12" strike="noStrike">
                <a:solidFill>
                  <a:srgbClr val="000000"/>
                </a:solidFill>
                <a:latin typeface="Arial"/>
              </a:rPr>
              <a:t>дыхательных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путей, </a:t>
            </a:r>
            <a:r>
              <a:rPr b="0" lang="ru-RU" sz="2400" spc="24" strike="noStrike">
                <a:solidFill>
                  <a:srgbClr val="000000"/>
                </a:solidFill>
                <a:latin typeface="Arial"/>
              </a:rPr>
              <a:t>как </a:t>
            </a:r>
            <a:r>
              <a:rPr b="0" lang="ru-RU" sz="2400" spc="12" strike="noStrike">
                <a:solidFill>
                  <a:srgbClr val="000000"/>
                </a:solidFill>
                <a:latin typeface="Arial"/>
              </a:rPr>
              <a:t>правило, </a:t>
            </a:r>
            <a:r>
              <a:rPr b="0" lang="ru-RU" sz="2400" spc="9" strike="noStrike">
                <a:solidFill>
                  <a:srgbClr val="000000"/>
                </a:solidFill>
                <a:latin typeface="Arial"/>
              </a:rPr>
              <a:t>выражены</a:t>
            </a:r>
            <a:r>
              <a:rPr b="0" lang="ru-RU" sz="2400" spc="49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400" spc="9" strike="noStrike">
                <a:solidFill>
                  <a:srgbClr val="000000"/>
                </a:solidFill>
                <a:latin typeface="Arial"/>
              </a:rPr>
              <a:t>минимально.</a:t>
            </a:r>
            <a:endParaRPr b="0" lang="ru-RU" sz="2400" spc="-1" strike="noStrike">
              <a:latin typeface="Arial"/>
            </a:endParaRPr>
          </a:p>
          <a:p>
            <a:pPr marL="23400">
              <a:lnSpc>
                <a:spcPct val="101000"/>
              </a:lnSpc>
              <a:spcBef>
                <a:spcPts val="269"/>
              </a:spcBef>
            </a:pPr>
            <a:r>
              <a:rPr b="0" lang="ru-RU" sz="2400" spc="12" strike="noStrike">
                <a:solidFill>
                  <a:srgbClr val="000000"/>
                </a:solidFill>
                <a:latin typeface="Arial"/>
              </a:rPr>
              <a:t>Во </a:t>
            </a:r>
            <a:r>
              <a:rPr b="0" lang="ru-RU" sz="2400" spc="-12" strike="noStrike">
                <a:solidFill>
                  <a:srgbClr val="000000"/>
                </a:solidFill>
                <a:latin typeface="Arial"/>
              </a:rPr>
              <a:t>всех </a:t>
            </a:r>
            <a:r>
              <a:rPr b="0" lang="ru-RU" sz="2400" spc="-7" strike="noStrike">
                <a:solidFill>
                  <a:srgbClr val="000000"/>
                </a:solidFill>
                <a:latin typeface="Arial"/>
              </a:rPr>
              <a:t>подозрительных </a:t>
            </a:r>
            <a:r>
              <a:rPr b="0" lang="ru-RU" sz="2400" spc="9" strike="noStrike">
                <a:solidFill>
                  <a:srgbClr val="000000"/>
                </a:solidFill>
                <a:latin typeface="Arial"/>
              </a:rPr>
              <a:t>случаях показано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обследование </a:t>
            </a:r>
            <a:r>
              <a:rPr b="0" lang="ru-RU" sz="2400" spc="9" strike="noStrike">
                <a:solidFill>
                  <a:srgbClr val="000000"/>
                </a:solidFill>
                <a:latin typeface="Arial"/>
              </a:rPr>
              <a:t>на </a:t>
            </a:r>
            <a:r>
              <a:rPr b="0" lang="ru-RU" sz="2400" spc="-7" strike="noStrike">
                <a:solidFill>
                  <a:srgbClr val="000000"/>
                </a:solidFill>
                <a:latin typeface="Arial"/>
              </a:rPr>
              <a:t>SARS-COV-2 </a:t>
            </a:r>
            <a:r>
              <a:rPr b="0" lang="ru-RU" sz="2400" spc="9" strike="noStrike">
                <a:solidFill>
                  <a:srgbClr val="000000"/>
                </a:solidFill>
                <a:latin typeface="Arial"/>
              </a:rPr>
              <a:t>и </a:t>
            </a:r>
            <a:r>
              <a:rPr b="0" lang="ru-RU" sz="2400" spc="-21" strike="noStrike">
                <a:solidFill>
                  <a:srgbClr val="000000"/>
                </a:solidFill>
                <a:latin typeface="Arial"/>
              </a:rPr>
              <a:t>возбудителей </a:t>
            </a:r>
            <a:r>
              <a:rPr b="0" lang="ru-RU" sz="2400" spc="4" strike="noStrike">
                <a:solidFill>
                  <a:srgbClr val="000000"/>
                </a:solidFill>
                <a:latin typeface="Arial"/>
              </a:rPr>
              <a:t>других респираторных  </a:t>
            </a:r>
            <a:r>
              <a:rPr b="0" lang="ru-RU" sz="2400" spc="9" strike="noStrike">
                <a:solidFill>
                  <a:srgbClr val="000000"/>
                </a:solidFill>
                <a:latin typeface="Arial"/>
              </a:rPr>
              <a:t>инфекций.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68" name="CustomShape 15"/>
          <p:cNvSpPr/>
          <p:nvPr/>
        </p:nvSpPr>
        <p:spPr>
          <a:xfrm>
            <a:off x="17539560" y="9557640"/>
            <a:ext cx="1230120" cy="522720"/>
          </a:xfrm>
          <a:prstGeom prst="wedgeRoundRectCallout">
            <a:avLst>
              <a:gd name="adj1" fmla="val -104810"/>
              <a:gd name="adj2" fmla="val 23105"/>
              <a:gd name="adj3" fmla="val 16667"/>
            </a:avLst>
          </a:prstGeom>
          <a:solidFill>
            <a:srgbClr val="d3f8fb"/>
          </a:solidFill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V 11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19344960" y="13513680"/>
            <a:ext cx="383040" cy="3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>
            <a:spAutoFit/>
          </a:bodyPr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b="0" lang="ru-RU" sz="2500" spc="9" strike="noStrike">
                <a:solidFill>
                  <a:srgbClr val="8f8f8f"/>
                </a:solidFill>
                <a:latin typeface="Arial"/>
              </a:rPr>
              <a:t>10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370" name="CustomShape 2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CustomShape 3"/>
          <p:cNvSpPr/>
          <p:nvPr/>
        </p:nvSpPr>
        <p:spPr>
          <a:xfrm>
            <a:off x="791640" y="1393920"/>
            <a:ext cx="8517600" cy="360"/>
          </a:xfrm>
          <a:custGeom>
            <a:avLst/>
            <a:gdLst/>
            <a:ahLst/>
            <a:rect l="l" t="t" r="r" b="b"/>
            <a:pathLst>
              <a:path w="8517890" h="0">
                <a:moveTo>
                  <a:pt x="0" y="0"/>
                </a:moveTo>
                <a:lnTo>
                  <a:pt x="8517800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CustomShape 4"/>
          <p:cNvSpPr/>
          <p:nvPr/>
        </p:nvSpPr>
        <p:spPr>
          <a:xfrm>
            <a:off x="790920" y="1368360"/>
            <a:ext cx="2945520" cy="360"/>
          </a:xfrm>
          <a:custGeom>
            <a:avLst/>
            <a:gdLst/>
            <a:ahLst/>
            <a:rect l="l" t="t" r="r" b="b"/>
            <a:pathLst>
              <a:path w="2945765" h="0">
                <a:moveTo>
                  <a:pt x="0" y="0"/>
                </a:moveTo>
                <a:lnTo>
                  <a:pt x="294563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TextShape 5"/>
          <p:cNvSpPr txBox="1"/>
          <p:nvPr/>
        </p:nvSpPr>
        <p:spPr>
          <a:xfrm>
            <a:off x="778320" y="465120"/>
            <a:ext cx="7283160" cy="2392920"/>
          </a:xfrm>
          <a:prstGeom prst="rect">
            <a:avLst/>
          </a:prstGeom>
          <a:noFill/>
          <a:ln>
            <a:noFill/>
          </a:ln>
        </p:spPr>
        <p:txBody>
          <a:bodyPr lIns="0" rIns="0" tIns="16560" bIns="0">
            <a:noAutofit/>
          </a:bodyPr>
          <a:p>
            <a:pPr marL="12600">
              <a:lnSpc>
                <a:spcPct val="100000"/>
              </a:lnSpc>
              <a:spcBef>
                <a:spcPts val="130"/>
              </a:spcBef>
            </a:pPr>
            <a:r>
              <a:rPr b="1" lang="ru-RU" sz="3600" spc="-1" strike="noStrike">
                <a:solidFill>
                  <a:srgbClr val="353535"/>
                </a:solidFill>
                <a:latin typeface="Arial"/>
              </a:rPr>
              <a:t>п.</a:t>
            </a:r>
            <a:r>
              <a:rPr b="1" lang="ru-RU" sz="3600" spc="4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1" lang="ru-RU" sz="3600" spc="-1" strike="noStrike">
                <a:solidFill>
                  <a:srgbClr val="353535"/>
                </a:solidFill>
                <a:latin typeface="Arial"/>
              </a:rPr>
              <a:t>5.1-5.3.</a:t>
            </a:r>
            <a:r>
              <a:rPr b="1" lang="ru-RU" sz="3600" spc="-1" strike="noStrike">
                <a:solidFill>
                  <a:srgbClr val="353535"/>
                </a:solidFill>
                <a:latin typeface="Arial"/>
              </a:rPr>
              <a:t>	</a:t>
            </a:r>
            <a:r>
              <a:rPr b="1" lang="ru-RU" sz="4300" spc="-1" strike="noStrike">
                <a:solidFill>
                  <a:srgbClr val="c00000"/>
                </a:solidFill>
                <a:latin typeface="Arial"/>
              </a:rPr>
              <a:t>Лечение</a:t>
            </a:r>
            <a:r>
              <a:rPr b="1" lang="ru-RU" sz="4300" spc="-52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1" lang="ru-RU" sz="4300" spc="12" strike="noStrike">
                <a:solidFill>
                  <a:srgbClr val="353535"/>
                </a:solidFill>
                <a:latin typeface="Arial"/>
              </a:rPr>
              <a:t>COVID-19</a:t>
            </a:r>
            <a:endParaRPr b="0" lang="ru-RU" sz="4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4" name="CustomShape 6"/>
          <p:cNvSpPr/>
          <p:nvPr/>
        </p:nvSpPr>
        <p:spPr>
          <a:xfrm>
            <a:off x="14099760" y="5766480"/>
            <a:ext cx="5280480" cy="7618320"/>
          </a:xfrm>
          <a:custGeom>
            <a:avLst/>
            <a:gdLst/>
            <a:ahLst/>
            <a:rect l="l" t="t" r="r" b="b"/>
            <a:pathLst>
              <a:path w="5280659" h="7618730">
                <a:moveTo>
                  <a:pt x="5107746" y="0"/>
                </a:moveTo>
                <a:lnTo>
                  <a:pt x="172382" y="0"/>
                </a:lnTo>
                <a:lnTo>
                  <a:pt x="126541" y="6154"/>
                </a:lnTo>
                <a:lnTo>
                  <a:pt x="85359" y="23525"/>
                </a:lnTo>
                <a:lnTo>
                  <a:pt x="50474" y="50474"/>
                </a:lnTo>
                <a:lnTo>
                  <a:pt x="23525" y="85359"/>
                </a:lnTo>
                <a:lnTo>
                  <a:pt x="6154" y="126541"/>
                </a:lnTo>
                <a:lnTo>
                  <a:pt x="0" y="172382"/>
                </a:lnTo>
                <a:lnTo>
                  <a:pt x="0" y="7445946"/>
                </a:lnTo>
                <a:lnTo>
                  <a:pt x="6154" y="7491764"/>
                </a:lnTo>
                <a:lnTo>
                  <a:pt x="23525" y="7532935"/>
                </a:lnTo>
                <a:lnTo>
                  <a:pt x="50474" y="7567816"/>
                </a:lnTo>
                <a:lnTo>
                  <a:pt x="85359" y="7594764"/>
                </a:lnTo>
                <a:lnTo>
                  <a:pt x="126541" y="7612138"/>
                </a:lnTo>
                <a:lnTo>
                  <a:pt x="172382" y="7618294"/>
                </a:lnTo>
                <a:lnTo>
                  <a:pt x="5107746" y="7618294"/>
                </a:lnTo>
                <a:lnTo>
                  <a:pt x="5153586" y="7612138"/>
                </a:lnTo>
                <a:lnTo>
                  <a:pt x="5194769" y="7594764"/>
                </a:lnTo>
                <a:lnTo>
                  <a:pt x="5229654" y="7567816"/>
                </a:lnTo>
                <a:lnTo>
                  <a:pt x="5256602" y="7532935"/>
                </a:lnTo>
                <a:lnTo>
                  <a:pt x="5273973" y="7491764"/>
                </a:lnTo>
                <a:lnTo>
                  <a:pt x="5280128" y="7445946"/>
                </a:lnTo>
                <a:lnTo>
                  <a:pt x="5280128" y="172382"/>
                </a:lnTo>
                <a:lnTo>
                  <a:pt x="5273973" y="126541"/>
                </a:lnTo>
                <a:lnTo>
                  <a:pt x="5256602" y="85359"/>
                </a:lnTo>
                <a:lnTo>
                  <a:pt x="5229654" y="50474"/>
                </a:lnTo>
                <a:lnTo>
                  <a:pt x="5194769" y="23525"/>
                </a:lnTo>
                <a:lnTo>
                  <a:pt x="5153586" y="6154"/>
                </a:lnTo>
                <a:lnTo>
                  <a:pt x="5107746" y="0"/>
                </a:lnTo>
                <a:close/>
              </a:path>
            </a:pathLst>
          </a:custGeom>
          <a:solidFill>
            <a:srgbClr val="e1e7f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CustomShape 7"/>
          <p:cNvSpPr/>
          <p:nvPr/>
        </p:nvSpPr>
        <p:spPr>
          <a:xfrm>
            <a:off x="14099760" y="5766480"/>
            <a:ext cx="5280480" cy="7618320"/>
          </a:xfrm>
          <a:custGeom>
            <a:avLst/>
            <a:gdLst/>
            <a:ahLst/>
            <a:rect l="l" t="t" r="r" b="b"/>
            <a:pathLst>
              <a:path w="5280659" h="7618730">
                <a:moveTo>
                  <a:pt x="0" y="172382"/>
                </a:moveTo>
                <a:lnTo>
                  <a:pt x="6154" y="126541"/>
                </a:lnTo>
                <a:lnTo>
                  <a:pt x="23525" y="85359"/>
                </a:lnTo>
                <a:lnTo>
                  <a:pt x="50474" y="50474"/>
                </a:lnTo>
                <a:lnTo>
                  <a:pt x="85359" y="23525"/>
                </a:lnTo>
                <a:lnTo>
                  <a:pt x="126541" y="6154"/>
                </a:lnTo>
                <a:lnTo>
                  <a:pt x="172382" y="0"/>
                </a:lnTo>
                <a:lnTo>
                  <a:pt x="5107745" y="0"/>
                </a:lnTo>
                <a:lnTo>
                  <a:pt x="5153586" y="6154"/>
                </a:lnTo>
                <a:lnTo>
                  <a:pt x="5194769" y="23525"/>
                </a:lnTo>
                <a:lnTo>
                  <a:pt x="5229654" y="50474"/>
                </a:lnTo>
                <a:lnTo>
                  <a:pt x="5256602" y="85359"/>
                </a:lnTo>
                <a:lnTo>
                  <a:pt x="5273973" y="126541"/>
                </a:lnTo>
                <a:lnTo>
                  <a:pt x="5280128" y="172382"/>
                </a:lnTo>
                <a:lnTo>
                  <a:pt x="5280128" y="7445946"/>
                </a:lnTo>
                <a:lnTo>
                  <a:pt x="5273973" y="7491764"/>
                </a:lnTo>
                <a:lnTo>
                  <a:pt x="5256602" y="7532934"/>
                </a:lnTo>
                <a:lnTo>
                  <a:pt x="5229654" y="7567815"/>
                </a:lnTo>
                <a:lnTo>
                  <a:pt x="5194769" y="7594764"/>
                </a:lnTo>
                <a:lnTo>
                  <a:pt x="5153586" y="7612137"/>
                </a:lnTo>
                <a:lnTo>
                  <a:pt x="5107745" y="7618294"/>
                </a:lnTo>
                <a:lnTo>
                  <a:pt x="172382" y="7618294"/>
                </a:lnTo>
                <a:lnTo>
                  <a:pt x="126541" y="7612137"/>
                </a:lnTo>
                <a:lnTo>
                  <a:pt x="85359" y="7594764"/>
                </a:lnTo>
                <a:lnTo>
                  <a:pt x="50474" y="7567815"/>
                </a:lnTo>
                <a:lnTo>
                  <a:pt x="23525" y="7532934"/>
                </a:lnTo>
                <a:lnTo>
                  <a:pt x="6154" y="7491764"/>
                </a:lnTo>
                <a:lnTo>
                  <a:pt x="0" y="7445946"/>
                </a:lnTo>
                <a:lnTo>
                  <a:pt x="0" y="172382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CustomShape 8"/>
          <p:cNvSpPr/>
          <p:nvPr/>
        </p:nvSpPr>
        <p:spPr>
          <a:xfrm>
            <a:off x="505800" y="7379640"/>
            <a:ext cx="6218280" cy="3254400"/>
          </a:xfrm>
          <a:custGeom>
            <a:avLst/>
            <a:gdLst/>
            <a:ahLst/>
            <a:rect l="l" t="t" r="r" b="b"/>
            <a:pathLst>
              <a:path w="6218555" h="4576444">
                <a:moveTo>
                  <a:pt x="6005762" y="0"/>
                </a:moveTo>
                <a:lnTo>
                  <a:pt x="212371" y="0"/>
                </a:lnTo>
                <a:lnTo>
                  <a:pt x="163678" y="5611"/>
                </a:lnTo>
                <a:lnTo>
                  <a:pt x="118977" y="21594"/>
                </a:lnTo>
                <a:lnTo>
                  <a:pt x="79545" y="46672"/>
                </a:lnTo>
                <a:lnTo>
                  <a:pt x="46656" y="79566"/>
                </a:lnTo>
                <a:lnTo>
                  <a:pt x="21586" y="119001"/>
                </a:lnTo>
                <a:lnTo>
                  <a:pt x="5609" y="163699"/>
                </a:lnTo>
                <a:lnTo>
                  <a:pt x="0" y="212383"/>
                </a:lnTo>
                <a:lnTo>
                  <a:pt x="0" y="4363556"/>
                </a:lnTo>
                <a:lnTo>
                  <a:pt x="5609" y="4412249"/>
                </a:lnTo>
                <a:lnTo>
                  <a:pt x="21586" y="4456950"/>
                </a:lnTo>
                <a:lnTo>
                  <a:pt x="46656" y="4496382"/>
                </a:lnTo>
                <a:lnTo>
                  <a:pt x="79545" y="4529271"/>
                </a:lnTo>
                <a:lnTo>
                  <a:pt x="118977" y="4554341"/>
                </a:lnTo>
                <a:lnTo>
                  <a:pt x="163678" y="4570318"/>
                </a:lnTo>
                <a:lnTo>
                  <a:pt x="212371" y="4575927"/>
                </a:lnTo>
                <a:lnTo>
                  <a:pt x="6005762" y="4575927"/>
                </a:lnTo>
                <a:lnTo>
                  <a:pt x="6054445" y="4570318"/>
                </a:lnTo>
                <a:lnTo>
                  <a:pt x="6099143" y="4554341"/>
                </a:lnTo>
                <a:lnTo>
                  <a:pt x="6138578" y="4529271"/>
                </a:lnTo>
                <a:lnTo>
                  <a:pt x="6171473" y="4496382"/>
                </a:lnTo>
                <a:lnTo>
                  <a:pt x="6196551" y="4456950"/>
                </a:lnTo>
                <a:lnTo>
                  <a:pt x="6212534" y="4412249"/>
                </a:lnTo>
                <a:lnTo>
                  <a:pt x="6218145" y="4363556"/>
                </a:lnTo>
                <a:lnTo>
                  <a:pt x="6218145" y="212383"/>
                </a:lnTo>
                <a:lnTo>
                  <a:pt x="6212534" y="163699"/>
                </a:lnTo>
                <a:lnTo>
                  <a:pt x="6196551" y="119001"/>
                </a:lnTo>
                <a:lnTo>
                  <a:pt x="6171473" y="79566"/>
                </a:lnTo>
                <a:lnTo>
                  <a:pt x="6138578" y="46672"/>
                </a:lnTo>
                <a:lnTo>
                  <a:pt x="6099143" y="21594"/>
                </a:lnTo>
                <a:lnTo>
                  <a:pt x="6054445" y="5611"/>
                </a:lnTo>
                <a:lnTo>
                  <a:pt x="6005762" y="0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CustomShape 9"/>
          <p:cNvSpPr/>
          <p:nvPr/>
        </p:nvSpPr>
        <p:spPr>
          <a:xfrm>
            <a:off x="776160" y="1526760"/>
            <a:ext cx="5928120" cy="420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0520" bIns="0">
            <a:spAutoFit/>
          </a:bodyPr>
          <a:p>
            <a:pPr marL="12600">
              <a:lnSpc>
                <a:spcPct val="100000"/>
              </a:lnSpc>
              <a:spcBef>
                <a:spcPts val="1579"/>
              </a:spcBef>
            </a:pPr>
            <a:r>
              <a:rPr b="1" lang="ru-RU" sz="3600" spc="-12" strike="noStrike">
                <a:solidFill>
                  <a:srgbClr val="1f1f1f"/>
                </a:solidFill>
                <a:latin typeface="Arial"/>
              </a:rPr>
              <a:t>Этиотропное</a:t>
            </a:r>
            <a:endParaRPr b="0" lang="ru-RU" sz="3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20"/>
              </a:spcBef>
            </a:pPr>
            <a:r>
              <a:rPr b="0" lang="ru-RU" sz="2200" spc="4" strike="noStrike">
                <a:solidFill>
                  <a:srgbClr val="1f1f1f"/>
                </a:solidFill>
                <a:latin typeface="Arial"/>
              </a:rPr>
              <a:t>В </a:t>
            </a:r>
            <a:r>
              <a:rPr b="0" lang="ru-RU" sz="2200" spc="-12" strike="noStrike">
                <a:solidFill>
                  <a:srgbClr val="1f1f1f"/>
                </a:solidFill>
                <a:latin typeface="Arial"/>
              </a:rPr>
              <a:t>настоящее </a:t>
            </a:r>
            <a:r>
              <a:rPr b="0" lang="ru-RU" sz="2200" spc="-1" strike="noStrike">
                <a:solidFill>
                  <a:srgbClr val="1f1f1f"/>
                </a:solidFill>
                <a:latin typeface="Arial"/>
              </a:rPr>
              <a:t>время </a:t>
            </a:r>
            <a:r>
              <a:rPr b="0" lang="ru-RU" sz="2200" spc="-21" strike="noStrike">
                <a:solidFill>
                  <a:srgbClr val="1f1f1f"/>
                </a:solidFill>
                <a:latin typeface="Arial"/>
              </a:rPr>
              <a:t>выделяют  </a:t>
            </a:r>
            <a:r>
              <a:rPr b="0" lang="ru-RU" sz="2200" spc="-7" strike="noStrike">
                <a:solidFill>
                  <a:srgbClr val="1f1f1f"/>
                </a:solidFill>
                <a:latin typeface="Arial"/>
              </a:rPr>
              <a:t>следующие препараты  этиологической</a:t>
            </a:r>
            <a:r>
              <a:rPr b="0" lang="ru-RU" sz="2200" spc="-4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200" spc="-7" strike="noStrike">
                <a:solidFill>
                  <a:srgbClr val="1f1f1f"/>
                </a:solidFill>
                <a:latin typeface="Arial"/>
              </a:rPr>
              <a:t>направленности</a:t>
            </a:r>
            <a:r>
              <a:rPr b="0" lang="ru-RU" sz="2200" spc="-7" strike="noStrike">
                <a:solidFill>
                  <a:srgbClr val="565656"/>
                </a:solidFill>
                <a:latin typeface="Arial"/>
              </a:rPr>
              <a:t>:</a:t>
            </a:r>
            <a:endParaRPr b="0" lang="ru-RU" sz="2200" spc="-1" strike="noStrike">
              <a:latin typeface="Arial"/>
            </a:endParaRPr>
          </a:p>
          <a:p>
            <a:pPr marL="337320" indent="-324720">
              <a:lnSpc>
                <a:spcPct val="100000"/>
              </a:lnSpc>
              <a:spcBef>
                <a:spcPts val="2089"/>
              </a:spcBef>
              <a:buClr>
                <a:srgbClr val="006fc0"/>
              </a:buClr>
              <a:buSzPct val="124000"/>
              <a:buFont typeface="Symbol" charset="2"/>
              <a:buChar char=""/>
            </a:pPr>
            <a:r>
              <a:rPr b="0" lang="ru-RU" sz="2200" spc="-12" strike="noStrike">
                <a:solidFill>
                  <a:srgbClr val="353535"/>
                </a:solidFill>
                <a:latin typeface="Arial"/>
              </a:rPr>
              <a:t>фавипиравир;</a:t>
            </a:r>
            <a:endParaRPr b="0" lang="ru-RU" sz="2200" spc="-1" strike="noStrike">
              <a:latin typeface="Arial"/>
            </a:endParaRPr>
          </a:p>
          <a:p>
            <a:pPr marL="337320" indent="-324720">
              <a:lnSpc>
                <a:spcPct val="100000"/>
              </a:lnSpc>
              <a:spcBef>
                <a:spcPts val="1616"/>
              </a:spcBef>
              <a:buClr>
                <a:srgbClr val="006fc0"/>
              </a:buClr>
              <a:buSzPct val="124000"/>
              <a:buFont typeface="Symbol" charset="2"/>
              <a:buChar char=""/>
            </a:pPr>
            <a:r>
              <a:rPr b="0" lang="ru-RU" sz="2200" spc="-12" strike="noStrike">
                <a:solidFill>
                  <a:srgbClr val="353535"/>
                </a:solidFill>
                <a:latin typeface="Arial"/>
              </a:rPr>
              <a:t>ремдесивир;</a:t>
            </a:r>
            <a:endParaRPr b="0" lang="ru-RU" sz="2200" spc="-1" strike="noStrike">
              <a:latin typeface="Arial"/>
            </a:endParaRPr>
          </a:p>
          <a:p>
            <a:pPr marL="337320" indent="-324720">
              <a:lnSpc>
                <a:spcPct val="100000"/>
              </a:lnSpc>
              <a:spcBef>
                <a:spcPts val="1610"/>
              </a:spcBef>
              <a:buClr>
                <a:srgbClr val="006fc0"/>
              </a:buClr>
              <a:buSzPct val="124000"/>
              <a:buFont typeface="Symbol" charset="2"/>
              <a:buChar char=""/>
            </a:pPr>
            <a:r>
              <a:rPr b="0" lang="ru-RU" sz="2200" spc="-15" strike="noStrike">
                <a:solidFill>
                  <a:srgbClr val="353535"/>
                </a:solidFill>
                <a:latin typeface="Arial"/>
              </a:rPr>
              <a:t>умифеновир</a:t>
            </a:r>
            <a:endParaRPr b="0" lang="ru-RU" sz="2200" spc="-1" strike="noStrike">
              <a:latin typeface="Arial"/>
            </a:endParaRPr>
          </a:p>
          <a:p>
            <a:pPr marL="337320" indent="-324720">
              <a:lnSpc>
                <a:spcPct val="100000"/>
              </a:lnSpc>
              <a:spcBef>
                <a:spcPts val="1494"/>
              </a:spcBef>
              <a:buClr>
                <a:srgbClr val="006fc0"/>
              </a:buClr>
              <a:buSzPct val="124000"/>
              <a:buFont typeface="Symbol" charset="2"/>
              <a:buChar char=""/>
            </a:pPr>
            <a:r>
              <a:rPr b="0" lang="ru-RU" sz="2200" spc="-15" strike="noStrike">
                <a:solidFill>
                  <a:srgbClr val="353535"/>
                </a:solidFill>
                <a:latin typeface="Arial"/>
              </a:rPr>
              <a:t>препараты</a:t>
            </a:r>
            <a:r>
              <a:rPr b="0" lang="ru-RU" sz="2200" spc="-55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200" spc="-15" strike="noStrike">
                <a:solidFill>
                  <a:srgbClr val="353535"/>
                </a:solidFill>
                <a:latin typeface="Arial"/>
              </a:rPr>
              <a:t>интерферона-альфа</a:t>
            </a:r>
            <a:r>
              <a:rPr b="0" lang="ru-RU" sz="2900" spc="-15" strike="noStrike">
                <a:solidFill>
                  <a:srgbClr val="353535"/>
                </a:solidFill>
                <a:latin typeface="Arial"/>
              </a:rPr>
              <a:t>.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378" name="CustomShape 10"/>
          <p:cNvSpPr/>
          <p:nvPr/>
        </p:nvSpPr>
        <p:spPr>
          <a:xfrm>
            <a:off x="833760" y="7457040"/>
            <a:ext cx="5562360" cy="30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2600">
              <a:lnSpc>
                <a:spcPct val="101000"/>
              </a:lnSpc>
              <a:spcBef>
                <a:spcPts val="91"/>
              </a:spcBef>
            </a:pPr>
            <a:r>
              <a:rPr b="0" lang="ru-RU" sz="2200" spc="9" strike="noStrike">
                <a:solidFill>
                  <a:srgbClr val="1f1f1f"/>
                </a:solidFill>
                <a:latin typeface="Arial"/>
              </a:rPr>
              <a:t>Опубликованные </a:t>
            </a:r>
            <a:r>
              <a:rPr b="0" lang="ru-RU" sz="2200" spc="12" strike="noStrike">
                <a:solidFill>
                  <a:srgbClr val="1f1f1f"/>
                </a:solidFill>
                <a:latin typeface="Arial"/>
              </a:rPr>
              <a:t>на </a:t>
            </a:r>
            <a:r>
              <a:rPr b="0" lang="ru-RU" sz="2200" spc="-1" strike="noStrike">
                <a:solidFill>
                  <a:srgbClr val="1f1f1f"/>
                </a:solidFill>
                <a:latin typeface="Arial"/>
              </a:rPr>
              <a:t>сегодня </a:t>
            </a:r>
            <a:r>
              <a:rPr b="0" lang="ru-RU" sz="2200" spc="4" strike="noStrike">
                <a:solidFill>
                  <a:srgbClr val="1f1f1f"/>
                </a:solidFill>
                <a:latin typeface="Arial"/>
              </a:rPr>
              <a:t>сведения  </a:t>
            </a:r>
            <a:r>
              <a:rPr b="0" lang="ru-RU" sz="2200" spc="18" strike="noStrike">
                <a:solidFill>
                  <a:srgbClr val="1f1f1f"/>
                </a:solidFill>
                <a:latin typeface="Arial"/>
              </a:rPr>
              <a:t>о </a:t>
            </a:r>
            <a:r>
              <a:rPr b="0" lang="ru-RU" sz="2200" spc="-32" strike="noStrike">
                <a:solidFill>
                  <a:srgbClr val="1f1f1f"/>
                </a:solidFill>
                <a:latin typeface="Arial"/>
              </a:rPr>
              <a:t>результатах </a:t>
            </a:r>
            <a:r>
              <a:rPr b="0" lang="ru-RU" sz="2200" spc="4" strike="noStrike">
                <a:solidFill>
                  <a:srgbClr val="1f1f1f"/>
                </a:solidFill>
                <a:latin typeface="Arial"/>
              </a:rPr>
              <a:t>лечения </a:t>
            </a:r>
            <a:r>
              <a:rPr b="0" lang="ru-RU" sz="2200" spc="12" strike="noStrike">
                <a:solidFill>
                  <a:srgbClr val="1f1f1f"/>
                </a:solidFill>
                <a:latin typeface="Arial"/>
              </a:rPr>
              <a:t>с </a:t>
            </a:r>
            <a:r>
              <a:rPr b="0" lang="ru-RU" sz="2200" spc="18" strike="noStrike">
                <a:solidFill>
                  <a:srgbClr val="1f1f1f"/>
                </a:solidFill>
                <a:latin typeface="Arial"/>
              </a:rPr>
              <a:t>применением  </a:t>
            </a:r>
            <a:r>
              <a:rPr b="0" lang="ru-RU" sz="2200" spc="12" strike="noStrike">
                <a:solidFill>
                  <a:srgbClr val="1f1f1f"/>
                </a:solidFill>
                <a:latin typeface="Arial"/>
              </a:rPr>
              <a:t>данных </a:t>
            </a:r>
            <a:r>
              <a:rPr b="0" lang="ru-RU" sz="2200" spc="4" strike="noStrike">
                <a:solidFill>
                  <a:srgbClr val="1f1f1f"/>
                </a:solidFill>
                <a:latin typeface="Arial"/>
              </a:rPr>
              <a:t>препаратов </a:t>
            </a:r>
            <a:r>
              <a:rPr b="0" lang="ru-RU" sz="2200" spc="12" strike="noStrike">
                <a:solidFill>
                  <a:srgbClr val="1f1f1f"/>
                </a:solidFill>
                <a:latin typeface="Arial"/>
              </a:rPr>
              <a:t>не </a:t>
            </a:r>
            <a:r>
              <a:rPr b="0" lang="ru-RU" sz="2200" spc="-7" strike="noStrike">
                <a:solidFill>
                  <a:srgbClr val="1f1f1f"/>
                </a:solidFill>
                <a:latin typeface="Arial"/>
              </a:rPr>
              <a:t>позволяют  сделать </a:t>
            </a:r>
            <a:r>
              <a:rPr b="0" lang="ru-RU" sz="2200" spc="-1" strike="noStrike">
                <a:solidFill>
                  <a:srgbClr val="1f1f1f"/>
                </a:solidFill>
                <a:latin typeface="Arial"/>
              </a:rPr>
              <a:t>однозначный </a:t>
            </a:r>
            <a:r>
              <a:rPr b="0" lang="ru-RU" sz="2200" spc="4" strike="noStrike">
                <a:solidFill>
                  <a:srgbClr val="1f1f1f"/>
                </a:solidFill>
                <a:latin typeface="Arial"/>
              </a:rPr>
              <a:t>вывод </a:t>
            </a:r>
            <a:r>
              <a:rPr b="0" lang="ru-RU" sz="2200" spc="12" strike="noStrike">
                <a:solidFill>
                  <a:srgbClr val="1f1f1f"/>
                </a:solidFill>
                <a:latin typeface="Arial"/>
              </a:rPr>
              <a:t>об их  эффективности/неэффективности,</a:t>
            </a:r>
            <a:endParaRPr b="0" lang="ru-RU" sz="2200" spc="-1" strike="noStrike">
              <a:latin typeface="Arial"/>
            </a:endParaRPr>
          </a:p>
          <a:p>
            <a:pPr marL="12600">
              <a:lnSpc>
                <a:spcPct val="101000"/>
              </a:lnSpc>
            </a:pPr>
            <a:r>
              <a:rPr b="0" lang="ru-RU" sz="2200" spc="12" strike="noStrike">
                <a:solidFill>
                  <a:srgbClr val="1f1f1f"/>
                </a:solidFill>
                <a:latin typeface="Arial"/>
              </a:rPr>
              <a:t>в </a:t>
            </a:r>
            <a:r>
              <a:rPr b="0" lang="ru-RU" sz="2200" spc="9" strike="noStrike">
                <a:solidFill>
                  <a:srgbClr val="1f1f1f"/>
                </a:solidFill>
                <a:latin typeface="Arial"/>
              </a:rPr>
              <a:t>связи </a:t>
            </a:r>
            <a:r>
              <a:rPr b="0" lang="ru-RU" sz="2200" spc="12" strike="noStrike">
                <a:solidFill>
                  <a:srgbClr val="1f1f1f"/>
                </a:solidFill>
                <a:latin typeface="Arial"/>
              </a:rPr>
              <a:t>с чем </a:t>
            </a:r>
            <a:r>
              <a:rPr b="0" lang="ru-RU" sz="2200" spc="18" strike="noStrike">
                <a:solidFill>
                  <a:srgbClr val="1f1f1f"/>
                </a:solidFill>
                <a:latin typeface="Arial"/>
              </a:rPr>
              <a:t>их применение  </a:t>
            </a:r>
            <a:r>
              <a:rPr b="1" lang="ru-RU" sz="2200" spc="-1" strike="noStrike">
                <a:solidFill>
                  <a:srgbClr val="1f1f1f"/>
                </a:solidFill>
                <a:latin typeface="Arial"/>
              </a:rPr>
              <a:t>допустимо </a:t>
            </a:r>
            <a:r>
              <a:rPr b="1" lang="ru-RU" sz="2200" spc="18" strike="noStrike">
                <a:solidFill>
                  <a:srgbClr val="1f1f1f"/>
                </a:solidFill>
                <a:latin typeface="Arial"/>
              </a:rPr>
              <a:t>по решению </a:t>
            </a:r>
            <a:r>
              <a:rPr b="1" lang="ru-RU" sz="2200" spc="4" strike="noStrike">
                <a:solidFill>
                  <a:srgbClr val="1f1f1f"/>
                </a:solidFill>
                <a:latin typeface="Arial"/>
              </a:rPr>
              <a:t>врачебной  комиссии, </a:t>
            </a:r>
            <a:r>
              <a:rPr b="0" lang="ru-RU" sz="2200" spc="12" strike="noStrike">
                <a:solidFill>
                  <a:srgbClr val="1f1f1f"/>
                </a:solidFill>
                <a:latin typeface="Arial"/>
              </a:rPr>
              <a:t>если </a:t>
            </a:r>
            <a:r>
              <a:rPr b="0" lang="ru-RU" sz="2200" spc="4" strike="noStrike">
                <a:solidFill>
                  <a:srgbClr val="1f1f1f"/>
                </a:solidFill>
                <a:latin typeface="Arial"/>
              </a:rPr>
              <a:t>возможная</a:t>
            </a:r>
            <a:r>
              <a:rPr b="0" lang="ru-RU" sz="2200" spc="29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200" spc="4" strike="noStrike">
                <a:solidFill>
                  <a:srgbClr val="1f1f1f"/>
                </a:solidFill>
                <a:latin typeface="Arial"/>
              </a:rPr>
              <a:t>польза</a:t>
            </a:r>
            <a:endParaRPr b="0" lang="ru-RU" sz="2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1"/>
              </a:spcBef>
            </a:pPr>
            <a:r>
              <a:rPr b="0" lang="ru-RU" sz="2200" spc="12" strike="noStrike">
                <a:solidFill>
                  <a:srgbClr val="1f1f1f"/>
                </a:solidFill>
                <a:latin typeface="Arial"/>
              </a:rPr>
              <a:t>для пациента </a:t>
            </a:r>
            <a:r>
              <a:rPr b="0" lang="ru-RU" sz="2200" spc="18" strike="noStrike">
                <a:solidFill>
                  <a:srgbClr val="1f1f1f"/>
                </a:solidFill>
                <a:latin typeface="Arial"/>
              </a:rPr>
              <a:t>превысит</a:t>
            </a:r>
            <a:r>
              <a:rPr b="0" lang="ru-RU" sz="2200" spc="-4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200" spc="9" strike="noStrike">
                <a:solidFill>
                  <a:srgbClr val="1f1f1f"/>
                </a:solidFill>
                <a:latin typeface="Arial"/>
              </a:rPr>
              <a:t>риск.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379" name="CustomShape 11"/>
          <p:cNvSpPr/>
          <p:nvPr/>
        </p:nvSpPr>
        <p:spPr>
          <a:xfrm>
            <a:off x="14250240" y="1698480"/>
            <a:ext cx="4364640" cy="288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0640" bIns="0">
            <a:spAutoFit/>
          </a:bodyPr>
          <a:p>
            <a:pPr marL="12600">
              <a:lnSpc>
                <a:spcPct val="100000"/>
              </a:lnSpc>
              <a:spcBef>
                <a:spcPts val="635"/>
              </a:spcBef>
            </a:pPr>
            <a:r>
              <a:rPr b="1" lang="ru-RU" sz="3600" spc="-15" strike="noStrike">
                <a:solidFill>
                  <a:srgbClr val="1f1f1f"/>
                </a:solidFill>
                <a:latin typeface="Arial"/>
              </a:rPr>
              <a:t>Симптоматическое</a:t>
            </a:r>
            <a:endParaRPr b="0" lang="ru-RU" sz="3600" spc="-1" strike="noStrike">
              <a:latin typeface="Arial"/>
            </a:endParaRPr>
          </a:p>
          <a:p>
            <a:pPr marL="337320" indent="-324720">
              <a:lnSpc>
                <a:spcPct val="100000"/>
              </a:lnSpc>
              <a:spcBef>
                <a:spcPts val="1091"/>
              </a:spcBef>
              <a:buClr>
                <a:srgbClr val="006fc0"/>
              </a:buClr>
              <a:buSzPct val="127000"/>
              <a:buFont typeface="Symbol" charset="2"/>
              <a:buChar char=""/>
            </a:pPr>
            <a:r>
              <a:rPr b="0" lang="ru-RU" sz="2400" spc="12" strike="noStrike">
                <a:solidFill>
                  <a:srgbClr val="353535"/>
                </a:solidFill>
                <a:latin typeface="Arial"/>
              </a:rPr>
              <a:t>купирование</a:t>
            </a:r>
            <a:r>
              <a:rPr b="0" lang="ru-RU" sz="2400" spc="4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400" spc="9" strike="noStrike">
                <a:solidFill>
                  <a:srgbClr val="353535"/>
                </a:solidFill>
                <a:latin typeface="Arial"/>
              </a:rPr>
              <a:t>лихорадки;</a:t>
            </a:r>
            <a:endParaRPr b="0" lang="ru-RU" sz="2400" spc="-1" strike="noStrike">
              <a:latin typeface="Arial"/>
            </a:endParaRPr>
          </a:p>
          <a:p>
            <a:pPr marL="337320" indent="-324720">
              <a:lnSpc>
                <a:spcPct val="101000"/>
              </a:lnSpc>
              <a:spcBef>
                <a:spcPts val="1086"/>
              </a:spcBef>
              <a:buClr>
                <a:srgbClr val="006fc0"/>
              </a:buClr>
              <a:buSzPct val="127000"/>
              <a:buFont typeface="Symbol" charset="2"/>
              <a:buChar char=""/>
            </a:pPr>
            <a:r>
              <a:rPr b="0" lang="ru-RU" sz="2400" spc="18" strike="noStrike">
                <a:solidFill>
                  <a:srgbClr val="353535"/>
                </a:solidFill>
                <a:latin typeface="Arial"/>
              </a:rPr>
              <a:t>комплексная </a:t>
            </a:r>
            <a:r>
              <a:rPr b="0" lang="ru-RU" sz="2400" spc="9" strike="noStrike">
                <a:solidFill>
                  <a:srgbClr val="353535"/>
                </a:solidFill>
                <a:latin typeface="Arial"/>
              </a:rPr>
              <a:t>терапия  ринита /</a:t>
            </a:r>
            <a:r>
              <a:rPr b="0" lang="ru-RU" sz="2400" spc="-46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400" spc="9" strike="noStrike">
                <a:solidFill>
                  <a:srgbClr val="353535"/>
                </a:solidFill>
                <a:latin typeface="Arial"/>
              </a:rPr>
              <a:t>ринофарингита;</a:t>
            </a:r>
            <a:endParaRPr b="0" lang="ru-RU" sz="2400" spc="-1" strike="noStrike">
              <a:latin typeface="Arial"/>
            </a:endParaRPr>
          </a:p>
          <a:p>
            <a:pPr marL="337320" indent="-324720">
              <a:lnSpc>
                <a:spcPct val="101000"/>
              </a:lnSpc>
              <a:spcBef>
                <a:spcPts val="1086"/>
              </a:spcBef>
              <a:buClr>
                <a:srgbClr val="006fc0"/>
              </a:buClr>
              <a:buSzPct val="127000"/>
              <a:buFont typeface="Symbol" charset="2"/>
              <a:buChar char=""/>
            </a:pPr>
            <a:r>
              <a:rPr b="0" lang="ru-RU" sz="2400" spc="18" strike="noStrike">
                <a:solidFill>
                  <a:srgbClr val="353535"/>
                </a:solidFill>
                <a:latin typeface="Arial"/>
              </a:rPr>
              <a:t>комплексная</a:t>
            </a:r>
            <a:r>
              <a:rPr b="0" lang="ru-RU" sz="2400" spc="-60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400" spc="9" strike="noStrike">
                <a:solidFill>
                  <a:srgbClr val="353535"/>
                </a:solidFill>
                <a:latin typeface="Arial"/>
              </a:rPr>
              <a:t>терапия  бронхита.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80" name="CustomShape 12"/>
          <p:cNvSpPr/>
          <p:nvPr/>
        </p:nvSpPr>
        <p:spPr>
          <a:xfrm>
            <a:off x="14311800" y="6006960"/>
            <a:ext cx="4609800" cy="619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280" bIns="0">
            <a:spAutoFit/>
          </a:bodyPr>
          <a:p>
            <a:pPr marL="12600">
              <a:lnSpc>
                <a:spcPct val="100000"/>
              </a:lnSpc>
              <a:spcBef>
                <a:spcPts val="136"/>
              </a:spcBef>
            </a:pPr>
            <a:r>
              <a:rPr b="1" lang="ru-RU" sz="2400" spc="18" strike="noStrike">
                <a:solidFill>
                  <a:srgbClr val="1f1f1f"/>
                </a:solidFill>
                <a:latin typeface="Arial"/>
              </a:rPr>
              <a:t>Жаропонижающие</a:t>
            </a:r>
            <a:r>
              <a:rPr b="1" lang="ru-RU" sz="2400" spc="-26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400" spc="9" strike="noStrike">
                <a:solidFill>
                  <a:srgbClr val="1f1f1f"/>
                </a:solidFill>
                <a:latin typeface="Arial"/>
              </a:rPr>
              <a:t>назначают</a:t>
            </a:r>
            <a:endParaRPr b="0" lang="ru-RU" sz="2400" spc="-1" strike="noStrike">
              <a:latin typeface="Arial"/>
            </a:endParaRPr>
          </a:p>
          <a:p>
            <a:pPr marL="12600">
              <a:lnSpc>
                <a:spcPct val="101000"/>
              </a:lnSpc>
            </a:pP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при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температуре  </a:t>
            </a:r>
            <a:r>
              <a:rPr b="0" lang="ru-RU" sz="2400" spc="24" strike="noStrike">
                <a:solidFill>
                  <a:srgbClr val="1f1f1f"/>
                </a:solidFill>
                <a:latin typeface="Arial"/>
              </a:rPr>
              <a:t>выше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38,0-38,5</a:t>
            </a:r>
            <a:r>
              <a:rPr b="0" lang="ru-RU" sz="2400" spc="-80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ºС.</a:t>
            </a:r>
            <a:endParaRPr b="0" lang="ru-RU" sz="2400" spc="-1" strike="noStrike">
              <a:latin typeface="Arial"/>
            </a:endParaRPr>
          </a:p>
          <a:p>
            <a:pPr marL="12600">
              <a:lnSpc>
                <a:spcPct val="101000"/>
              </a:lnSpc>
              <a:spcBef>
                <a:spcPts val="1080"/>
              </a:spcBef>
            </a:pP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При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плохой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переносимости 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лихорадочного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синдрома, 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головных болях,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повышении 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артериального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давления</a:t>
            </a:r>
            <a:endParaRPr b="0" lang="ru-RU" sz="2400" spc="-1" strike="noStrike">
              <a:latin typeface="Arial"/>
            </a:endParaRPr>
          </a:p>
          <a:p>
            <a:pPr marL="12600">
              <a:lnSpc>
                <a:spcPct val="101000"/>
              </a:lnSpc>
              <a:spcBef>
                <a:spcPts val="6"/>
              </a:spcBef>
            </a:pP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и выраженной</a:t>
            </a:r>
            <a:r>
              <a:rPr b="0" lang="ru-RU" sz="2400" spc="-80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тахикардии 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(особенно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при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наличии 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ишемических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изменений 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или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нарушениях</a:t>
            </a:r>
            <a:r>
              <a:rPr b="0" lang="ru-RU" sz="2400" spc="-35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ритма)</a:t>
            </a:r>
            <a:endParaRPr b="0" lang="ru-RU" sz="2400" spc="-1" strike="noStrike">
              <a:latin typeface="Arial"/>
            </a:endParaRPr>
          </a:p>
          <a:p>
            <a:pPr marL="12600">
              <a:lnSpc>
                <a:spcPct val="101000"/>
              </a:lnSpc>
            </a:pP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жаропонижающие</a:t>
            </a:r>
            <a:r>
              <a:rPr b="0" lang="ru-RU" sz="2400" spc="-80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используют 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и при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более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низких</a:t>
            </a:r>
            <a:r>
              <a:rPr b="0" lang="ru-RU" sz="2400" spc="-26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цифрах.</a:t>
            </a:r>
            <a:endParaRPr b="0" lang="ru-RU" sz="2400" spc="-1" strike="noStrike">
              <a:latin typeface="Arial"/>
            </a:endParaRPr>
          </a:p>
          <a:p>
            <a:pPr marL="12600">
              <a:lnSpc>
                <a:spcPct val="101000"/>
              </a:lnSpc>
              <a:spcBef>
                <a:spcPts val="1086"/>
              </a:spcBef>
            </a:pPr>
            <a:r>
              <a:rPr b="1" lang="ru-RU" sz="2400" spc="4" strike="noStrike">
                <a:solidFill>
                  <a:srgbClr val="1f1f1f"/>
                </a:solidFill>
                <a:latin typeface="Arial"/>
              </a:rPr>
              <a:t>Наиболее</a:t>
            </a:r>
            <a:r>
              <a:rPr b="1" lang="ru-RU" sz="2400" spc="-5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400" spc="12" strike="noStrike">
                <a:solidFill>
                  <a:srgbClr val="1f1f1f"/>
                </a:solidFill>
                <a:latin typeface="Arial"/>
              </a:rPr>
              <a:t>безопасным  </a:t>
            </a:r>
            <a:r>
              <a:rPr b="1" lang="ru-RU" sz="2400" spc="9" strike="noStrike">
                <a:solidFill>
                  <a:srgbClr val="1f1f1f"/>
                </a:solidFill>
                <a:latin typeface="Arial"/>
              </a:rPr>
              <a:t>препаратом </a:t>
            </a:r>
            <a:r>
              <a:rPr b="1" lang="ru-RU" sz="2400" spc="-1" strike="noStrike">
                <a:solidFill>
                  <a:srgbClr val="1f1f1f"/>
                </a:solidFill>
                <a:latin typeface="Arial"/>
              </a:rPr>
              <a:t>является  </a:t>
            </a:r>
            <a:r>
              <a:rPr b="1" lang="ru-RU" sz="2400" spc="4" strike="noStrike">
                <a:solidFill>
                  <a:srgbClr val="1f1f1f"/>
                </a:solidFill>
                <a:latin typeface="Arial"/>
              </a:rPr>
              <a:t>парацетамол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81" name="CustomShape 13"/>
          <p:cNvSpPr/>
          <p:nvPr/>
        </p:nvSpPr>
        <p:spPr>
          <a:xfrm>
            <a:off x="7094880" y="1597680"/>
            <a:ext cx="6725520" cy="11787120"/>
          </a:xfrm>
          <a:custGeom>
            <a:avLst/>
            <a:gdLst/>
            <a:ahLst/>
            <a:rect l="l" t="t" r="r" b="b"/>
            <a:pathLst>
              <a:path w="6725919" h="11787505">
                <a:moveTo>
                  <a:pt x="6555804" y="0"/>
                </a:moveTo>
                <a:lnTo>
                  <a:pt x="169860" y="0"/>
                </a:lnTo>
                <a:lnTo>
                  <a:pt x="124684" y="6063"/>
                </a:lnTo>
                <a:lnTo>
                  <a:pt x="84102" y="23177"/>
                </a:lnTo>
                <a:lnTo>
                  <a:pt x="49729" y="49729"/>
                </a:lnTo>
                <a:lnTo>
                  <a:pt x="23177" y="84102"/>
                </a:lnTo>
                <a:lnTo>
                  <a:pt x="6063" y="124684"/>
                </a:lnTo>
                <a:lnTo>
                  <a:pt x="0" y="169860"/>
                </a:lnTo>
                <a:lnTo>
                  <a:pt x="0" y="11617279"/>
                </a:lnTo>
                <a:lnTo>
                  <a:pt x="6063" y="11662425"/>
                </a:lnTo>
                <a:lnTo>
                  <a:pt x="23177" y="11702993"/>
                </a:lnTo>
                <a:lnTo>
                  <a:pt x="49729" y="11737364"/>
                </a:lnTo>
                <a:lnTo>
                  <a:pt x="84102" y="11763919"/>
                </a:lnTo>
                <a:lnTo>
                  <a:pt x="124684" y="11781039"/>
                </a:lnTo>
                <a:lnTo>
                  <a:pt x="169860" y="11787106"/>
                </a:lnTo>
                <a:lnTo>
                  <a:pt x="6555804" y="11787106"/>
                </a:lnTo>
                <a:lnTo>
                  <a:pt x="6600980" y="11781039"/>
                </a:lnTo>
                <a:lnTo>
                  <a:pt x="6641562" y="11763919"/>
                </a:lnTo>
                <a:lnTo>
                  <a:pt x="6675936" y="11737364"/>
                </a:lnTo>
                <a:lnTo>
                  <a:pt x="6702487" y="11702993"/>
                </a:lnTo>
                <a:lnTo>
                  <a:pt x="6719601" y="11662425"/>
                </a:lnTo>
                <a:lnTo>
                  <a:pt x="6725665" y="11617279"/>
                </a:lnTo>
                <a:lnTo>
                  <a:pt x="6725665" y="169860"/>
                </a:lnTo>
                <a:lnTo>
                  <a:pt x="6719601" y="124684"/>
                </a:lnTo>
                <a:lnTo>
                  <a:pt x="6702487" y="84102"/>
                </a:lnTo>
                <a:lnTo>
                  <a:pt x="6675936" y="49729"/>
                </a:lnTo>
                <a:lnTo>
                  <a:pt x="6641562" y="23177"/>
                </a:lnTo>
                <a:lnTo>
                  <a:pt x="6600980" y="6063"/>
                </a:lnTo>
                <a:lnTo>
                  <a:pt x="6555804" y="0"/>
                </a:lnTo>
                <a:close/>
              </a:path>
            </a:pathLst>
          </a:custGeom>
          <a:solidFill>
            <a:srgbClr val="d6f0d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CustomShape 14"/>
          <p:cNvSpPr/>
          <p:nvPr/>
        </p:nvSpPr>
        <p:spPr>
          <a:xfrm>
            <a:off x="7094880" y="1597680"/>
            <a:ext cx="6725520" cy="11787120"/>
          </a:xfrm>
          <a:custGeom>
            <a:avLst/>
            <a:gdLst/>
            <a:ahLst/>
            <a:rect l="l" t="t" r="r" b="b"/>
            <a:pathLst>
              <a:path w="6725919" h="11787505">
                <a:moveTo>
                  <a:pt x="0" y="169860"/>
                </a:moveTo>
                <a:lnTo>
                  <a:pt x="6063" y="124684"/>
                </a:lnTo>
                <a:lnTo>
                  <a:pt x="23177" y="84102"/>
                </a:lnTo>
                <a:lnTo>
                  <a:pt x="49729" y="49729"/>
                </a:lnTo>
                <a:lnTo>
                  <a:pt x="84102" y="23177"/>
                </a:lnTo>
                <a:lnTo>
                  <a:pt x="124684" y="6063"/>
                </a:lnTo>
                <a:lnTo>
                  <a:pt x="169860" y="0"/>
                </a:lnTo>
                <a:lnTo>
                  <a:pt x="6555804" y="0"/>
                </a:lnTo>
                <a:lnTo>
                  <a:pt x="6600980" y="6063"/>
                </a:lnTo>
                <a:lnTo>
                  <a:pt x="6641562" y="23177"/>
                </a:lnTo>
                <a:lnTo>
                  <a:pt x="6675935" y="49729"/>
                </a:lnTo>
                <a:lnTo>
                  <a:pt x="6702487" y="84102"/>
                </a:lnTo>
                <a:lnTo>
                  <a:pt x="6719601" y="124684"/>
                </a:lnTo>
                <a:lnTo>
                  <a:pt x="6725664" y="169860"/>
                </a:lnTo>
                <a:lnTo>
                  <a:pt x="6725664" y="11617279"/>
                </a:lnTo>
                <a:lnTo>
                  <a:pt x="6719601" y="11662425"/>
                </a:lnTo>
                <a:lnTo>
                  <a:pt x="6702487" y="11702993"/>
                </a:lnTo>
                <a:lnTo>
                  <a:pt x="6675935" y="11737364"/>
                </a:lnTo>
                <a:lnTo>
                  <a:pt x="6641562" y="11763919"/>
                </a:lnTo>
                <a:lnTo>
                  <a:pt x="6600980" y="11781039"/>
                </a:lnTo>
                <a:lnTo>
                  <a:pt x="6555804" y="11787106"/>
                </a:lnTo>
                <a:lnTo>
                  <a:pt x="169860" y="11787106"/>
                </a:lnTo>
                <a:lnTo>
                  <a:pt x="124684" y="11781039"/>
                </a:lnTo>
                <a:lnTo>
                  <a:pt x="84102" y="11763919"/>
                </a:lnTo>
                <a:lnTo>
                  <a:pt x="49729" y="11737364"/>
                </a:lnTo>
                <a:lnTo>
                  <a:pt x="23177" y="11702993"/>
                </a:lnTo>
                <a:lnTo>
                  <a:pt x="6063" y="11662425"/>
                </a:lnTo>
                <a:lnTo>
                  <a:pt x="0" y="11617279"/>
                </a:lnTo>
                <a:lnTo>
                  <a:pt x="0" y="169860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CustomShape 15"/>
          <p:cNvSpPr/>
          <p:nvPr/>
        </p:nvSpPr>
        <p:spPr>
          <a:xfrm>
            <a:off x="7258320" y="1765800"/>
            <a:ext cx="6263280" cy="1228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3600" spc="-12" strike="noStrike">
                <a:solidFill>
                  <a:srgbClr val="1f1f1f"/>
                </a:solidFill>
                <a:latin typeface="Arial"/>
              </a:rPr>
              <a:t>Патогенетическое</a:t>
            </a:r>
            <a:endParaRPr b="0" lang="ru-RU" sz="3600" spc="-1" strike="noStrike">
              <a:latin typeface="Arial"/>
            </a:endParaRPr>
          </a:p>
          <a:p>
            <a:pPr marL="337320" indent="-324720">
              <a:lnSpc>
                <a:spcPct val="101000"/>
              </a:lnSpc>
              <a:spcBef>
                <a:spcPts val="505"/>
              </a:spcBef>
              <a:buClr>
                <a:srgbClr val="00af50"/>
              </a:buClr>
              <a:buSzPct val="127000"/>
              <a:buFont typeface="Arial"/>
              <a:buChar char="•"/>
            </a:pPr>
            <a:r>
              <a:rPr b="1" lang="ru-RU" sz="2400" spc="-1" strike="noStrike">
                <a:solidFill>
                  <a:srgbClr val="353535"/>
                </a:solidFill>
                <a:latin typeface="Arial"/>
              </a:rPr>
              <a:t>глюкокортикоиды </a:t>
            </a:r>
            <a:r>
              <a:rPr b="0" lang="ru-RU" sz="2400" spc="-1" strike="noStrike">
                <a:solidFill>
                  <a:srgbClr val="353535"/>
                </a:solidFill>
                <a:latin typeface="Arial"/>
              </a:rPr>
              <a:t>назначаются </a:t>
            </a:r>
            <a:r>
              <a:rPr b="0" lang="ru-RU" sz="2400" spc="4" strike="noStrike">
                <a:solidFill>
                  <a:srgbClr val="353535"/>
                </a:solidFill>
                <a:latin typeface="Arial"/>
              </a:rPr>
              <a:t>только  </a:t>
            </a:r>
            <a:r>
              <a:rPr b="1" lang="ru-RU" sz="2400" spc="12" strike="noStrike">
                <a:solidFill>
                  <a:srgbClr val="353535"/>
                </a:solidFill>
                <a:latin typeface="Arial"/>
              </a:rPr>
              <a:t>пациентам </a:t>
            </a:r>
            <a:r>
              <a:rPr b="1" lang="ru-RU" sz="2400" spc="18" strike="noStrike">
                <a:solidFill>
                  <a:srgbClr val="353535"/>
                </a:solidFill>
                <a:latin typeface="Arial"/>
              </a:rPr>
              <a:t>с признаками  </a:t>
            </a:r>
            <a:r>
              <a:rPr b="1" lang="ru-RU" sz="2400" spc="4" strike="noStrike">
                <a:solidFill>
                  <a:srgbClr val="353535"/>
                </a:solidFill>
                <a:latin typeface="Arial"/>
              </a:rPr>
              <a:t>цитокинового</a:t>
            </a:r>
            <a:r>
              <a:rPr b="1" lang="ru-RU" sz="2400" spc="58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1" lang="ru-RU" sz="2400" spc="-7" strike="noStrike">
                <a:solidFill>
                  <a:srgbClr val="353535"/>
                </a:solidFill>
                <a:latin typeface="Arial"/>
              </a:rPr>
              <a:t>шторма;</a:t>
            </a:r>
            <a:endParaRPr b="0" lang="ru-RU" sz="2400" spc="-1" strike="noStrike">
              <a:latin typeface="Arial"/>
            </a:endParaRPr>
          </a:p>
          <a:p>
            <a:pPr marL="337320" indent="-324720">
              <a:lnSpc>
                <a:spcPct val="101000"/>
              </a:lnSpc>
              <a:spcBef>
                <a:spcPts val="184"/>
              </a:spcBef>
              <a:buClr>
                <a:srgbClr val="00af50"/>
              </a:buClr>
              <a:buSzPct val="127000"/>
              <a:buFont typeface="Arial"/>
              <a:buChar char="•"/>
            </a:pPr>
            <a:r>
              <a:rPr b="0" lang="ru-RU" sz="2400" spc="4" strike="noStrike">
                <a:solidFill>
                  <a:srgbClr val="353535"/>
                </a:solidFill>
                <a:latin typeface="Arial"/>
              </a:rPr>
              <a:t>назначение препаратов </a:t>
            </a:r>
            <a:r>
              <a:rPr b="1" lang="ru-RU" sz="2400" spc="12" strike="noStrike">
                <a:solidFill>
                  <a:srgbClr val="353535"/>
                </a:solidFill>
                <a:latin typeface="Arial"/>
              </a:rPr>
              <a:t>гепарина </a:t>
            </a:r>
            <a:r>
              <a:rPr b="1" lang="ru-RU" sz="2400" spc="-7" strike="noStrike">
                <a:solidFill>
                  <a:srgbClr val="353535"/>
                </a:solidFill>
                <a:latin typeface="Arial"/>
              </a:rPr>
              <a:t>всем  </a:t>
            </a:r>
            <a:r>
              <a:rPr b="1" lang="ru-RU" sz="2400" spc="9" strike="noStrike">
                <a:solidFill>
                  <a:srgbClr val="353535"/>
                </a:solidFill>
                <a:latin typeface="Arial"/>
              </a:rPr>
              <a:t>госпитализированным</a:t>
            </a:r>
            <a:r>
              <a:rPr b="1" lang="ru-RU" sz="2400" spc="38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400" spc="9" strike="noStrike">
                <a:solidFill>
                  <a:srgbClr val="353535"/>
                </a:solidFill>
                <a:latin typeface="Arial"/>
              </a:rPr>
              <a:t>пациентам*;</a:t>
            </a:r>
            <a:endParaRPr b="0" lang="ru-RU" sz="2400" spc="-1" strike="noStrike">
              <a:latin typeface="Arial"/>
            </a:endParaRPr>
          </a:p>
          <a:p>
            <a:pPr marL="337320" indent="-324720" algn="just">
              <a:lnSpc>
                <a:spcPct val="101000"/>
              </a:lnSpc>
              <a:spcBef>
                <a:spcPts val="176"/>
              </a:spcBef>
              <a:buClr>
                <a:srgbClr val="00af50"/>
              </a:buClr>
              <a:buSzPct val="127000"/>
              <a:buFont typeface="Arial"/>
              <a:buChar char="•"/>
            </a:pPr>
            <a:r>
              <a:rPr b="0" lang="ru-RU" sz="2400" spc="-7" strike="noStrike">
                <a:solidFill>
                  <a:srgbClr val="353535"/>
                </a:solidFill>
                <a:latin typeface="Arial"/>
              </a:rPr>
              <a:t>амбулаторно </a:t>
            </a:r>
            <a:r>
              <a:rPr b="0" lang="ru-RU" sz="2400" spc="18" strike="noStrike">
                <a:solidFill>
                  <a:srgbClr val="353535"/>
                </a:solidFill>
                <a:latin typeface="Arial"/>
              </a:rPr>
              <a:t>при </a:t>
            </a:r>
            <a:r>
              <a:rPr b="0" lang="ru-RU" sz="2400" spc="-1" strike="noStrike">
                <a:solidFill>
                  <a:srgbClr val="353535"/>
                </a:solidFill>
                <a:latin typeface="Arial"/>
              </a:rPr>
              <a:t>среднетяжелой </a:t>
            </a:r>
            <a:r>
              <a:rPr b="0" lang="ru-RU" sz="2400" spc="18" strike="noStrike">
                <a:solidFill>
                  <a:srgbClr val="353535"/>
                </a:solidFill>
                <a:latin typeface="Arial"/>
              </a:rPr>
              <a:t>форме  </a:t>
            </a:r>
            <a:r>
              <a:rPr b="0" lang="ru-RU" sz="2400" spc="12" strike="noStrike">
                <a:solidFill>
                  <a:srgbClr val="353535"/>
                </a:solidFill>
                <a:latin typeface="Arial"/>
              </a:rPr>
              <a:t>рекомендованы </a:t>
            </a:r>
            <a:r>
              <a:rPr b="1" lang="ru-RU" sz="2400" spc="12" strike="noStrike">
                <a:solidFill>
                  <a:srgbClr val="353535"/>
                </a:solidFill>
                <a:latin typeface="Arial"/>
              </a:rPr>
              <a:t>прямые </a:t>
            </a:r>
            <a:r>
              <a:rPr b="1" lang="ru-RU" sz="2400" spc="18" strike="noStrike">
                <a:solidFill>
                  <a:srgbClr val="353535"/>
                </a:solidFill>
                <a:latin typeface="Arial"/>
              </a:rPr>
              <a:t>пероральные  </a:t>
            </a:r>
            <a:r>
              <a:rPr b="1" lang="ru-RU" sz="2400" spc="9" strike="noStrike">
                <a:solidFill>
                  <a:srgbClr val="353535"/>
                </a:solidFill>
                <a:latin typeface="Arial"/>
              </a:rPr>
              <a:t>антикоагулянты*</a:t>
            </a:r>
            <a:r>
              <a:rPr b="0" lang="ru-RU" sz="2400" spc="9" strike="noStrike">
                <a:solidFill>
                  <a:srgbClr val="353535"/>
                </a:solidFill>
                <a:latin typeface="Arial"/>
              </a:rPr>
              <a:t>;</a:t>
            </a:r>
            <a:endParaRPr b="0" lang="ru-RU" sz="2400" spc="-1" strike="noStrike">
              <a:latin typeface="Arial"/>
            </a:endParaRPr>
          </a:p>
          <a:p>
            <a:pPr marL="337320" indent="-324720">
              <a:lnSpc>
                <a:spcPct val="101000"/>
              </a:lnSpc>
              <a:spcBef>
                <a:spcPts val="184"/>
              </a:spcBef>
              <a:buClr>
                <a:srgbClr val="00af50"/>
              </a:buClr>
              <a:buSzPct val="127000"/>
              <a:buFont typeface="Arial"/>
              <a:buChar char="•"/>
            </a:pPr>
            <a:r>
              <a:rPr b="1" lang="ru-RU" sz="2400" spc="9" strike="noStrike">
                <a:solidFill>
                  <a:srgbClr val="353535"/>
                </a:solidFill>
                <a:latin typeface="Arial"/>
              </a:rPr>
              <a:t>ингибиторы </a:t>
            </a:r>
            <a:r>
              <a:rPr b="1" lang="ru-RU" sz="2400" spc="18" strike="noStrike">
                <a:solidFill>
                  <a:srgbClr val="353535"/>
                </a:solidFill>
                <a:latin typeface="Arial"/>
              </a:rPr>
              <a:t>ИЛ-6 и ИЛ-1 </a:t>
            </a:r>
            <a:r>
              <a:rPr b="0" lang="ru-RU" sz="2400" spc="9" strike="noStrike">
                <a:solidFill>
                  <a:srgbClr val="353535"/>
                </a:solidFill>
                <a:latin typeface="Arial"/>
              </a:rPr>
              <a:t>применяются  </a:t>
            </a:r>
            <a:r>
              <a:rPr b="0" lang="ru-RU" sz="2400" spc="12" strike="noStrike">
                <a:solidFill>
                  <a:srgbClr val="353535"/>
                </a:solidFill>
                <a:latin typeface="Arial"/>
              </a:rPr>
              <a:t>для </a:t>
            </a:r>
            <a:r>
              <a:rPr b="1" lang="ru-RU" sz="2400" spc="4" strike="noStrike">
                <a:solidFill>
                  <a:srgbClr val="353535"/>
                </a:solidFill>
                <a:latin typeface="Arial"/>
              </a:rPr>
              <a:t>лечения </a:t>
            </a:r>
            <a:r>
              <a:rPr b="1" lang="ru-RU" sz="2400" spc="9" strike="noStrike">
                <a:solidFill>
                  <a:srgbClr val="353535"/>
                </a:solidFill>
                <a:latin typeface="Arial"/>
              </a:rPr>
              <a:t>критических </a:t>
            </a:r>
            <a:r>
              <a:rPr b="1" lang="ru-RU" sz="2400" spc="4" strike="noStrike">
                <a:solidFill>
                  <a:srgbClr val="353535"/>
                </a:solidFill>
                <a:latin typeface="Arial"/>
              </a:rPr>
              <a:t>форм  </a:t>
            </a:r>
            <a:r>
              <a:rPr b="0" lang="ru-RU" sz="2400" spc="12" strike="noStrike">
                <a:solidFill>
                  <a:srgbClr val="353535"/>
                </a:solidFill>
                <a:latin typeface="Arial"/>
              </a:rPr>
              <a:t>COVID-19;</a:t>
            </a:r>
            <a:endParaRPr b="0" lang="ru-RU" sz="2400" spc="-1" strike="noStrike">
              <a:latin typeface="Arial"/>
            </a:endParaRPr>
          </a:p>
          <a:p>
            <a:pPr marL="337320" indent="-324720">
              <a:lnSpc>
                <a:spcPct val="100000"/>
              </a:lnSpc>
              <a:spcBef>
                <a:spcPts val="230"/>
              </a:spcBef>
              <a:buClr>
                <a:srgbClr val="00af50"/>
              </a:buClr>
              <a:buSzPct val="127000"/>
              <a:buFont typeface="Arial"/>
              <a:buChar char="•"/>
            </a:pPr>
            <a:r>
              <a:rPr b="0" lang="ru-RU" sz="2400" spc="18" strike="noStrike">
                <a:solidFill>
                  <a:srgbClr val="353535"/>
                </a:solidFill>
                <a:latin typeface="Arial"/>
              </a:rPr>
              <a:t>при </a:t>
            </a:r>
            <a:r>
              <a:rPr b="1" lang="ru-RU" sz="2400" spc="4" strike="noStrike">
                <a:solidFill>
                  <a:srgbClr val="353535"/>
                </a:solidFill>
                <a:latin typeface="Arial"/>
              </a:rPr>
              <a:t>среднетяжелой форме</a:t>
            </a:r>
            <a:r>
              <a:rPr b="1" lang="ru-RU" sz="2400" spc="24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1" lang="ru-RU" sz="2400" spc="9" strike="noStrike">
                <a:solidFill>
                  <a:srgbClr val="353535"/>
                </a:solidFill>
                <a:latin typeface="Arial"/>
              </a:rPr>
              <a:t>пневмонии</a:t>
            </a:r>
            <a:endParaRPr b="0" lang="ru-RU" sz="2400" spc="-1" strike="noStrike">
              <a:latin typeface="Arial"/>
            </a:endParaRPr>
          </a:p>
          <a:p>
            <a:pPr marL="337320">
              <a:lnSpc>
                <a:spcPct val="100000"/>
              </a:lnSpc>
              <a:spcBef>
                <a:spcPts val="45"/>
              </a:spcBef>
            </a:pPr>
            <a:r>
              <a:rPr b="0" lang="ru-RU" sz="2400" spc="4" strike="noStrike">
                <a:solidFill>
                  <a:srgbClr val="353535"/>
                </a:solidFill>
                <a:latin typeface="Arial"/>
              </a:rPr>
              <a:t>возможно назначение</a:t>
            </a:r>
            <a:r>
              <a:rPr b="0" lang="ru-RU" sz="2400" spc="24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400" spc="9" strike="noStrike">
                <a:solidFill>
                  <a:srgbClr val="353535"/>
                </a:solidFill>
                <a:latin typeface="Arial"/>
              </a:rPr>
              <a:t>ингибиторов</a:t>
            </a:r>
            <a:endParaRPr b="0" lang="ru-RU" sz="2400" spc="-1" strike="noStrike">
              <a:latin typeface="Arial"/>
            </a:endParaRPr>
          </a:p>
          <a:p>
            <a:pPr marL="337320">
              <a:lnSpc>
                <a:spcPct val="100000"/>
              </a:lnSpc>
              <a:spcBef>
                <a:spcPts val="45"/>
              </a:spcBef>
            </a:pPr>
            <a:r>
              <a:rPr b="1" lang="ru-RU" sz="2400" spc="9" strike="noStrike">
                <a:solidFill>
                  <a:srgbClr val="353535"/>
                </a:solidFill>
                <a:latin typeface="Arial"/>
              </a:rPr>
              <a:t>янус-киназ </a:t>
            </a:r>
            <a:r>
              <a:rPr b="1" lang="ru-RU" sz="2400" spc="18" strike="noStrike">
                <a:solidFill>
                  <a:srgbClr val="353535"/>
                </a:solidFill>
                <a:latin typeface="Arial"/>
              </a:rPr>
              <a:t>и</a:t>
            </a:r>
            <a:r>
              <a:rPr b="1" lang="ru-RU" sz="2400" spc="12" strike="noStrike">
                <a:solidFill>
                  <a:srgbClr val="353535"/>
                </a:solidFill>
                <a:latin typeface="Arial"/>
              </a:rPr>
              <a:t> ИЛ-6</a:t>
            </a:r>
            <a:r>
              <a:rPr b="0" lang="ru-RU" sz="2400" spc="12" strike="noStrike">
                <a:solidFill>
                  <a:srgbClr val="353535"/>
                </a:solidFill>
                <a:latin typeface="Arial"/>
              </a:rPr>
              <a:t>;</a:t>
            </a:r>
            <a:endParaRPr b="0" lang="ru-RU" sz="2400" spc="-1" strike="noStrike">
              <a:latin typeface="Arial"/>
            </a:endParaRPr>
          </a:p>
          <a:p>
            <a:pPr marL="337320" indent="-324720">
              <a:lnSpc>
                <a:spcPct val="101000"/>
              </a:lnSpc>
              <a:spcBef>
                <a:spcPts val="170"/>
              </a:spcBef>
              <a:buClr>
                <a:srgbClr val="00af50"/>
              </a:buClr>
              <a:buSzPct val="127000"/>
              <a:buFont typeface="Arial"/>
              <a:buChar char="•"/>
            </a:pPr>
            <a:r>
              <a:rPr b="1" lang="ru-RU" sz="2400" spc="-1" strike="noStrike">
                <a:solidFill>
                  <a:srgbClr val="1f1f1f"/>
                </a:solidFill>
                <a:latin typeface="Arial"/>
              </a:rPr>
              <a:t>достаточное </a:t>
            </a:r>
            <a:r>
              <a:rPr b="1" lang="ru-RU" sz="2400" spc="-7" strike="noStrike">
                <a:solidFill>
                  <a:srgbClr val="1f1f1f"/>
                </a:solidFill>
                <a:latin typeface="Arial"/>
              </a:rPr>
              <a:t>количество </a:t>
            </a:r>
            <a:r>
              <a:rPr b="1" lang="ru-RU" sz="2400" spc="4" strike="noStrike">
                <a:solidFill>
                  <a:srgbClr val="1f1f1f"/>
                </a:solidFill>
                <a:latin typeface="Arial"/>
              </a:rPr>
              <a:t>жидкости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; 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при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выраженной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интоксикации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показаны 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энтеросорбенты;</a:t>
            </a:r>
            <a:endParaRPr b="0" lang="ru-RU" sz="2400" spc="-1" strike="noStrike">
              <a:latin typeface="Arial"/>
            </a:endParaRPr>
          </a:p>
          <a:p>
            <a:pPr marL="337320" indent="-324720">
              <a:lnSpc>
                <a:spcPct val="101000"/>
              </a:lnSpc>
              <a:spcBef>
                <a:spcPts val="184"/>
              </a:spcBef>
              <a:buClr>
                <a:srgbClr val="00af50"/>
              </a:buClr>
              <a:buSzPct val="127000"/>
              <a:buFont typeface="Arial"/>
              <a:buChar char="•"/>
            </a:pP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инфузионная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терапия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на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фоне 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форсированного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диуреза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у</a:t>
            </a:r>
            <a:r>
              <a:rPr b="0" lang="ru-RU" sz="2400" spc="24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пациентов</a:t>
            </a:r>
            <a:endParaRPr b="0" lang="ru-RU" sz="2400" spc="-1" strike="noStrike">
              <a:latin typeface="Arial"/>
            </a:endParaRPr>
          </a:p>
          <a:p>
            <a:pPr marL="337320">
              <a:lnSpc>
                <a:spcPct val="100000"/>
              </a:lnSpc>
              <a:spcBef>
                <a:spcPts val="45"/>
              </a:spcBef>
            </a:pP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в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тяжелом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состоянии (с</a:t>
            </a:r>
            <a:r>
              <a:rPr b="0" lang="ru-RU" sz="2400" spc="-35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осторожностью);</a:t>
            </a:r>
            <a:endParaRPr b="0" lang="ru-RU" sz="2400" spc="-1" strike="noStrike">
              <a:latin typeface="Arial"/>
            </a:endParaRPr>
          </a:p>
          <a:p>
            <a:pPr marL="337320" indent="-324720">
              <a:lnSpc>
                <a:spcPct val="100000"/>
              </a:lnSpc>
              <a:spcBef>
                <a:spcPts val="224"/>
              </a:spcBef>
              <a:buClr>
                <a:srgbClr val="00af50"/>
              </a:buClr>
              <a:buSzPct val="127000"/>
              <a:buFont typeface="Arial"/>
              <a:buChar char="•"/>
            </a:pPr>
            <a:r>
              <a:rPr b="1" lang="ru-RU" sz="2400" spc="18" strike="noStrike">
                <a:solidFill>
                  <a:srgbClr val="1f1f1f"/>
                </a:solidFill>
                <a:latin typeface="Arial"/>
              </a:rPr>
              <a:t>при </a:t>
            </a:r>
            <a:r>
              <a:rPr b="1" lang="ru-RU" sz="2400" spc="-7" strike="noStrike">
                <a:solidFill>
                  <a:srgbClr val="1f1f1f"/>
                </a:solidFill>
                <a:latin typeface="Arial"/>
              </a:rPr>
              <a:t>необходимости </a:t>
            </a:r>
            <a:r>
              <a:rPr b="1" lang="ru-RU" sz="2400" spc="4" strike="noStrike">
                <a:solidFill>
                  <a:srgbClr val="1f1f1f"/>
                </a:solidFill>
                <a:latin typeface="Arial"/>
              </a:rPr>
              <a:t>зондовое</a:t>
            </a:r>
            <a:r>
              <a:rPr b="1" lang="ru-RU" sz="2400" spc="58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400" spc="9" strike="noStrike">
                <a:solidFill>
                  <a:srgbClr val="1f1f1f"/>
                </a:solidFill>
                <a:latin typeface="Arial"/>
              </a:rPr>
              <a:t>питание</a:t>
            </a:r>
            <a:endParaRPr b="0" lang="ru-RU" sz="2400" spc="-1" strike="noStrike">
              <a:latin typeface="Arial"/>
            </a:endParaRPr>
          </a:p>
          <a:p>
            <a:pPr marL="337320">
              <a:lnSpc>
                <a:spcPct val="101000"/>
              </a:lnSpc>
            </a:pP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с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использованием стандартных 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и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полуэлементарных</a:t>
            </a:r>
            <a:r>
              <a:rPr b="0" lang="ru-RU" sz="2400" spc="-2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смесей;</a:t>
            </a:r>
            <a:endParaRPr b="0" lang="ru-RU" sz="2400" spc="-1" strike="noStrike">
              <a:latin typeface="Arial"/>
            </a:endParaRPr>
          </a:p>
          <a:p>
            <a:pPr marL="337320" indent="-324720">
              <a:lnSpc>
                <a:spcPct val="101000"/>
              </a:lnSpc>
              <a:spcBef>
                <a:spcPts val="181"/>
              </a:spcBef>
              <a:buClr>
                <a:srgbClr val="00af50"/>
              </a:buClr>
              <a:buSzPct val="127000"/>
              <a:buFont typeface="Arial"/>
              <a:buChar char="•"/>
            </a:pPr>
            <a:r>
              <a:rPr b="1" lang="ru-RU" sz="2400" spc="9" strike="noStrike">
                <a:solidFill>
                  <a:srgbClr val="1f1f1f"/>
                </a:solidFill>
                <a:latin typeface="Arial"/>
              </a:rPr>
              <a:t>мукоактивные </a:t>
            </a:r>
            <a:r>
              <a:rPr b="1" lang="ru-RU" sz="2400" spc="12" strike="noStrike">
                <a:solidFill>
                  <a:srgbClr val="1f1f1f"/>
                </a:solidFill>
                <a:latin typeface="Arial"/>
              </a:rPr>
              <a:t>препараты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с </a:t>
            </a:r>
            <a:r>
              <a:rPr b="0" lang="ru-RU" sz="2400" spc="-7" strike="noStrike">
                <a:solidFill>
                  <a:srgbClr val="1f1f1f"/>
                </a:solidFill>
                <a:latin typeface="Arial"/>
              </a:rPr>
              <a:t>целью 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улучшения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отхождения</a:t>
            </a:r>
            <a:r>
              <a:rPr b="0" lang="ru-RU" sz="2400" spc="-1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мокроты;</a:t>
            </a:r>
            <a:endParaRPr b="0" lang="ru-RU" sz="2400" spc="-1" strike="noStrike">
              <a:latin typeface="Arial"/>
            </a:endParaRPr>
          </a:p>
          <a:p>
            <a:pPr marL="337320" indent="-324720">
              <a:lnSpc>
                <a:spcPct val="101000"/>
              </a:lnSpc>
              <a:spcBef>
                <a:spcPts val="184"/>
              </a:spcBef>
              <a:buClr>
                <a:srgbClr val="00af50"/>
              </a:buClr>
              <a:buSzPct val="127000"/>
              <a:buFont typeface="Arial"/>
              <a:buChar char="•"/>
            </a:pPr>
            <a:r>
              <a:rPr b="1" lang="ru-RU" sz="2400" spc="4" strike="noStrike">
                <a:solidFill>
                  <a:srgbClr val="1f1f1f"/>
                </a:solidFill>
                <a:latin typeface="Arial"/>
              </a:rPr>
              <a:t>бронхолитическая  </a:t>
            </a:r>
            <a:r>
              <a:rPr b="1" lang="ru-RU" sz="2400" spc="18" strike="noStrike">
                <a:solidFill>
                  <a:srgbClr val="1f1f1f"/>
                </a:solidFill>
                <a:latin typeface="Arial"/>
              </a:rPr>
              <a:t>ингаляционная </a:t>
            </a:r>
            <a:r>
              <a:rPr b="1" lang="ru-RU" sz="2400" spc="9" strike="noStrike">
                <a:solidFill>
                  <a:srgbClr val="1f1f1f"/>
                </a:solidFill>
                <a:latin typeface="Arial"/>
              </a:rPr>
              <a:t>терапия 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бронхообструктивного</a:t>
            </a:r>
            <a:r>
              <a:rPr b="0" lang="ru-RU" sz="2400" spc="-3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синдрома.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84" name="CustomShape 16"/>
          <p:cNvSpPr/>
          <p:nvPr/>
        </p:nvSpPr>
        <p:spPr>
          <a:xfrm>
            <a:off x="722160" y="13591440"/>
            <a:ext cx="11237760" cy="28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1800" spc="-1" strike="noStrike">
                <a:solidFill>
                  <a:srgbClr val="353535"/>
                </a:solidFill>
                <a:latin typeface="Arial"/>
              </a:rPr>
              <a:t>*При отсутствии абсолютных </a:t>
            </a:r>
            <a:r>
              <a:rPr b="0" lang="ru-RU" sz="1800" spc="-7" strike="noStrike">
                <a:solidFill>
                  <a:srgbClr val="353535"/>
                </a:solidFill>
                <a:latin typeface="Arial"/>
              </a:rPr>
              <a:t>противопоказаний, </a:t>
            </a:r>
            <a:r>
              <a:rPr b="0" lang="ru-RU" sz="1800" spc="-1" strike="noStrike">
                <a:solidFill>
                  <a:srgbClr val="353535"/>
                </a:solidFill>
                <a:latin typeface="Arial"/>
              </a:rPr>
              <a:t>дозы препаратов представлены в </a:t>
            </a:r>
            <a:r>
              <a:rPr b="0" lang="ru-RU" sz="1800" spc="-1" strike="noStrike" u="heavy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</a:rPr>
              <a:t>Приложении </a:t>
            </a:r>
            <a:r>
              <a:rPr b="0" lang="ru-RU" sz="1800" spc="4" strike="noStrike" u="heavy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</a:rPr>
              <a:t>9-1</a:t>
            </a:r>
            <a:r>
              <a:rPr b="0" lang="ru-RU" sz="1800" spc="4" strike="noStrike">
                <a:solidFill>
                  <a:srgbClr val="353535"/>
                </a:solidFill>
                <a:latin typeface="Arial"/>
              </a:rPr>
              <a:t>,</a:t>
            </a:r>
            <a:r>
              <a:rPr b="0" lang="ru-RU" sz="1800" spc="-75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1800" spc="-1" strike="noStrike" u="heavy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</a:rPr>
              <a:t>9-2</a:t>
            </a:r>
            <a:r>
              <a:rPr b="0" lang="ru-RU" sz="1800" spc="-1" strike="noStrike">
                <a:solidFill>
                  <a:srgbClr val="353535"/>
                </a:solidFill>
                <a:latin typeface="Arial"/>
              </a:rPr>
              <a:t>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85" name="CustomShape 17"/>
          <p:cNvSpPr/>
          <p:nvPr/>
        </p:nvSpPr>
        <p:spPr>
          <a:xfrm>
            <a:off x="534600" y="10774440"/>
            <a:ext cx="6261120" cy="2713320"/>
          </a:xfrm>
          <a:prstGeom prst="roundRect">
            <a:avLst>
              <a:gd name="adj" fmla="val 16667"/>
            </a:avLst>
          </a:prstGeom>
          <a:solidFill>
            <a:srgbClr val="d3f8fb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6" name="CustomShape 18"/>
          <p:cNvSpPr/>
          <p:nvPr/>
        </p:nvSpPr>
        <p:spPr>
          <a:xfrm>
            <a:off x="227880" y="10840680"/>
            <a:ext cx="6567480" cy="243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540360" indent="450360">
              <a:lnSpc>
                <a:spcPct val="100000"/>
              </a:lnSpc>
              <a:spcAft>
                <a:spcPts val="71"/>
              </a:spcAft>
            </a:pPr>
            <a:r>
              <a:rPr b="1" lang="ru-RU" sz="2200" spc="-1" strike="noStrike">
                <a:solidFill>
                  <a:srgbClr val="c00000"/>
                </a:solidFill>
                <a:latin typeface="Arial"/>
                <a:ea typeface="Times New Roman"/>
              </a:rPr>
              <a:t>Согласно современным представлениям о патогенезе COVID-19, применение препаратов, рекомендуемых для этиотропной терапии, целесообразно начинать в ранние сроки, не позднее 7-8 дня от начала болезни (появления первых симптомов).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387" name="CustomShape 19"/>
          <p:cNvSpPr/>
          <p:nvPr/>
        </p:nvSpPr>
        <p:spPr>
          <a:xfrm>
            <a:off x="5477400" y="10022760"/>
            <a:ext cx="1230120" cy="522720"/>
          </a:xfrm>
          <a:prstGeom prst="wedgeRoundRectCallout">
            <a:avLst>
              <a:gd name="adj1" fmla="val -36866"/>
              <a:gd name="adj2" fmla="val 83027"/>
              <a:gd name="adj3" fmla="val 16667"/>
            </a:avLst>
          </a:prstGeom>
          <a:solidFill>
            <a:srgbClr val="d3f8fb"/>
          </a:solidFill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V 11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 txBox="1"/>
          <p:nvPr/>
        </p:nvSpPr>
        <p:spPr>
          <a:xfrm>
            <a:off x="2817360" y="382680"/>
            <a:ext cx="14469120" cy="99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2" strike="noStrike">
                <a:solidFill>
                  <a:srgbClr val="1f1f1f"/>
                </a:solidFill>
                <a:latin typeface="Arial"/>
              </a:rPr>
              <a:t>Этиотропное лечение </a:t>
            </a:r>
            <a:br/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9" name="TextShape 2"/>
          <p:cNvSpPr txBox="1"/>
          <p:nvPr/>
        </p:nvSpPr>
        <p:spPr>
          <a:xfrm>
            <a:off x="947160" y="2390760"/>
            <a:ext cx="9104400" cy="6093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1f1f1f"/>
                </a:solidFill>
                <a:latin typeface="Arial"/>
              </a:rPr>
              <a:t>Ремдесивир может рассматриваться как препарат выбора для пациентов с повышенной активностью трансаминаз на начало лечения и для больных, имеющих высокий риск тяжелого течения заболевания: пациенты старше 65 лет, пациенты с сопутствующими заболеваниями (сахарный диабет, ожирение, хронические заболевания сердечно-сосудистой системы). 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0" name="CustomShape 3"/>
          <p:cNvSpPr/>
          <p:nvPr/>
        </p:nvSpPr>
        <p:spPr>
          <a:xfrm>
            <a:off x="10088280" y="1388520"/>
            <a:ext cx="9104400" cy="1247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У</a:t>
            </a:r>
            <a:r>
              <a:rPr b="1" lang="ru-RU" sz="2600" spc="-1" strike="noStrike">
                <a:solidFill>
                  <a:srgbClr val="1f1f1f"/>
                </a:solidFill>
                <a:latin typeface="Arial"/>
              </a:rPr>
              <a:t>читывая сложность производства препаратов на основе антител из крови доноров-реконвалесцентов COVID-19, были разработаны искусственные моноклональные антитела. 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600" spc="-1" strike="noStrike">
                <a:solidFill>
                  <a:srgbClr val="1f1f1f"/>
                </a:solidFill>
                <a:latin typeface="Arial"/>
              </a:rPr>
              <a:t>Рекомбинантные моноклональные антитела человека класса IgG1 оказывают вируснейтрализующие действие путем связывания с неперекрывающимися эпитопами рецептор-связывающего домена S-белка SARS-CoV-2. Блокировка взаимодействия S-белка SARS-CoV-2 с ангиотензин-превращающим ферментом 2 (АПФ2) приводит к подавлению инфицирования клеток хозяина и останавливает репликацию вируса. 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600" spc="-1" strike="noStrike">
                <a:solidFill>
                  <a:srgbClr val="1f1f1f"/>
                </a:solidFill>
                <a:latin typeface="Arial"/>
              </a:rPr>
              <a:t>В настоящее время используются однокомпонентные (</a:t>
            </a:r>
            <a:r>
              <a:rPr b="1" lang="ru-RU" sz="2600" spc="-1" strike="noStrike" u="sng">
                <a:solidFill>
                  <a:srgbClr val="1f1f1f"/>
                </a:solidFill>
                <a:uFillTx/>
                <a:latin typeface="Arial"/>
              </a:rPr>
              <a:t>бамланивимаб</a:t>
            </a:r>
            <a:r>
              <a:rPr b="1" lang="ru-RU" sz="2600" spc="-1" strike="noStrike">
                <a:solidFill>
                  <a:srgbClr val="1f1f1f"/>
                </a:solidFill>
                <a:latin typeface="Arial"/>
              </a:rPr>
              <a:t>), а также </a:t>
            </a:r>
            <a:r>
              <a:rPr b="1" lang="ru-RU" sz="2600" spc="-1" strike="noStrike" u="sng">
                <a:solidFill>
                  <a:srgbClr val="1f1f1f"/>
                </a:solidFill>
                <a:uFillTx/>
                <a:latin typeface="Arial"/>
              </a:rPr>
              <a:t>комбинированные </a:t>
            </a:r>
            <a:r>
              <a:rPr b="1" lang="ru-RU" sz="2600" spc="-1" strike="noStrike">
                <a:solidFill>
                  <a:srgbClr val="1f1f1f"/>
                </a:solidFill>
                <a:latin typeface="Arial"/>
              </a:rPr>
              <a:t>(бамланивимаб в комбинации с этесевимабом; </a:t>
            </a:r>
            <a:r>
              <a:rPr b="1" lang="ru-RU" sz="2600" spc="-1" strike="noStrike" u="sng">
                <a:solidFill>
                  <a:srgbClr val="1f1f1f"/>
                </a:solidFill>
                <a:uFillTx/>
                <a:latin typeface="Arial"/>
              </a:rPr>
              <a:t>казиривимаб</a:t>
            </a:r>
            <a:r>
              <a:rPr b="1" lang="ru-RU" sz="2600" spc="-1" strike="noStrike">
                <a:solidFill>
                  <a:srgbClr val="1f1f1f"/>
                </a:solidFill>
                <a:latin typeface="Arial"/>
              </a:rPr>
              <a:t> в комбинации с </a:t>
            </a:r>
            <a:r>
              <a:rPr b="1" lang="ru-RU" sz="2600" spc="-1" strike="noStrike" u="sng">
                <a:solidFill>
                  <a:srgbClr val="1f1f1f"/>
                </a:solidFill>
                <a:uFillTx/>
                <a:latin typeface="Arial"/>
              </a:rPr>
              <a:t>имдевимабом</a:t>
            </a:r>
            <a:r>
              <a:rPr b="1" lang="ru-RU" sz="2600" spc="-1" strike="noStrike">
                <a:solidFill>
                  <a:srgbClr val="1f1f1f"/>
                </a:solidFill>
                <a:latin typeface="Arial"/>
              </a:rPr>
              <a:t>) препараты. 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600" spc="-1" strike="noStrike">
                <a:solidFill>
                  <a:srgbClr val="1f1f1f"/>
                </a:solidFill>
                <a:latin typeface="Arial"/>
              </a:rPr>
              <a:t>Комбинированные препараты на основе моноклональных антител позволяют сохранять нейтрализующую активность против вновь возникающих мутаций SARS-CoV-2. Высокая безопасность и эффективность лечения с использованием моноклональных антител, а также отсутствие феномена антителозависимого усиления инфекции позволили такой терапии получить широкое распространение в ряде стран. В настоящее время препараты на основе моноклональных антител против SARS-CoV-2 в Российской Федерации не зарегистрированы.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2" name="CustomShape 2"/>
          <p:cNvSpPr/>
          <p:nvPr/>
        </p:nvSpPr>
        <p:spPr>
          <a:xfrm>
            <a:off x="791640" y="1952280"/>
            <a:ext cx="8517600" cy="360"/>
          </a:xfrm>
          <a:custGeom>
            <a:avLst/>
            <a:gdLst/>
            <a:ahLst/>
            <a:rect l="l" t="t" r="r" b="b"/>
            <a:pathLst>
              <a:path w="8517890" h="0">
                <a:moveTo>
                  <a:pt x="0" y="0"/>
                </a:moveTo>
                <a:lnTo>
                  <a:pt x="8517800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CustomShape 3"/>
          <p:cNvSpPr/>
          <p:nvPr/>
        </p:nvSpPr>
        <p:spPr>
          <a:xfrm>
            <a:off x="790920" y="1927080"/>
            <a:ext cx="2945520" cy="360"/>
          </a:xfrm>
          <a:custGeom>
            <a:avLst/>
            <a:gdLst/>
            <a:ahLst/>
            <a:rect l="l" t="t" r="r" b="b"/>
            <a:pathLst>
              <a:path w="2945765" h="0">
                <a:moveTo>
                  <a:pt x="0" y="0"/>
                </a:moveTo>
                <a:lnTo>
                  <a:pt x="294563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TextShape 4"/>
          <p:cNvSpPr txBox="1"/>
          <p:nvPr/>
        </p:nvSpPr>
        <p:spPr>
          <a:xfrm>
            <a:off x="778320" y="467280"/>
            <a:ext cx="15857640" cy="2463480"/>
          </a:xfrm>
          <a:prstGeom prst="rect">
            <a:avLst/>
          </a:prstGeom>
          <a:noFill/>
          <a:ln>
            <a:noFill/>
          </a:ln>
        </p:spPr>
        <p:txBody>
          <a:bodyPr lIns="0" rIns="0" tIns="87120" bIns="0">
            <a:noAutofit/>
          </a:bodyPr>
          <a:p>
            <a:pPr marL="1486440" indent="-1474200">
              <a:lnSpc>
                <a:spcPts val="4680"/>
              </a:lnSpc>
              <a:spcBef>
                <a:spcPts val="686"/>
              </a:spcBef>
            </a:pPr>
            <a:r>
              <a:rPr b="1" lang="ru-RU" sz="5400" spc="-1" strike="noStrike" baseline="1000">
                <a:solidFill>
                  <a:srgbClr val="353535"/>
                </a:solidFill>
                <a:latin typeface="Arial"/>
              </a:rPr>
              <a:t>п. 5.1. </a:t>
            </a:r>
            <a:r>
              <a:rPr b="1" lang="ru-RU" sz="4300" spc="-1" strike="noStrike">
                <a:solidFill>
                  <a:srgbClr val="525252"/>
                </a:solidFill>
                <a:latin typeface="Arial"/>
              </a:rPr>
              <a:t>Клиническое </a:t>
            </a:r>
            <a:r>
              <a:rPr b="1" lang="ru-RU" sz="4300" spc="-7" strike="noStrike">
                <a:solidFill>
                  <a:srgbClr val="525252"/>
                </a:solidFill>
                <a:latin typeface="Arial"/>
              </a:rPr>
              <a:t>использование </a:t>
            </a:r>
            <a:r>
              <a:rPr b="1" lang="ru-RU" sz="4300" spc="9" strike="noStrike">
                <a:solidFill>
                  <a:srgbClr val="c00000"/>
                </a:solidFill>
                <a:latin typeface="Arial"/>
              </a:rPr>
              <a:t>плазмы антиковидной</a:t>
            </a:r>
            <a:r>
              <a:rPr b="1" lang="ru-RU" sz="4300" spc="9" strike="noStrike">
                <a:solidFill>
                  <a:srgbClr val="525252"/>
                </a:solidFill>
                <a:latin typeface="Arial"/>
              </a:rPr>
              <a:t>,  патоген-редуцированной</a:t>
            </a:r>
            <a:endParaRPr b="0" lang="ru-RU" sz="4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5" name="CustomShape 5"/>
          <p:cNvSpPr/>
          <p:nvPr/>
        </p:nvSpPr>
        <p:spPr>
          <a:xfrm>
            <a:off x="734400" y="2071080"/>
            <a:ext cx="8962200" cy="848520"/>
          </a:xfrm>
          <a:custGeom>
            <a:avLst/>
            <a:gdLst/>
            <a:ahLst/>
            <a:rect l="l" t="t" r="r" b="b"/>
            <a:pathLst>
              <a:path w="8962390" h="848995">
                <a:moveTo>
                  <a:pt x="8820615" y="0"/>
                </a:moveTo>
                <a:lnTo>
                  <a:pt x="141436" y="0"/>
                </a:lnTo>
                <a:lnTo>
                  <a:pt x="96732" y="7205"/>
                </a:lnTo>
                <a:lnTo>
                  <a:pt x="57906" y="27273"/>
                </a:lnTo>
                <a:lnTo>
                  <a:pt x="27289" y="57881"/>
                </a:lnTo>
                <a:lnTo>
                  <a:pt x="7210" y="96710"/>
                </a:lnTo>
                <a:lnTo>
                  <a:pt x="0" y="141436"/>
                </a:lnTo>
                <a:lnTo>
                  <a:pt x="0" y="848616"/>
                </a:lnTo>
                <a:lnTo>
                  <a:pt x="8962051" y="848616"/>
                </a:lnTo>
                <a:lnTo>
                  <a:pt x="8962051" y="141436"/>
                </a:lnTo>
                <a:lnTo>
                  <a:pt x="8820615" y="0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CustomShape 6"/>
          <p:cNvSpPr/>
          <p:nvPr/>
        </p:nvSpPr>
        <p:spPr>
          <a:xfrm>
            <a:off x="912960" y="2307240"/>
            <a:ext cx="4550040" cy="50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3250" spc="-26" strike="noStrike">
                <a:solidFill>
                  <a:srgbClr val="ffffff"/>
                </a:solidFill>
                <a:latin typeface="Arial"/>
              </a:rPr>
              <a:t>Требования </a:t>
            </a:r>
            <a:r>
              <a:rPr b="1" lang="ru-RU" sz="3250" spc="-7" strike="noStrike">
                <a:solidFill>
                  <a:srgbClr val="ffffff"/>
                </a:solidFill>
                <a:latin typeface="Arial"/>
              </a:rPr>
              <a:t>к</a:t>
            </a:r>
            <a:r>
              <a:rPr b="1" lang="ru-RU" sz="3250" spc="-4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ru-RU" sz="3250" spc="-15" strike="noStrike">
                <a:solidFill>
                  <a:srgbClr val="ffffff"/>
                </a:solidFill>
                <a:latin typeface="Arial"/>
              </a:rPr>
              <a:t>донору*</a:t>
            </a:r>
            <a:endParaRPr b="0" lang="ru-RU" sz="3250" spc="-1" strike="noStrike">
              <a:latin typeface="Arial"/>
            </a:endParaRPr>
          </a:p>
        </p:txBody>
      </p:sp>
      <p:sp>
        <p:nvSpPr>
          <p:cNvPr id="397" name="CustomShape 7"/>
          <p:cNvSpPr/>
          <p:nvPr/>
        </p:nvSpPr>
        <p:spPr>
          <a:xfrm>
            <a:off x="860760" y="12859560"/>
            <a:ext cx="14541120" cy="61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2600">
              <a:lnSpc>
                <a:spcPct val="101000"/>
              </a:lnSpc>
              <a:spcBef>
                <a:spcPts val="91"/>
              </a:spcBef>
            </a:pPr>
            <a:r>
              <a:rPr b="0" lang="ru-RU" sz="1950" spc="9" strike="noStrike">
                <a:solidFill>
                  <a:srgbClr val="1f1f1f"/>
                </a:solidFill>
                <a:latin typeface="Arial"/>
              </a:rPr>
              <a:t>*При </a:t>
            </a:r>
            <a:r>
              <a:rPr b="0" lang="ru-RU" sz="1950" spc="-1" strike="noStrike">
                <a:solidFill>
                  <a:srgbClr val="1f1f1f"/>
                </a:solidFill>
                <a:latin typeface="Arial"/>
              </a:rPr>
              <a:t>незначительных </a:t>
            </a:r>
            <a:r>
              <a:rPr b="0" lang="ru-RU" sz="1950" spc="12" strike="noStrike">
                <a:solidFill>
                  <a:srgbClr val="1f1f1f"/>
                </a:solidFill>
                <a:latin typeface="Arial"/>
              </a:rPr>
              <a:t>изменениях, </a:t>
            </a:r>
            <a:r>
              <a:rPr b="0" lang="ru-RU" sz="1950" spc="9" strike="noStrike">
                <a:solidFill>
                  <a:srgbClr val="1f1f1f"/>
                </a:solidFill>
                <a:latin typeface="Arial"/>
              </a:rPr>
              <a:t>выявленных </a:t>
            </a:r>
            <a:r>
              <a:rPr b="0" lang="ru-RU" sz="1950" spc="12" strike="noStrike">
                <a:solidFill>
                  <a:srgbClr val="1f1f1f"/>
                </a:solidFill>
                <a:latin typeface="Arial"/>
              </a:rPr>
              <a:t>в </a:t>
            </a:r>
            <a:r>
              <a:rPr b="0" lang="ru-RU" sz="1950" spc="-7" strike="noStrike">
                <a:solidFill>
                  <a:srgbClr val="1f1f1f"/>
                </a:solidFill>
                <a:latin typeface="Arial"/>
              </a:rPr>
              <a:t>ходе </a:t>
            </a:r>
            <a:r>
              <a:rPr b="0" lang="ru-RU" sz="1950" spc="4" strike="noStrike">
                <a:solidFill>
                  <a:srgbClr val="1f1f1f"/>
                </a:solidFill>
                <a:latin typeface="Arial"/>
              </a:rPr>
              <a:t>лабораторного обследования </a:t>
            </a:r>
            <a:r>
              <a:rPr b="0" lang="ru-RU" sz="1950" spc="9" strike="noStrike">
                <a:solidFill>
                  <a:srgbClr val="1f1f1f"/>
                </a:solidFill>
                <a:latin typeface="Arial"/>
              </a:rPr>
              <a:t>донора, </a:t>
            </a:r>
            <a:r>
              <a:rPr b="0" lang="ru-RU" sz="1950" spc="12" strike="noStrike">
                <a:solidFill>
                  <a:srgbClr val="1f1f1f"/>
                </a:solidFill>
                <a:latin typeface="Arial"/>
              </a:rPr>
              <a:t>решение о допуске </a:t>
            </a:r>
            <a:r>
              <a:rPr b="0" lang="ru-RU" sz="1950" spc="9" strike="noStrike">
                <a:solidFill>
                  <a:srgbClr val="1f1f1f"/>
                </a:solidFill>
                <a:latin typeface="Arial"/>
              </a:rPr>
              <a:t>к донации  </a:t>
            </a:r>
            <a:r>
              <a:rPr b="0" lang="ru-RU" sz="1950" spc="4" strike="noStrike">
                <a:solidFill>
                  <a:srgbClr val="1f1f1f"/>
                </a:solidFill>
                <a:latin typeface="Arial"/>
              </a:rPr>
              <a:t>принимается </a:t>
            </a:r>
            <a:r>
              <a:rPr b="0" lang="ru-RU" sz="1950" spc="9" strike="noStrike">
                <a:solidFill>
                  <a:srgbClr val="1f1f1f"/>
                </a:solidFill>
                <a:latin typeface="Arial"/>
              </a:rPr>
              <a:t>врачом-трансфузиологом </a:t>
            </a:r>
            <a:r>
              <a:rPr b="0" lang="ru-RU" sz="1950" spc="12" strike="noStrike">
                <a:solidFill>
                  <a:srgbClr val="1f1f1f"/>
                </a:solidFill>
                <a:latin typeface="Arial"/>
              </a:rPr>
              <a:t>по </a:t>
            </a:r>
            <a:r>
              <a:rPr b="0" lang="ru-RU" sz="1950" spc="9" strike="noStrike">
                <a:solidFill>
                  <a:srgbClr val="1f1f1f"/>
                </a:solidFill>
                <a:latin typeface="Arial"/>
              </a:rPr>
              <a:t>согласованию </a:t>
            </a:r>
            <a:r>
              <a:rPr b="0" lang="ru-RU" sz="1950" spc="12" strike="noStrike">
                <a:solidFill>
                  <a:srgbClr val="1f1f1f"/>
                </a:solidFill>
                <a:latin typeface="Arial"/>
              </a:rPr>
              <a:t>с </a:t>
            </a:r>
            <a:r>
              <a:rPr b="0" lang="ru-RU" sz="1950" spc="4" strike="noStrike">
                <a:solidFill>
                  <a:srgbClr val="1f1f1f"/>
                </a:solidFill>
                <a:latin typeface="Arial"/>
              </a:rPr>
              <a:t>заведующим</a:t>
            </a:r>
            <a:r>
              <a:rPr b="0" lang="ru-RU" sz="1950" spc="94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1950" spc="-7" strike="noStrike">
                <a:solidFill>
                  <a:srgbClr val="1f1f1f"/>
                </a:solidFill>
                <a:latin typeface="Arial"/>
              </a:rPr>
              <a:t>отделением</a:t>
            </a:r>
            <a:endParaRPr b="0" lang="ru-RU" sz="1950" spc="-1" strike="noStrike">
              <a:latin typeface="Arial"/>
            </a:endParaRPr>
          </a:p>
        </p:txBody>
      </p:sp>
      <p:sp>
        <p:nvSpPr>
          <p:cNvPr id="398" name="CustomShape 8"/>
          <p:cNvSpPr/>
          <p:nvPr/>
        </p:nvSpPr>
        <p:spPr>
          <a:xfrm>
            <a:off x="727920" y="3123720"/>
            <a:ext cx="8962200" cy="9155520"/>
          </a:xfrm>
          <a:prstGeom prst="rect">
            <a:avLst/>
          </a:prstGeom>
          <a:solidFill>
            <a:srgbClr val="d5ecbc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162000">
              <a:lnSpc>
                <a:spcPct val="100000"/>
              </a:lnSpc>
              <a:spcBef>
                <a:spcPts val="6"/>
              </a:spcBef>
            </a:pPr>
            <a:r>
              <a:rPr b="1" lang="ru-RU" sz="2400" spc="4" strike="noStrike">
                <a:solidFill>
                  <a:srgbClr val="c00000"/>
                </a:solidFill>
                <a:latin typeface="Arial"/>
              </a:rPr>
              <a:t>Помимо установленных обязательных требований отбор доноров осуществляется по результатам предварительного исследования на наличие IgG к SARS-CoV-2, в том числе может быть проведено экспресс-тестирование крови.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b="0" lang="ru-RU" sz="2400" spc="-1" strike="noStrike">
              <a:latin typeface="Arial"/>
            </a:endParaRPr>
          </a:p>
          <a:p>
            <a:pPr marL="162000">
              <a:lnSpc>
                <a:spcPct val="100000"/>
              </a:lnSpc>
              <a:spcBef>
                <a:spcPts val="6"/>
              </a:spcBef>
            </a:pPr>
            <a:r>
              <a:rPr b="1" lang="ru-RU" sz="2400" spc="4" strike="noStrike">
                <a:solidFill>
                  <a:srgbClr val="c00000"/>
                </a:solidFill>
                <a:latin typeface="Arial"/>
              </a:rPr>
              <a:t>Дополнительные требования к донорам антиковидной плазмы:</a:t>
            </a:r>
            <a:endParaRPr b="0" lang="ru-RU" sz="2400" spc="-1" strike="noStrike">
              <a:latin typeface="Arial"/>
            </a:endParaRPr>
          </a:p>
          <a:p>
            <a:pPr marL="162000">
              <a:lnSpc>
                <a:spcPct val="100000"/>
              </a:lnSpc>
              <a:spcBef>
                <a:spcPts val="6"/>
              </a:spcBef>
            </a:pPr>
            <a:endParaRPr b="0" lang="ru-RU" sz="2400" spc="-1" strike="noStrike">
              <a:latin typeface="Arial"/>
            </a:endParaRPr>
          </a:p>
          <a:p>
            <a:pPr marL="574560" indent="-412560">
              <a:lnSpc>
                <a:spcPct val="100000"/>
              </a:lnSpc>
              <a:spcBef>
                <a:spcPts val="6"/>
              </a:spcBef>
              <a:buClr>
                <a:srgbClr val="1f1f1f"/>
              </a:buClr>
              <a:buFont typeface="Wingdings" charset="2"/>
              <a:buChar char=""/>
            </a:pP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возраст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18-55</a:t>
            </a:r>
            <a:r>
              <a:rPr b="0" lang="ru-RU" sz="2400" spc="-7" strike="noStrike">
                <a:solidFill>
                  <a:srgbClr val="1f1f1f"/>
                </a:solidFill>
                <a:latin typeface="Arial"/>
              </a:rPr>
              <a:t> лет;</a:t>
            </a:r>
            <a:endParaRPr b="0" lang="ru-RU" sz="2400" spc="-1" strike="noStrike">
              <a:latin typeface="Arial"/>
            </a:endParaRPr>
          </a:p>
          <a:p>
            <a:pPr marL="574560" indent="-412560">
              <a:lnSpc>
                <a:spcPct val="100000"/>
              </a:lnSpc>
              <a:buClr>
                <a:srgbClr val="1f1f1f"/>
              </a:buClr>
              <a:buFont typeface="Wingdings" charset="2"/>
              <a:buChar char=""/>
            </a:pP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масса </a:t>
            </a:r>
            <a:r>
              <a:rPr b="0" lang="ru-RU" sz="2400" spc="-15" strike="noStrike">
                <a:solidFill>
                  <a:srgbClr val="1f1f1f"/>
                </a:solidFill>
                <a:latin typeface="Arial"/>
              </a:rPr>
              <a:t>тела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более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50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 кг;</a:t>
            </a:r>
            <a:endParaRPr b="0" lang="ru-RU" sz="2400" spc="-1" strike="noStrike">
              <a:latin typeface="Arial"/>
            </a:endParaRPr>
          </a:p>
          <a:p>
            <a:pPr marL="574560" indent="-412560">
              <a:lnSpc>
                <a:spcPct val="100000"/>
              </a:lnSpc>
              <a:buClr>
                <a:srgbClr val="1f1f1f"/>
              </a:buClr>
              <a:buFont typeface="Wingdings" charset="2"/>
              <a:buChar char=""/>
            </a:pP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более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14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дней</a:t>
            </a:r>
            <a:r>
              <a:rPr b="0" lang="ru-RU" sz="2400" spc="-1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после</a:t>
            </a:r>
            <a:endParaRPr b="0" lang="ru-RU" sz="2400" spc="-1" strike="noStrike">
              <a:latin typeface="Arial"/>
            </a:endParaRPr>
          </a:p>
          <a:p>
            <a:pPr marL="574560">
              <a:lnSpc>
                <a:spcPct val="100000"/>
              </a:lnSpc>
              <a:spcBef>
                <a:spcPts val="45"/>
              </a:spcBef>
            </a:pP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исчезновения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клинических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симптомов;</a:t>
            </a:r>
            <a:endParaRPr b="0" lang="ru-RU" sz="2400" spc="-1" strike="noStrike">
              <a:latin typeface="Arial"/>
            </a:endParaRPr>
          </a:p>
          <a:p>
            <a:pPr marL="574560" indent="-412560">
              <a:lnSpc>
                <a:spcPct val="101000"/>
              </a:lnSpc>
              <a:spcBef>
                <a:spcPts val="6"/>
              </a:spcBef>
              <a:buClr>
                <a:srgbClr val="1f1f1f"/>
              </a:buClr>
              <a:buFont typeface="Wingdings" charset="2"/>
              <a:buChar char=""/>
            </a:pP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двукратный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отрицательный </a:t>
            </a:r>
            <a:r>
              <a:rPr b="0" lang="ru-RU" sz="2400" spc="-35" strike="noStrike">
                <a:solidFill>
                  <a:srgbClr val="1f1f1f"/>
                </a:solidFill>
                <a:latin typeface="Arial"/>
              </a:rPr>
              <a:t>результат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исследования 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на наличие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РНК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SARS-CoV-2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в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орофарингеальном 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мазке с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интервалом </a:t>
            </a:r>
            <a:r>
              <a:rPr b="0" lang="ru-RU" sz="2400" spc="-12" strike="noStrike">
                <a:solidFill>
                  <a:srgbClr val="1f1f1f"/>
                </a:solidFill>
                <a:latin typeface="Arial"/>
              </a:rPr>
              <a:t>от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24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ч;</a:t>
            </a:r>
            <a:endParaRPr b="0" lang="ru-RU" sz="2400" spc="-1" strike="noStrike">
              <a:latin typeface="Arial"/>
            </a:endParaRPr>
          </a:p>
          <a:p>
            <a:pPr marL="574560" indent="-412560">
              <a:lnSpc>
                <a:spcPct val="101000"/>
              </a:lnSpc>
              <a:buClr>
                <a:srgbClr val="1f1f1f"/>
              </a:buClr>
              <a:buFont typeface="Wingdings" charset="2"/>
              <a:buChar char=""/>
            </a:pP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вируснейтрализующая</a:t>
            </a:r>
            <a:r>
              <a:rPr b="0" lang="ru-RU" sz="2400" spc="-60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активность 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плазмы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в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разведении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 1:160</a:t>
            </a:r>
            <a:endParaRPr b="0" lang="ru-RU" sz="2400" spc="-1" strike="noStrike">
              <a:latin typeface="Arial"/>
            </a:endParaRPr>
          </a:p>
          <a:p>
            <a:pPr marL="574560">
              <a:lnSpc>
                <a:spcPct val="101000"/>
              </a:lnSpc>
            </a:pP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(при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отсутствии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донора с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необходимым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уровнем 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возможна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заготовка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плазмы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с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уровнем</a:t>
            </a:r>
            <a:r>
              <a:rPr b="0" lang="ru-RU" sz="2400" spc="38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1:80);</a:t>
            </a:r>
            <a:endParaRPr b="0" lang="ru-RU" sz="2400" spc="-1" strike="noStrike">
              <a:latin typeface="Arial"/>
            </a:endParaRPr>
          </a:p>
          <a:p>
            <a:pPr marL="574560" indent="-412560">
              <a:lnSpc>
                <a:spcPct val="101000"/>
              </a:lnSpc>
              <a:buClr>
                <a:srgbClr val="1f1f1f"/>
              </a:buClr>
              <a:buFont typeface="Wingdings" charset="2"/>
              <a:buChar char=""/>
            </a:pP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концентрация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общего белка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крови  не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менее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65</a:t>
            </a:r>
            <a:r>
              <a:rPr b="0" lang="ru-RU" sz="2400" spc="-35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г/л;</a:t>
            </a:r>
            <a:endParaRPr b="0" lang="ru-RU" sz="2400" spc="-1" strike="noStrike">
              <a:latin typeface="Arial"/>
            </a:endParaRPr>
          </a:p>
          <a:p>
            <a:pPr marL="574560" indent="-412560">
              <a:lnSpc>
                <a:spcPct val="100000"/>
              </a:lnSpc>
              <a:buClr>
                <a:srgbClr val="1f1f1f"/>
              </a:buClr>
              <a:buFont typeface="Wingdings" charset="2"/>
              <a:buChar char=""/>
            </a:pP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интервал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между донациями не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менее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14</a:t>
            </a:r>
            <a:r>
              <a:rPr b="0" lang="ru-RU" sz="2400" spc="-3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дней.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99" name="CustomShape 9"/>
          <p:cNvSpPr/>
          <p:nvPr/>
        </p:nvSpPr>
        <p:spPr>
          <a:xfrm>
            <a:off x="10162440" y="1838880"/>
            <a:ext cx="8717040" cy="1313280"/>
          </a:xfrm>
          <a:custGeom>
            <a:avLst/>
            <a:gdLst/>
            <a:ahLst/>
            <a:rect l="l" t="t" r="r" b="b"/>
            <a:pathLst>
              <a:path w="8717280" h="1313814">
                <a:moveTo>
                  <a:pt x="8498315" y="0"/>
                </a:moveTo>
                <a:lnTo>
                  <a:pt x="218916" y="0"/>
                </a:lnTo>
                <a:lnTo>
                  <a:pt x="168716" y="5780"/>
                </a:lnTo>
                <a:lnTo>
                  <a:pt x="122635" y="22248"/>
                </a:lnTo>
                <a:lnTo>
                  <a:pt x="81988" y="48088"/>
                </a:lnTo>
                <a:lnTo>
                  <a:pt x="48088" y="81988"/>
                </a:lnTo>
                <a:lnTo>
                  <a:pt x="22248" y="122635"/>
                </a:lnTo>
                <a:lnTo>
                  <a:pt x="5780" y="168716"/>
                </a:lnTo>
                <a:lnTo>
                  <a:pt x="0" y="218916"/>
                </a:lnTo>
                <a:lnTo>
                  <a:pt x="0" y="1313499"/>
                </a:lnTo>
                <a:lnTo>
                  <a:pt x="8717232" y="1313499"/>
                </a:lnTo>
                <a:lnTo>
                  <a:pt x="8717232" y="218916"/>
                </a:lnTo>
                <a:lnTo>
                  <a:pt x="8498315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0" name="CustomShape 10"/>
          <p:cNvSpPr/>
          <p:nvPr/>
        </p:nvSpPr>
        <p:spPr>
          <a:xfrm>
            <a:off x="10379520" y="2029680"/>
            <a:ext cx="8035560" cy="100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3250" spc="-7" strike="noStrike">
                <a:solidFill>
                  <a:srgbClr val="ffffff"/>
                </a:solidFill>
                <a:latin typeface="Arial"/>
              </a:rPr>
              <a:t>Показания к </a:t>
            </a:r>
            <a:r>
              <a:rPr b="1" lang="ru-RU" sz="3250" spc="-21" strike="noStrike">
                <a:solidFill>
                  <a:srgbClr val="ffffff"/>
                </a:solidFill>
                <a:latin typeface="Arial"/>
              </a:rPr>
              <a:t>клиническому  использованию </a:t>
            </a:r>
            <a:r>
              <a:rPr b="1" lang="ru-RU" sz="3250" spc="-12" strike="noStrike">
                <a:solidFill>
                  <a:srgbClr val="ffffff"/>
                </a:solidFill>
                <a:latin typeface="Arial"/>
              </a:rPr>
              <a:t>антиковидной</a:t>
            </a:r>
            <a:r>
              <a:rPr b="1" lang="ru-RU" sz="3250" spc="4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ru-RU" sz="3250" spc="-12" strike="noStrike">
                <a:solidFill>
                  <a:srgbClr val="ffffff"/>
                </a:solidFill>
                <a:latin typeface="Arial"/>
              </a:rPr>
              <a:t>плазмы</a:t>
            </a:r>
            <a:endParaRPr b="0" lang="ru-RU" sz="3250" spc="-1" strike="noStrike">
              <a:latin typeface="Arial"/>
            </a:endParaRPr>
          </a:p>
        </p:txBody>
      </p:sp>
      <p:sp>
        <p:nvSpPr>
          <p:cNvPr id="401" name="CustomShape 11"/>
          <p:cNvSpPr/>
          <p:nvPr/>
        </p:nvSpPr>
        <p:spPr>
          <a:xfrm>
            <a:off x="10186560" y="3347640"/>
            <a:ext cx="8717040" cy="4743360"/>
          </a:xfrm>
          <a:prstGeom prst="rect">
            <a:avLst/>
          </a:prstGeom>
          <a:solidFill>
            <a:srgbClr val="dfe3fd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2522880">
              <a:lnSpc>
                <a:spcPct val="100000"/>
              </a:lnSpc>
              <a:spcBef>
                <a:spcPts val="6"/>
              </a:spcBef>
            </a:pPr>
            <a:r>
              <a:rPr b="1" lang="ru-RU" sz="2400" spc="9" strike="noStrike">
                <a:solidFill>
                  <a:srgbClr val="1f1f1f"/>
                </a:solidFill>
                <a:latin typeface="Arial"/>
              </a:rPr>
              <a:t>Клинические</a:t>
            </a:r>
            <a:r>
              <a:rPr b="1" lang="ru-RU" sz="2400" spc="-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400" spc="4" strike="noStrike">
                <a:solidFill>
                  <a:srgbClr val="1f1f1f"/>
                </a:solidFill>
                <a:latin typeface="Arial"/>
              </a:rPr>
              <a:t>симптомы</a:t>
            </a:r>
            <a:endParaRPr b="0" lang="ru-RU" sz="2400" spc="-1" strike="noStrike">
              <a:latin typeface="Arial"/>
            </a:endParaRPr>
          </a:p>
          <a:p>
            <a:pPr marL="627480" indent="-465120">
              <a:lnSpc>
                <a:spcPct val="100000"/>
              </a:lnSpc>
              <a:spcBef>
                <a:spcPts val="584"/>
              </a:spcBef>
              <a:buClr>
                <a:srgbClr val="1f1f1f"/>
              </a:buClr>
              <a:buFont typeface="StarSymbol"/>
              <a:buAutoNum type="arabicPeriod"/>
            </a:pPr>
            <a:r>
              <a:rPr b="0" lang="ru-RU" sz="2400" spc="-15" strike="noStrike">
                <a:solidFill>
                  <a:srgbClr val="1f1f1f"/>
                </a:solidFill>
                <a:latin typeface="Arial"/>
              </a:rPr>
              <a:t>от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3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до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7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дней</a:t>
            </a:r>
            <a:endParaRPr b="0" lang="ru-RU" sz="2400" spc="-1" strike="noStrike">
              <a:latin typeface="Arial"/>
            </a:endParaRPr>
          </a:p>
          <a:p>
            <a:pPr lvl="1" marL="740520" indent="-329760">
              <a:lnSpc>
                <a:spcPct val="101000"/>
              </a:lnSpc>
              <a:spcBef>
                <a:spcPts val="544"/>
              </a:spcBef>
              <a:buClr>
                <a:srgbClr val="1f1f1f"/>
              </a:buClr>
              <a:buFont typeface="StarSymbol"/>
              <a:buChar char="-"/>
            </a:pP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при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тяжелом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состоянии пациента с</a:t>
            </a:r>
            <a:r>
              <a:rPr b="0" lang="ru-RU" sz="2400" spc="-86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положительным  </a:t>
            </a:r>
            <a:r>
              <a:rPr b="0" lang="ru-RU" sz="2400" spc="-32" strike="noStrike">
                <a:solidFill>
                  <a:srgbClr val="1f1f1f"/>
                </a:solidFill>
                <a:latin typeface="Arial"/>
              </a:rPr>
              <a:t>результатом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лабораторного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исследования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на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РНК 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SARS-CoV-2;</a:t>
            </a:r>
            <a:endParaRPr b="0" lang="ru-RU" sz="2400" spc="-1" strike="noStrike">
              <a:latin typeface="Arial"/>
            </a:endParaRPr>
          </a:p>
          <a:p>
            <a:pPr lvl="1" marL="740520" indent="-330480">
              <a:lnSpc>
                <a:spcPct val="100000"/>
              </a:lnSpc>
              <a:spcBef>
                <a:spcPts val="584"/>
              </a:spcBef>
              <a:buClr>
                <a:srgbClr val="c00000"/>
              </a:buClr>
              <a:buFont typeface="StarSymbol"/>
              <a:buChar char="-"/>
            </a:pPr>
            <a:r>
              <a:rPr b="1" lang="ru-RU" sz="2400" spc="12" strike="noStrike">
                <a:solidFill>
                  <a:srgbClr val="c00000"/>
                </a:solidFill>
                <a:latin typeface="Arial"/>
              </a:rPr>
              <a:t>при средней степени тяжести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с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проявлениями</a:t>
            </a:r>
            <a:r>
              <a:rPr b="0" lang="ru-RU" sz="2400" spc="-1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-15" strike="noStrike">
                <a:solidFill>
                  <a:srgbClr val="1f1f1f"/>
                </a:solidFill>
                <a:latin typeface="Arial"/>
              </a:rPr>
              <a:t>ОРДС.</a:t>
            </a:r>
            <a:endParaRPr b="0" lang="ru-RU" sz="2400" spc="-1" strike="noStrike">
              <a:latin typeface="Arial"/>
            </a:endParaRPr>
          </a:p>
          <a:p>
            <a:pPr marL="678960" indent="-516600">
              <a:lnSpc>
                <a:spcPct val="100000"/>
              </a:lnSpc>
              <a:spcBef>
                <a:spcPts val="584"/>
              </a:spcBef>
              <a:buClr>
                <a:srgbClr val="1f1f1f"/>
              </a:buClr>
              <a:buFont typeface="StarSymbol"/>
              <a:buAutoNum type="arabicPeriod"/>
            </a:pP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более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21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дня</a:t>
            </a:r>
            <a:endParaRPr b="0" lang="ru-RU" sz="2400" spc="-1" strike="noStrike">
              <a:latin typeface="Arial"/>
            </a:endParaRPr>
          </a:p>
          <a:p>
            <a:pPr marL="753840">
              <a:lnSpc>
                <a:spcPct val="100000"/>
              </a:lnSpc>
              <a:spcBef>
                <a:spcPts val="584"/>
              </a:spcBef>
            </a:pP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при неэффективности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проводимой</a:t>
            </a:r>
            <a:r>
              <a:rPr b="0" lang="ru-RU" sz="2400" spc="-2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терапии</a:t>
            </a:r>
            <a:endParaRPr b="0" lang="ru-RU" sz="2400" spc="-1" strike="noStrike">
              <a:latin typeface="Arial"/>
            </a:endParaRPr>
          </a:p>
          <a:p>
            <a:pPr marL="740520">
              <a:lnSpc>
                <a:spcPct val="101000"/>
              </a:lnSpc>
              <a:spcBef>
                <a:spcPts val="6"/>
              </a:spcBef>
            </a:pP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и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положительном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-32" strike="noStrike">
                <a:solidFill>
                  <a:srgbClr val="1f1f1f"/>
                </a:solidFill>
                <a:latin typeface="Arial"/>
              </a:rPr>
              <a:t>результате</a:t>
            </a:r>
            <a:r>
              <a:rPr b="0" lang="ru-RU" sz="2400" spc="-32" strike="noStrike">
                <a:solidFill>
                  <a:srgbClr val="1f1f1f"/>
                </a:solidFill>
                <a:latin typeface="Arial"/>
              </a:rPr>
              <a:t>	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исследования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на</a:t>
            </a:r>
            <a:r>
              <a:rPr b="0" lang="ru-RU" sz="2400" spc="-55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РНК 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SARS-CoV-2.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02" name="CustomShape 12"/>
          <p:cNvSpPr/>
          <p:nvPr/>
        </p:nvSpPr>
        <p:spPr>
          <a:xfrm>
            <a:off x="10186560" y="7883280"/>
            <a:ext cx="8717040" cy="1313280"/>
          </a:xfrm>
          <a:custGeom>
            <a:avLst/>
            <a:gdLst/>
            <a:ahLst/>
            <a:rect l="l" t="t" r="r" b="b"/>
            <a:pathLst>
              <a:path w="8717280" h="1313815">
                <a:moveTo>
                  <a:pt x="8498315" y="0"/>
                </a:moveTo>
                <a:lnTo>
                  <a:pt x="218916" y="0"/>
                </a:lnTo>
                <a:lnTo>
                  <a:pt x="168716" y="5780"/>
                </a:lnTo>
                <a:lnTo>
                  <a:pt x="122635" y="22248"/>
                </a:lnTo>
                <a:lnTo>
                  <a:pt x="81988" y="48088"/>
                </a:lnTo>
                <a:lnTo>
                  <a:pt x="48088" y="81988"/>
                </a:lnTo>
                <a:lnTo>
                  <a:pt x="22248" y="122635"/>
                </a:lnTo>
                <a:lnTo>
                  <a:pt x="5780" y="168716"/>
                </a:lnTo>
                <a:lnTo>
                  <a:pt x="0" y="218916"/>
                </a:lnTo>
                <a:lnTo>
                  <a:pt x="0" y="1313499"/>
                </a:lnTo>
                <a:lnTo>
                  <a:pt x="8717232" y="1313499"/>
                </a:lnTo>
                <a:lnTo>
                  <a:pt x="8717232" y="218916"/>
                </a:lnTo>
                <a:lnTo>
                  <a:pt x="8498315" y="0"/>
                </a:lnTo>
                <a:close/>
              </a:path>
            </a:pathLst>
          </a:custGeom>
          <a:solidFill>
            <a:srgbClr val="fd3c3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CustomShape 13"/>
          <p:cNvSpPr/>
          <p:nvPr/>
        </p:nvSpPr>
        <p:spPr>
          <a:xfrm>
            <a:off x="10384200" y="8083080"/>
            <a:ext cx="8035560" cy="100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3250" spc="-15" strike="noStrike">
                <a:solidFill>
                  <a:srgbClr val="ffffff"/>
                </a:solidFill>
                <a:latin typeface="Arial"/>
              </a:rPr>
              <a:t>Противопоказания </a:t>
            </a:r>
            <a:r>
              <a:rPr b="1" lang="ru-RU" sz="3250" spc="-7" strike="noStrike">
                <a:solidFill>
                  <a:srgbClr val="ffffff"/>
                </a:solidFill>
                <a:latin typeface="Arial"/>
              </a:rPr>
              <a:t>к </a:t>
            </a:r>
            <a:r>
              <a:rPr b="1" lang="ru-RU" sz="3250" spc="-21" strike="noStrike">
                <a:solidFill>
                  <a:srgbClr val="ffffff"/>
                </a:solidFill>
                <a:latin typeface="Arial"/>
              </a:rPr>
              <a:t>клиническому  использованию </a:t>
            </a:r>
            <a:r>
              <a:rPr b="1" lang="ru-RU" sz="3250" spc="-12" strike="noStrike">
                <a:solidFill>
                  <a:srgbClr val="ffffff"/>
                </a:solidFill>
                <a:latin typeface="Arial"/>
              </a:rPr>
              <a:t>антиковидной</a:t>
            </a:r>
            <a:r>
              <a:rPr b="1" lang="ru-RU" sz="3250" spc="4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ru-RU" sz="3250" spc="-12" strike="noStrike">
                <a:solidFill>
                  <a:srgbClr val="ffffff"/>
                </a:solidFill>
                <a:latin typeface="Arial"/>
              </a:rPr>
              <a:t>плазмы</a:t>
            </a:r>
            <a:endParaRPr b="0" lang="ru-RU" sz="3250" spc="-1" strike="noStrike">
              <a:latin typeface="Arial"/>
            </a:endParaRPr>
          </a:p>
        </p:txBody>
      </p:sp>
      <p:sp>
        <p:nvSpPr>
          <p:cNvPr id="404" name="TextShape 14"/>
          <p:cNvSpPr txBox="1"/>
          <p:nvPr/>
        </p:nvSpPr>
        <p:spPr>
          <a:xfrm>
            <a:off x="19332360" y="13543920"/>
            <a:ext cx="408600" cy="825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25560">
              <a:lnSpc>
                <a:spcPts val="2886"/>
              </a:lnSpc>
            </a:pPr>
            <a:fld id="{ED24C1D6-73A2-4D3A-9AB3-69B609FC2921}" type="slidenum">
              <a:rPr b="0" lang="ru-RU" sz="2500" spc="9" strike="noStrike">
                <a:solidFill>
                  <a:srgbClr val="8f8f8f"/>
                </a:solidFill>
                <a:latin typeface="Arial"/>
              </a:rPr>
              <a:t>&lt;номер&gt;</a:t>
            </a:fld>
            <a:endParaRPr b="0" lang="ru-RU" sz="2500" spc="-1" strike="noStrike">
              <a:latin typeface="Times New Roman"/>
            </a:endParaRPr>
          </a:p>
        </p:txBody>
      </p:sp>
      <p:sp>
        <p:nvSpPr>
          <p:cNvPr id="405" name="CustomShape 15"/>
          <p:cNvSpPr/>
          <p:nvPr/>
        </p:nvSpPr>
        <p:spPr>
          <a:xfrm>
            <a:off x="10186560" y="9374760"/>
            <a:ext cx="8717040" cy="2314800"/>
          </a:xfrm>
          <a:prstGeom prst="rect">
            <a:avLst/>
          </a:prstGeom>
          <a:solidFill>
            <a:srgbClr val="ffdddd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520" bIns="0">
            <a:spAutoFit/>
          </a:bodyPr>
          <a:p>
            <a:pPr>
              <a:lnSpc>
                <a:spcPct val="100000"/>
              </a:lnSpc>
              <a:spcBef>
                <a:spcPts val="20"/>
              </a:spcBef>
            </a:pPr>
            <a:endParaRPr b="0" lang="ru-RU" sz="1800" spc="-1" strike="noStrike">
              <a:latin typeface="Arial"/>
            </a:endParaRPr>
          </a:p>
          <a:p>
            <a:pPr marL="575280" indent="-412560">
              <a:lnSpc>
                <a:spcPct val="101000"/>
              </a:lnSpc>
              <a:spcBef>
                <a:spcPts val="6"/>
              </a:spcBef>
              <a:buClr>
                <a:srgbClr val="1f1f1f"/>
              </a:buClr>
              <a:buFont typeface="Wingdings" charset="2"/>
              <a:buChar char=""/>
            </a:pP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аллергические реакции на </a:t>
            </a:r>
            <a:r>
              <a:rPr b="0" lang="ru-RU" sz="2400" spc="-12" strike="noStrike">
                <a:solidFill>
                  <a:srgbClr val="1f1f1f"/>
                </a:solidFill>
                <a:latin typeface="Arial"/>
              </a:rPr>
              <a:t>белки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плазмы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или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цитрат  натрия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в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анамнезе;</a:t>
            </a:r>
            <a:endParaRPr b="0" lang="ru-RU" sz="2400" spc="-1" strike="noStrike">
              <a:latin typeface="Arial"/>
            </a:endParaRPr>
          </a:p>
          <a:p>
            <a:pPr marL="575280" indent="-412560">
              <a:lnSpc>
                <a:spcPct val="101000"/>
              </a:lnSpc>
              <a:spcBef>
                <a:spcPts val="1080"/>
              </a:spcBef>
              <a:buClr>
                <a:srgbClr val="1f1f1f"/>
              </a:buClr>
              <a:buFont typeface="Wingdings" charset="2"/>
              <a:buChar char=""/>
            </a:pP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пациентам с аутоиммунными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заболеваниями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или 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селективным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дефицитом IgА в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анамнезе </a:t>
            </a:r>
            <a:r>
              <a:rPr b="0" lang="ru-RU" sz="2400" spc="-7" strike="noStrike">
                <a:solidFill>
                  <a:srgbClr val="1f1f1f"/>
                </a:solidFill>
                <a:latin typeface="Arial"/>
              </a:rPr>
              <a:t>необходима 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тщательная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оценка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возможных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побочных</a:t>
            </a:r>
            <a:r>
              <a:rPr b="0" lang="ru-RU" sz="2400" spc="63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эффектов.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06" name="CustomShape 16"/>
          <p:cNvSpPr/>
          <p:nvPr/>
        </p:nvSpPr>
        <p:spPr>
          <a:xfrm>
            <a:off x="18634320" y="6683760"/>
            <a:ext cx="1449000" cy="826920"/>
          </a:xfrm>
          <a:prstGeom prst="wedgeRoundRectCallout">
            <a:avLst>
              <a:gd name="adj1" fmla="val -36866"/>
              <a:gd name="adj2" fmla="val 83027"/>
              <a:gd name="adj3" fmla="val 16667"/>
            </a:avLst>
          </a:prstGeom>
          <a:solidFill>
            <a:srgbClr val="d3f8fb"/>
          </a:solidFill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V 10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407" name="CustomShape 17"/>
          <p:cNvSpPr/>
          <p:nvPr/>
        </p:nvSpPr>
        <p:spPr>
          <a:xfrm>
            <a:off x="14252400" y="5253840"/>
            <a:ext cx="1149480" cy="486720"/>
          </a:xfrm>
          <a:prstGeom prst="wedgeRoundRectCallout">
            <a:avLst>
              <a:gd name="adj1" fmla="val -125470"/>
              <a:gd name="adj2" fmla="val 66932"/>
              <a:gd name="adj3" fmla="val 16667"/>
            </a:avLst>
          </a:prstGeom>
          <a:solidFill>
            <a:srgbClr val="d3f8fb"/>
          </a:solidFill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V 10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408" name="CustomShape 18"/>
          <p:cNvSpPr/>
          <p:nvPr/>
        </p:nvSpPr>
        <p:spPr>
          <a:xfrm>
            <a:off x="8803080" y="7851600"/>
            <a:ext cx="11300760" cy="4611600"/>
          </a:xfrm>
          <a:prstGeom prst="roundRect">
            <a:avLst>
              <a:gd name="adj" fmla="val 16667"/>
            </a:avLst>
          </a:prstGeom>
          <a:solidFill>
            <a:srgbClr val="d3f8fb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Calibri"/>
              </a:rPr>
              <a:t>	</a:t>
            </a:r>
            <a:r>
              <a:rPr b="1" lang="ru-RU" sz="3200" spc="-1" strike="noStrike">
                <a:solidFill>
                  <a:srgbClr val="c00000"/>
                </a:solidFill>
                <a:latin typeface="Calibri"/>
              </a:rPr>
              <a:t>Суммарный объем трансфузии составляет 5-10 мл антиковидной плазмы/кг веса пациента, в среднем 400-600 мл. Для повышения клинической эффективности, рекомендуется использовать 2 трансфузии антиковидной плазмы с интервалом 12-24 ч. в объеме 200-325 мл, заготовленной от разных доноров. 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3200" spc="-1" strike="noStrike">
                <a:solidFill>
                  <a:srgbClr val="c00000"/>
                </a:solidFill>
                <a:latin typeface="Calibri"/>
              </a:rPr>
              <a:t>	</a:t>
            </a:r>
            <a:r>
              <a:rPr b="1" lang="ru-RU" sz="3200" spc="-1" strike="noStrike">
                <a:solidFill>
                  <a:srgbClr val="c00000"/>
                </a:solidFill>
                <a:latin typeface="Calibri"/>
              </a:rPr>
              <a:t>Антиковидная плазма также может быть использована для плазмозамещения при выполнении плазмафереза.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0" name="CustomShape 2"/>
          <p:cNvSpPr/>
          <p:nvPr/>
        </p:nvSpPr>
        <p:spPr>
          <a:xfrm>
            <a:off x="791640" y="1952280"/>
            <a:ext cx="8517600" cy="360"/>
          </a:xfrm>
          <a:custGeom>
            <a:avLst/>
            <a:gdLst/>
            <a:ahLst/>
            <a:rect l="l" t="t" r="r" b="b"/>
            <a:pathLst>
              <a:path w="8517890" h="0">
                <a:moveTo>
                  <a:pt x="0" y="0"/>
                </a:moveTo>
                <a:lnTo>
                  <a:pt x="8517800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CustomShape 3"/>
          <p:cNvSpPr/>
          <p:nvPr/>
        </p:nvSpPr>
        <p:spPr>
          <a:xfrm>
            <a:off x="790920" y="1927080"/>
            <a:ext cx="2945520" cy="360"/>
          </a:xfrm>
          <a:custGeom>
            <a:avLst/>
            <a:gdLst/>
            <a:ahLst/>
            <a:rect l="l" t="t" r="r" b="b"/>
            <a:pathLst>
              <a:path w="2945765" h="0">
                <a:moveTo>
                  <a:pt x="0" y="0"/>
                </a:moveTo>
                <a:lnTo>
                  <a:pt x="294563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TextShape 4"/>
          <p:cNvSpPr txBox="1"/>
          <p:nvPr/>
        </p:nvSpPr>
        <p:spPr>
          <a:xfrm>
            <a:off x="778320" y="467280"/>
            <a:ext cx="15857640" cy="2463480"/>
          </a:xfrm>
          <a:prstGeom prst="rect">
            <a:avLst/>
          </a:prstGeom>
          <a:noFill/>
          <a:ln>
            <a:noFill/>
          </a:ln>
        </p:spPr>
        <p:txBody>
          <a:bodyPr lIns="0" rIns="0" tIns="87120" bIns="0">
            <a:noAutofit/>
          </a:bodyPr>
          <a:p>
            <a:pPr marL="1486440" indent="-1474200">
              <a:lnSpc>
                <a:spcPts val="4680"/>
              </a:lnSpc>
              <a:spcBef>
                <a:spcPts val="686"/>
              </a:spcBef>
            </a:pPr>
            <a:r>
              <a:rPr b="1" lang="ru-RU" sz="5400" spc="-1" strike="noStrike" baseline="1000">
                <a:solidFill>
                  <a:srgbClr val="353535"/>
                </a:solidFill>
                <a:latin typeface="Arial"/>
              </a:rPr>
              <a:t>п. 5.1. </a:t>
            </a:r>
            <a:r>
              <a:rPr b="1" lang="ru-RU" sz="4300" spc="-1" strike="noStrike">
                <a:solidFill>
                  <a:srgbClr val="525252"/>
                </a:solidFill>
                <a:latin typeface="Arial"/>
              </a:rPr>
              <a:t>Клиническое </a:t>
            </a:r>
            <a:r>
              <a:rPr b="1" lang="ru-RU" sz="4300" spc="-7" strike="noStrike">
                <a:solidFill>
                  <a:srgbClr val="525252"/>
                </a:solidFill>
                <a:latin typeface="Arial"/>
              </a:rPr>
              <a:t>использование иммуноглобулина человека против COVID-19</a:t>
            </a:r>
            <a:endParaRPr b="0" lang="ru-RU" sz="4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3" name="CustomShape 5"/>
          <p:cNvSpPr/>
          <p:nvPr/>
        </p:nvSpPr>
        <p:spPr>
          <a:xfrm>
            <a:off x="569160" y="2144160"/>
            <a:ext cx="8962200" cy="5821920"/>
          </a:xfrm>
          <a:prstGeom prst="rect">
            <a:avLst/>
          </a:prstGeom>
          <a:solidFill>
            <a:srgbClr val="d5ecbc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Применение высокоочищенного препарата иммуноглобулина основано на концепции пассивной иммунизации. Действующим началом препарата являются иммуноглобулины класса G (не менее 95%), обладающие активностью антител к SARS-CoV-2, полученные из пула плазмы доноров.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Препарат изготавливают по технологии, включающей процедуры инактивации и/или удаления вирусов. Молекулы IgG при изготовлении препарата не подвергаются изменению вследствие химического или ферментативного воздействия. Препарат не содержит консервантов и антибиотиков.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После внутривенной инфузии длительность содержания IgG к SARS-CoV-2 в максимальной концентрации варьирует от 25 минут до 6 часов. Период полувыведения IgG к SARS-CoV-2 составляет в среднем 11 суток.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414" name="CustomShape 6"/>
          <p:cNvSpPr/>
          <p:nvPr/>
        </p:nvSpPr>
        <p:spPr>
          <a:xfrm>
            <a:off x="10157400" y="1638720"/>
            <a:ext cx="8717040" cy="2156760"/>
          </a:xfrm>
          <a:custGeom>
            <a:avLst/>
            <a:gdLst/>
            <a:ahLst/>
            <a:rect l="l" t="t" r="r" b="b"/>
            <a:pathLst>
              <a:path w="8717280" h="1313814">
                <a:moveTo>
                  <a:pt x="8498315" y="0"/>
                </a:moveTo>
                <a:lnTo>
                  <a:pt x="218916" y="0"/>
                </a:lnTo>
                <a:lnTo>
                  <a:pt x="168716" y="5780"/>
                </a:lnTo>
                <a:lnTo>
                  <a:pt x="122635" y="22248"/>
                </a:lnTo>
                <a:lnTo>
                  <a:pt x="81988" y="48088"/>
                </a:lnTo>
                <a:lnTo>
                  <a:pt x="48088" y="81988"/>
                </a:lnTo>
                <a:lnTo>
                  <a:pt x="22248" y="122635"/>
                </a:lnTo>
                <a:lnTo>
                  <a:pt x="5780" y="168716"/>
                </a:lnTo>
                <a:lnTo>
                  <a:pt x="0" y="218916"/>
                </a:lnTo>
                <a:lnTo>
                  <a:pt x="0" y="1313499"/>
                </a:lnTo>
                <a:lnTo>
                  <a:pt x="8717232" y="1313499"/>
                </a:lnTo>
                <a:lnTo>
                  <a:pt x="8717232" y="218916"/>
                </a:lnTo>
                <a:lnTo>
                  <a:pt x="8498315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CustomShape 7"/>
          <p:cNvSpPr/>
          <p:nvPr/>
        </p:nvSpPr>
        <p:spPr>
          <a:xfrm>
            <a:off x="10379520" y="2029680"/>
            <a:ext cx="8739720" cy="200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3250" spc="-7" strike="noStrike">
                <a:solidFill>
                  <a:srgbClr val="ffffff"/>
                </a:solidFill>
                <a:latin typeface="Arial"/>
              </a:rPr>
              <a:t>Показания к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к </a:t>
            </a:r>
            <a:r>
              <a:rPr b="1" lang="ru-RU" sz="3250" spc="-7" strike="noStrike">
                <a:solidFill>
                  <a:srgbClr val="ffffff"/>
                </a:solidFill>
                <a:latin typeface="Arial"/>
              </a:rPr>
              <a:t>применению иммуноглобулина человека против COVID-19:</a:t>
            </a:r>
            <a:endParaRPr b="0" lang="ru-RU" sz="325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6"/>
              </a:spcBef>
            </a:pPr>
            <a:endParaRPr b="0" lang="ru-RU" sz="3250" spc="-1" strike="noStrike">
              <a:latin typeface="Arial"/>
            </a:endParaRPr>
          </a:p>
        </p:txBody>
      </p:sp>
      <p:sp>
        <p:nvSpPr>
          <p:cNvPr id="416" name="CustomShape 8"/>
          <p:cNvSpPr/>
          <p:nvPr/>
        </p:nvSpPr>
        <p:spPr>
          <a:xfrm>
            <a:off x="10357920" y="3836520"/>
            <a:ext cx="8717040" cy="731880"/>
          </a:xfrm>
          <a:prstGeom prst="rect">
            <a:avLst/>
          </a:prstGeom>
          <a:solidFill>
            <a:srgbClr val="dfe3fd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Лечение инфекции, вызванной вирусом SARS-CoV-2, в составе комплексной терапии.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17" name="CustomShape 9"/>
          <p:cNvSpPr/>
          <p:nvPr/>
        </p:nvSpPr>
        <p:spPr>
          <a:xfrm>
            <a:off x="10327320" y="4778280"/>
            <a:ext cx="8717040" cy="1540080"/>
          </a:xfrm>
          <a:custGeom>
            <a:avLst/>
            <a:gdLst/>
            <a:ahLst/>
            <a:rect l="l" t="t" r="r" b="b"/>
            <a:pathLst>
              <a:path w="8717280" h="1313815">
                <a:moveTo>
                  <a:pt x="8498315" y="0"/>
                </a:moveTo>
                <a:lnTo>
                  <a:pt x="218916" y="0"/>
                </a:lnTo>
                <a:lnTo>
                  <a:pt x="168716" y="5780"/>
                </a:lnTo>
                <a:lnTo>
                  <a:pt x="122635" y="22248"/>
                </a:lnTo>
                <a:lnTo>
                  <a:pt x="81988" y="48088"/>
                </a:lnTo>
                <a:lnTo>
                  <a:pt x="48088" y="81988"/>
                </a:lnTo>
                <a:lnTo>
                  <a:pt x="22248" y="122635"/>
                </a:lnTo>
                <a:lnTo>
                  <a:pt x="5780" y="168716"/>
                </a:lnTo>
                <a:lnTo>
                  <a:pt x="0" y="218916"/>
                </a:lnTo>
                <a:lnTo>
                  <a:pt x="0" y="1313499"/>
                </a:lnTo>
                <a:lnTo>
                  <a:pt x="8717232" y="1313499"/>
                </a:lnTo>
                <a:lnTo>
                  <a:pt x="8717232" y="218916"/>
                </a:lnTo>
                <a:lnTo>
                  <a:pt x="8498315" y="0"/>
                </a:lnTo>
                <a:close/>
              </a:path>
            </a:pathLst>
          </a:custGeom>
          <a:solidFill>
            <a:srgbClr val="fd3c3a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3250" spc="-7" strike="noStrike">
                <a:solidFill>
                  <a:srgbClr val="ffffff"/>
                </a:solidFill>
                <a:latin typeface="Arial"/>
              </a:rPr>
              <a:t>Противопоказания к применению иммуноглобулина человека против COVID-19:</a:t>
            </a:r>
            <a:endParaRPr b="0" lang="ru-RU" sz="3250" spc="-1" strike="noStrike">
              <a:latin typeface="Arial"/>
            </a:endParaRPr>
          </a:p>
        </p:txBody>
      </p:sp>
      <p:sp>
        <p:nvSpPr>
          <p:cNvPr id="418" name="CustomShape 10"/>
          <p:cNvSpPr/>
          <p:nvPr/>
        </p:nvSpPr>
        <p:spPr>
          <a:xfrm>
            <a:off x="10384200" y="8083080"/>
            <a:ext cx="8035560" cy="100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3250" spc="-15" strike="noStrike">
                <a:solidFill>
                  <a:srgbClr val="ffffff"/>
                </a:solidFill>
                <a:latin typeface="Arial"/>
              </a:rPr>
              <a:t>Противопоказания </a:t>
            </a:r>
            <a:r>
              <a:rPr b="1" lang="ru-RU" sz="3250" spc="-7" strike="noStrike">
                <a:solidFill>
                  <a:srgbClr val="ffffff"/>
                </a:solidFill>
                <a:latin typeface="Arial"/>
              </a:rPr>
              <a:t>к </a:t>
            </a:r>
            <a:r>
              <a:rPr b="1" lang="ru-RU" sz="3250" spc="-21" strike="noStrike">
                <a:solidFill>
                  <a:srgbClr val="ffffff"/>
                </a:solidFill>
                <a:latin typeface="Arial"/>
              </a:rPr>
              <a:t>клиническому  использованию </a:t>
            </a:r>
            <a:r>
              <a:rPr b="1" lang="ru-RU" sz="3250" spc="-12" strike="noStrike">
                <a:solidFill>
                  <a:srgbClr val="ffffff"/>
                </a:solidFill>
                <a:latin typeface="Arial"/>
              </a:rPr>
              <a:t>антиковидной</a:t>
            </a:r>
            <a:r>
              <a:rPr b="1" lang="ru-RU" sz="3250" spc="4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ru-RU" sz="3250" spc="-12" strike="noStrike">
                <a:solidFill>
                  <a:srgbClr val="ffffff"/>
                </a:solidFill>
                <a:latin typeface="Arial"/>
              </a:rPr>
              <a:t>плазмы</a:t>
            </a:r>
            <a:endParaRPr b="0" lang="ru-RU" sz="3250" spc="-1" strike="noStrike">
              <a:latin typeface="Arial"/>
            </a:endParaRPr>
          </a:p>
        </p:txBody>
      </p:sp>
      <p:sp>
        <p:nvSpPr>
          <p:cNvPr id="419" name="TextShape 11"/>
          <p:cNvSpPr txBox="1"/>
          <p:nvPr/>
        </p:nvSpPr>
        <p:spPr>
          <a:xfrm>
            <a:off x="19332360" y="13543920"/>
            <a:ext cx="408600" cy="825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25560">
              <a:lnSpc>
                <a:spcPts val="2886"/>
              </a:lnSpc>
            </a:pPr>
            <a:fld id="{284FCEBB-DFED-4C61-8CD4-D27F652422EC}" type="slidenum">
              <a:rPr b="0" lang="ru-RU" sz="2500" spc="9" strike="noStrike">
                <a:solidFill>
                  <a:srgbClr val="8f8f8f"/>
                </a:solidFill>
                <a:latin typeface="Arial"/>
              </a:rPr>
              <a:t>&lt;номер&gt;</a:t>
            </a:fld>
            <a:endParaRPr b="0" lang="ru-RU" sz="2500" spc="-1" strike="noStrike">
              <a:latin typeface="Times New Roman"/>
            </a:endParaRPr>
          </a:p>
        </p:txBody>
      </p:sp>
      <p:sp>
        <p:nvSpPr>
          <p:cNvPr id="420" name="CustomShape 12"/>
          <p:cNvSpPr/>
          <p:nvPr/>
        </p:nvSpPr>
        <p:spPr>
          <a:xfrm>
            <a:off x="10415880" y="6440400"/>
            <a:ext cx="8717040" cy="4026240"/>
          </a:xfrm>
          <a:prstGeom prst="rect">
            <a:avLst/>
          </a:prstGeom>
          <a:solidFill>
            <a:srgbClr val="ffdddd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520" bIns="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повышенная чувствительность к иммуноглобулину человека, особенно в редко встречающихся случаях дефицита в крови иммуноглобулина класса A (IgA) и наличия антител против IgA;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   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повышенная чувствительность к компонентам препарата;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   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наличие в анамнезе аллергических реакций на препараты крови человека;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   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возраст до 18 лет и старше 60 лет (в связи с отсутствием данных об эффективности и безопасности);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   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беременность и период грудного вскармливания;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   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аутоиммунные заболевания.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21" name="CustomShape 13"/>
          <p:cNvSpPr/>
          <p:nvPr/>
        </p:nvSpPr>
        <p:spPr>
          <a:xfrm>
            <a:off x="16061040" y="579240"/>
            <a:ext cx="1149480" cy="486720"/>
          </a:xfrm>
          <a:prstGeom prst="wedgeRoundRectCallout">
            <a:avLst>
              <a:gd name="adj1" fmla="val -125470"/>
              <a:gd name="adj2" fmla="val 66932"/>
              <a:gd name="adj3" fmla="val 16667"/>
            </a:avLst>
          </a:prstGeom>
          <a:solidFill>
            <a:srgbClr val="d3f8fb"/>
          </a:solidFill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V 11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422" name="CustomShape 14"/>
          <p:cNvSpPr/>
          <p:nvPr/>
        </p:nvSpPr>
        <p:spPr>
          <a:xfrm>
            <a:off x="-9720" y="8177760"/>
            <a:ext cx="10388880" cy="4611600"/>
          </a:xfrm>
          <a:prstGeom prst="roundRect">
            <a:avLst>
              <a:gd name="adj" fmla="val 16667"/>
            </a:avLst>
          </a:prstGeom>
          <a:solidFill>
            <a:srgbClr val="d3f8fb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Calibri"/>
              </a:rPr>
              <a:t>	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Препарат вводится однократно без разведения внутривенно капельно в дозе 4 мл/кг массы тела. Начальная скорость введения – от 0,01 до 0,02 мл/кг массы тела в минуту в течение 30 минут. Если препарат хорошо переносится, скорость введения можно постепенно увеличивать максимально до 0,12 мл/кг массы тела в минуту.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Перед началом введения температура раствора должна быть доведена до комнатной или температуры тела пациента. Раствор должен быть прозрачным или слегка опалесцирующим.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Любое количество оставшегося после инфузии препарата должно быть уничтожено.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423" name="CustomShape 15"/>
          <p:cNvSpPr/>
          <p:nvPr/>
        </p:nvSpPr>
        <p:spPr>
          <a:xfrm>
            <a:off x="10468080" y="10863360"/>
            <a:ext cx="8863920" cy="2436480"/>
          </a:xfrm>
          <a:prstGeom prst="rect">
            <a:avLst/>
          </a:prstGeom>
          <a:solidFill>
            <a:srgbClr val="d3f8fb"/>
          </a:solidFill>
          <a:ln>
            <a:solidFill>
              <a:srgbClr val="c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2200" spc="18" strike="noStrike">
                <a:solidFill>
                  <a:srgbClr val="1f1f1f"/>
                </a:solidFill>
                <a:latin typeface="Arial"/>
              </a:rPr>
              <a:t>Препарат может применяться в сочетании с другими лекарственными средствами, в частности с антибиотиками. При этом не допускается смешивание препарата с другими лекарственными средствами в одном флаконе.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200" spc="18" strike="noStrike">
                <a:solidFill>
                  <a:srgbClr val="1f1f1f"/>
                </a:solidFill>
                <a:latin typeface="Arial"/>
              </a:rPr>
              <a:t>Иммуноглобулин человека может использоваться как компонент любой из схем для стационарного лечения у пациентов с подтверженным диагнозом COVID-19.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4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CustomShape 2"/>
          <p:cNvSpPr/>
          <p:nvPr/>
        </p:nvSpPr>
        <p:spPr>
          <a:xfrm>
            <a:off x="10723320" y="4548960"/>
            <a:ext cx="8413560" cy="4636440"/>
          </a:xfrm>
          <a:custGeom>
            <a:avLst/>
            <a:gdLst/>
            <a:ahLst/>
            <a:rect l="l" t="t" r="r" b="b"/>
            <a:pathLst>
              <a:path w="8413750" h="4636770">
                <a:moveTo>
                  <a:pt x="8243065" y="0"/>
                </a:moveTo>
                <a:lnTo>
                  <a:pt x="170204" y="0"/>
                </a:lnTo>
                <a:lnTo>
                  <a:pt x="124963" y="6081"/>
                </a:lnTo>
                <a:lnTo>
                  <a:pt x="84306" y="23241"/>
                </a:lnTo>
                <a:lnTo>
                  <a:pt x="49857" y="49857"/>
                </a:lnTo>
                <a:lnTo>
                  <a:pt x="23241" y="84306"/>
                </a:lnTo>
                <a:lnTo>
                  <a:pt x="6081" y="124963"/>
                </a:lnTo>
                <a:lnTo>
                  <a:pt x="0" y="170204"/>
                </a:lnTo>
                <a:lnTo>
                  <a:pt x="0" y="4466240"/>
                </a:lnTo>
                <a:lnTo>
                  <a:pt x="6081" y="4511481"/>
                </a:lnTo>
                <a:lnTo>
                  <a:pt x="23241" y="4552138"/>
                </a:lnTo>
                <a:lnTo>
                  <a:pt x="49857" y="4586587"/>
                </a:lnTo>
                <a:lnTo>
                  <a:pt x="84306" y="4613203"/>
                </a:lnTo>
                <a:lnTo>
                  <a:pt x="124963" y="4630364"/>
                </a:lnTo>
                <a:lnTo>
                  <a:pt x="170204" y="4636445"/>
                </a:lnTo>
                <a:lnTo>
                  <a:pt x="8243065" y="4636445"/>
                </a:lnTo>
                <a:lnTo>
                  <a:pt x="8288307" y="4630364"/>
                </a:lnTo>
                <a:lnTo>
                  <a:pt x="8328964" y="4613203"/>
                </a:lnTo>
                <a:lnTo>
                  <a:pt x="8363412" y="4586587"/>
                </a:lnTo>
                <a:lnTo>
                  <a:pt x="8390029" y="4552138"/>
                </a:lnTo>
                <a:lnTo>
                  <a:pt x="8407189" y="4511481"/>
                </a:lnTo>
                <a:lnTo>
                  <a:pt x="8413270" y="4466240"/>
                </a:lnTo>
                <a:lnTo>
                  <a:pt x="8413270" y="170204"/>
                </a:lnTo>
                <a:lnTo>
                  <a:pt x="8407189" y="124963"/>
                </a:lnTo>
                <a:lnTo>
                  <a:pt x="8390029" y="84306"/>
                </a:lnTo>
                <a:lnTo>
                  <a:pt x="8363412" y="49857"/>
                </a:lnTo>
                <a:lnTo>
                  <a:pt x="8328964" y="23241"/>
                </a:lnTo>
                <a:lnTo>
                  <a:pt x="8288307" y="6081"/>
                </a:lnTo>
                <a:lnTo>
                  <a:pt x="8243065" y="0"/>
                </a:lnTo>
                <a:close/>
              </a:path>
            </a:pathLst>
          </a:custGeom>
          <a:solidFill>
            <a:srgbClr val="e8ebf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CustomShape 3"/>
          <p:cNvSpPr/>
          <p:nvPr/>
        </p:nvSpPr>
        <p:spPr>
          <a:xfrm>
            <a:off x="10723320" y="4548960"/>
            <a:ext cx="8413560" cy="4636440"/>
          </a:xfrm>
          <a:custGeom>
            <a:avLst/>
            <a:gdLst/>
            <a:ahLst/>
            <a:rect l="l" t="t" r="r" b="b"/>
            <a:pathLst>
              <a:path w="8413750" h="4636770">
                <a:moveTo>
                  <a:pt x="0" y="170204"/>
                </a:moveTo>
                <a:lnTo>
                  <a:pt x="6081" y="124963"/>
                </a:lnTo>
                <a:lnTo>
                  <a:pt x="23241" y="84306"/>
                </a:lnTo>
                <a:lnTo>
                  <a:pt x="49857" y="49857"/>
                </a:lnTo>
                <a:lnTo>
                  <a:pt x="84306" y="23241"/>
                </a:lnTo>
                <a:lnTo>
                  <a:pt x="124963" y="6081"/>
                </a:lnTo>
                <a:lnTo>
                  <a:pt x="170204" y="0"/>
                </a:lnTo>
                <a:lnTo>
                  <a:pt x="8243065" y="0"/>
                </a:lnTo>
                <a:lnTo>
                  <a:pt x="8288307" y="6081"/>
                </a:lnTo>
                <a:lnTo>
                  <a:pt x="8328964" y="23241"/>
                </a:lnTo>
                <a:lnTo>
                  <a:pt x="8363412" y="49857"/>
                </a:lnTo>
                <a:lnTo>
                  <a:pt x="8390028" y="84306"/>
                </a:lnTo>
                <a:lnTo>
                  <a:pt x="8407189" y="124963"/>
                </a:lnTo>
                <a:lnTo>
                  <a:pt x="8413270" y="170204"/>
                </a:lnTo>
                <a:lnTo>
                  <a:pt x="8413270" y="4466240"/>
                </a:lnTo>
                <a:lnTo>
                  <a:pt x="8407189" y="4511481"/>
                </a:lnTo>
                <a:lnTo>
                  <a:pt x="8390028" y="4552138"/>
                </a:lnTo>
                <a:lnTo>
                  <a:pt x="8363412" y="4586587"/>
                </a:lnTo>
                <a:lnTo>
                  <a:pt x="8328964" y="4613203"/>
                </a:lnTo>
                <a:lnTo>
                  <a:pt x="8288307" y="4630364"/>
                </a:lnTo>
                <a:lnTo>
                  <a:pt x="8243065" y="4636445"/>
                </a:lnTo>
                <a:lnTo>
                  <a:pt x="170204" y="4636445"/>
                </a:lnTo>
                <a:lnTo>
                  <a:pt x="124963" y="4630364"/>
                </a:lnTo>
                <a:lnTo>
                  <a:pt x="84306" y="4613203"/>
                </a:lnTo>
                <a:lnTo>
                  <a:pt x="49857" y="4586587"/>
                </a:lnTo>
                <a:lnTo>
                  <a:pt x="23241" y="4552138"/>
                </a:lnTo>
                <a:lnTo>
                  <a:pt x="6081" y="4511481"/>
                </a:lnTo>
                <a:lnTo>
                  <a:pt x="0" y="4466240"/>
                </a:lnTo>
                <a:lnTo>
                  <a:pt x="0" y="170204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7" name="CustomShape 4"/>
          <p:cNvSpPr/>
          <p:nvPr/>
        </p:nvSpPr>
        <p:spPr>
          <a:xfrm>
            <a:off x="862920" y="10897920"/>
            <a:ext cx="18401400" cy="1976400"/>
          </a:xfrm>
          <a:custGeom>
            <a:avLst/>
            <a:gdLst/>
            <a:ahLst/>
            <a:rect l="l" t="t" r="r" b="b"/>
            <a:pathLst>
              <a:path w="18401665" h="1976754">
                <a:moveTo>
                  <a:pt x="18309672" y="0"/>
                </a:moveTo>
                <a:lnTo>
                  <a:pt x="91727" y="0"/>
                </a:lnTo>
                <a:lnTo>
                  <a:pt x="56022" y="7202"/>
                </a:lnTo>
                <a:lnTo>
                  <a:pt x="26865" y="26848"/>
                </a:lnTo>
                <a:lnTo>
                  <a:pt x="7208" y="55993"/>
                </a:lnTo>
                <a:lnTo>
                  <a:pt x="0" y="91692"/>
                </a:lnTo>
                <a:lnTo>
                  <a:pt x="0" y="1884745"/>
                </a:lnTo>
                <a:lnTo>
                  <a:pt x="7208" y="1920444"/>
                </a:lnTo>
                <a:lnTo>
                  <a:pt x="26865" y="1949588"/>
                </a:lnTo>
                <a:lnTo>
                  <a:pt x="56022" y="1969234"/>
                </a:lnTo>
                <a:lnTo>
                  <a:pt x="91727" y="1976437"/>
                </a:lnTo>
                <a:lnTo>
                  <a:pt x="18309672" y="1976437"/>
                </a:lnTo>
                <a:lnTo>
                  <a:pt x="18345371" y="1969234"/>
                </a:lnTo>
                <a:lnTo>
                  <a:pt x="18374516" y="1949588"/>
                </a:lnTo>
                <a:lnTo>
                  <a:pt x="18394161" y="1920444"/>
                </a:lnTo>
                <a:lnTo>
                  <a:pt x="18401364" y="1884745"/>
                </a:lnTo>
                <a:lnTo>
                  <a:pt x="18401364" y="91692"/>
                </a:lnTo>
                <a:lnTo>
                  <a:pt x="18394161" y="55993"/>
                </a:lnTo>
                <a:lnTo>
                  <a:pt x="18374516" y="26848"/>
                </a:lnTo>
                <a:lnTo>
                  <a:pt x="18345371" y="7202"/>
                </a:lnTo>
                <a:lnTo>
                  <a:pt x="18309672" y="0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8" name="CustomShape 5"/>
          <p:cNvSpPr/>
          <p:nvPr/>
        </p:nvSpPr>
        <p:spPr>
          <a:xfrm>
            <a:off x="862920" y="10897920"/>
            <a:ext cx="18401400" cy="1976400"/>
          </a:xfrm>
          <a:custGeom>
            <a:avLst/>
            <a:gdLst/>
            <a:ahLst/>
            <a:rect l="l" t="t" r="r" b="b"/>
            <a:pathLst>
              <a:path w="18401665" h="1976754">
                <a:moveTo>
                  <a:pt x="0" y="91692"/>
                </a:moveTo>
                <a:lnTo>
                  <a:pt x="7208" y="55993"/>
                </a:lnTo>
                <a:lnTo>
                  <a:pt x="26865" y="26848"/>
                </a:lnTo>
                <a:lnTo>
                  <a:pt x="56022" y="7202"/>
                </a:lnTo>
                <a:lnTo>
                  <a:pt x="91727" y="0"/>
                </a:lnTo>
                <a:lnTo>
                  <a:pt x="18309671" y="0"/>
                </a:lnTo>
                <a:lnTo>
                  <a:pt x="18345370" y="7202"/>
                </a:lnTo>
                <a:lnTo>
                  <a:pt x="18374515" y="26848"/>
                </a:lnTo>
                <a:lnTo>
                  <a:pt x="18394161" y="55993"/>
                </a:lnTo>
                <a:lnTo>
                  <a:pt x="18401364" y="91692"/>
                </a:lnTo>
                <a:lnTo>
                  <a:pt x="18401364" y="1884744"/>
                </a:lnTo>
                <a:lnTo>
                  <a:pt x="18394161" y="1920444"/>
                </a:lnTo>
                <a:lnTo>
                  <a:pt x="18374515" y="1949588"/>
                </a:lnTo>
                <a:lnTo>
                  <a:pt x="18345370" y="1969234"/>
                </a:lnTo>
                <a:lnTo>
                  <a:pt x="18309671" y="1976437"/>
                </a:lnTo>
                <a:lnTo>
                  <a:pt x="91727" y="1976437"/>
                </a:lnTo>
                <a:lnTo>
                  <a:pt x="56022" y="1969234"/>
                </a:lnTo>
                <a:lnTo>
                  <a:pt x="26865" y="1949588"/>
                </a:lnTo>
                <a:lnTo>
                  <a:pt x="7208" y="1920444"/>
                </a:lnTo>
                <a:lnTo>
                  <a:pt x="0" y="1884744"/>
                </a:lnTo>
                <a:lnTo>
                  <a:pt x="0" y="91692"/>
                </a:lnTo>
                <a:close/>
              </a:path>
            </a:pathLst>
          </a:custGeom>
          <a:noFill/>
          <a:ln w="34560">
            <a:solidFill>
              <a:srgbClr val="00af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9" name="CustomShape 6"/>
          <p:cNvSpPr/>
          <p:nvPr/>
        </p:nvSpPr>
        <p:spPr>
          <a:xfrm>
            <a:off x="791640" y="2019600"/>
            <a:ext cx="7841160" cy="360"/>
          </a:xfrm>
          <a:custGeom>
            <a:avLst/>
            <a:gdLst/>
            <a:ahLst/>
            <a:rect l="l" t="t" r="r" b="b"/>
            <a:pathLst>
              <a:path w="7841615" h="0">
                <a:moveTo>
                  <a:pt x="0" y="0"/>
                </a:moveTo>
                <a:lnTo>
                  <a:pt x="7841107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CustomShape 7"/>
          <p:cNvSpPr/>
          <p:nvPr/>
        </p:nvSpPr>
        <p:spPr>
          <a:xfrm>
            <a:off x="790920" y="1983240"/>
            <a:ext cx="2945520" cy="360"/>
          </a:xfrm>
          <a:custGeom>
            <a:avLst/>
            <a:gdLst/>
            <a:ahLst/>
            <a:rect l="l" t="t" r="r" b="b"/>
            <a:pathLst>
              <a:path w="2945765" h="0">
                <a:moveTo>
                  <a:pt x="0" y="0"/>
                </a:moveTo>
                <a:lnTo>
                  <a:pt x="294563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TextShape 8"/>
          <p:cNvSpPr txBox="1"/>
          <p:nvPr/>
        </p:nvSpPr>
        <p:spPr>
          <a:xfrm>
            <a:off x="762480" y="433440"/>
            <a:ext cx="13302720" cy="2392920"/>
          </a:xfrm>
          <a:prstGeom prst="rect">
            <a:avLst/>
          </a:prstGeom>
          <a:noFill/>
          <a:ln>
            <a:noFill/>
          </a:ln>
        </p:spPr>
        <p:txBody>
          <a:bodyPr lIns="0" rIns="0" tIns="16560" bIns="0">
            <a:noAutofit/>
          </a:bodyPr>
          <a:p>
            <a:pPr marL="12600">
              <a:lnSpc>
                <a:spcPts val="4921"/>
              </a:lnSpc>
              <a:spcBef>
                <a:spcPts val="130"/>
              </a:spcBef>
            </a:pPr>
            <a:r>
              <a:rPr b="1" lang="ru-RU" sz="5400" spc="-1" strike="noStrike" baseline="-3000">
                <a:solidFill>
                  <a:srgbClr val="353535"/>
                </a:solidFill>
                <a:latin typeface="Arial"/>
              </a:rPr>
              <a:t>п. </a:t>
            </a:r>
            <a:r>
              <a:rPr b="1" lang="ru-RU" sz="5400" spc="-7" strike="noStrike" baseline="-3000">
                <a:solidFill>
                  <a:srgbClr val="353535"/>
                </a:solidFill>
                <a:latin typeface="Arial"/>
              </a:rPr>
              <a:t>5.2. </a:t>
            </a:r>
            <a:r>
              <a:rPr b="1" lang="ru-RU" sz="4300" spc="-1" strike="noStrike">
                <a:solidFill>
                  <a:srgbClr val="c00000"/>
                </a:solidFill>
                <a:latin typeface="Arial"/>
              </a:rPr>
              <a:t>Патогенетическое</a:t>
            </a:r>
            <a:r>
              <a:rPr b="1" lang="ru-RU" sz="4300" spc="208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1" lang="ru-RU" sz="4300" spc="-12" strike="noStrike">
                <a:solidFill>
                  <a:srgbClr val="c00000"/>
                </a:solidFill>
                <a:latin typeface="Arial"/>
              </a:rPr>
              <a:t>лечение</a:t>
            </a:r>
            <a:br/>
            <a:r>
              <a:rPr b="1" lang="ru-RU" sz="4300" spc="12" strike="noStrike">
                <a:solidFill>
                  <a:srgbClr val="353535"/>
                </a:solidFill>
                <a:latin typeface="Arial"/>
              </a:rPr>
              <a:t>терапия </a:t>
            </a:r>
            <a:r>
              <a:rPr b="1" lang="ru-RU" sz="4300" spc="-1" strike="noStrike">
                <a:solidFill>
                  <a:srgbClr val="353535"/>
                </a:solidFill>
                <a:latin typeface="Arial"/>
              </a:rPr>
              <a:t>подавления цитокинового</a:t>
            </a:r>
            <a:r>
              <a:rPr b="1" lang="ru-RU" sz="4300" spc="32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1" lang="ru-RU" sz="4300" spc="-15" strike="noStrike">
                <a:solidFill>
                  <a:srgbClr val="353535"/>
                </a:solidFill>
                <a:latin typeface="Arial"/>
              </a:rPr>
              <a:t>шторма</a:t>
            </a:r>
            <a:endParaRPr b="0" lang="ru-RU" sz="4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2" name="TextShape 9"/>
          <p:cNvSpPr txBox="1"/>
          <p:nvPr/>
        </p:nvSpPr>
        <p:spPr>
          <a:xfrm>
            <a:off x="19332360" y="13543920"/>
            <a:ext cx="408600" cy="825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25560">
              <a:lnSpc>
                <a:spcPts val="2886"/>
              </a:lnSpc>
            </a:pPr>
            <a:fld id="{9F968988-20C9-4CFE-81D4-8BF193937173}" type="slidenum">
              <a:rPr b="0" lang="ru-RU" sz="2500" spc="9" strike="noStrike">
                <a:solidFill>
                  <a:srgbClr val="8f8f8f"/>
                </a:solidFill>
                <a:latin typeface="Arial"/>
              </a:rPr>
              <a:t>&lt;номер&gt;</a:t>
            </a:fld>
            <a:endParaRPr b="0" lang="ru-RU" sz="2500" spc="-1" strike="noStrike">
              <a:latin typeface="Times New Roman"/>
            </a:endParaRPr>
          </a:p>
        </p:txBody>
      </p:sp>
      <p:sp>
        <p:nvSpPr>
          <p:cNvPr id="433" name="CustomShape 10"/>
          <p:cNvSpPr/>
          <p:nvPr/>
        </p:nvSpPr>
        <p:spPr>
          <a:xfrm>
            <a:off x="12159360" y="2435400"/>
            <a:ext cx="5557320" cy="176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 indent="-3960" algn="ctr">
              <a:lnSpc>
                <a:spcPct val="99000"/>
              </a:lnSpc>
              <a:spcBef>
                <a:spcPts val="105"/>
              </a:spcBef>
            </a:pPr>
            <a:r>
              <a:rPr b="1" lang="ru-RU" sz="2900" spc="-12" strike="noStrike">
                <a:solidFill>
                  <a:srgbClr val="00af50"/>
                </a:solidFill>
                <a:latin typeface="Arial"/>
              </a:rPr>
              <a:t>Показания </a:t>
            </a:r>
            <a:r>
              <a:rPr b="1" lang="ru-RU" sz="2900" spc="-12" strike="noStrike">
                <a:solidFill>
                  <a:srgbClr val="565656"/>
                </a:solidFill>
                <a:latin typeface="Arial"/>
              </a:rPr>
              <a:t>для </a:t>
            </a:r>
            <a:r>
              <a:rPr b="1" lang="ru-RU" sz="2900" spc="-15" strike="noStrike">
                <a:solidFill>
                  <a:srgbClr val="565656"/>
                </a:solidFill>
                <a:latin typeface="Arial"/>
              </a:rPr>
              <a:t>янус-киназ  (тофацитиниб </a:t>
            </a:r>
            <a:r>
              <a:rPr b="1" lang="ru-RU" sz="2900" spc="-12" strike="noStrike">
                <a:solidFill>
                  <a:srgbClr val="565656"/>
                </a:solidFill>
                <a:latin typeface="Arial"/>
              </a:rPr>
              <a:t>и</a:t>
            </a:r>
            <a:r>
              <a:rPr b="1" lang="ru-RU" sz="2900" spc="-72" strike="noStrike">
                <a:solidFill>
                  <a:srgbClr val="565656"/>
                </a:solidFill>
                <a:latin typeface="Arial"/>
              </a:rPr>
              <a:t> </a:t>
            </a:r>
            <a:r>
              <a:rPr b="1" lang="ru-RU" sz="2900" spc="-12" strike="noStrike">
                <a:solidFill>
                  <a:srgbClr val="565656"/>
                </a:solidFill>
                <a:latin typeface="Arial"/>
              </a:rPr>
              <a:t>барицитиниб)  </a:t>
            </a:r>
            <a:r>
              <a:rPr b="1" lang="ru-RU" sz="2900" spc="-7" strike="noStrike">
                <a:solidFill>
                  <a:srgbClr val="565656"/>
                </a:solidFill>
                <a:latin typeface="Arial"/>
              </a:rPr>
              <a:t>и </a:t>
            </a:r>
            <a:r>
              <a:rPr b="1" lang="ru-RU" sz="2900" spc="-12" strike="noStrike">
                <a:solidFill>
                  <a:srgbClr val="565656"/>
                </a:solidFill>
                <a:latin typeface="Arial"/>
              </a:rPr>
              <a:t>ингибитора ИЛ-17 </a:t>
            </a:r>
            <a:r>
              <a:rPr b="1" lang="ru-RU" sz="2900" spc="-35" strike="noStrike">
                <a:solidFill>
                  <a:srgbClr val="565656"/>
                </a:solidFill>
                <a:latin typeface="Arial"/>
              </a:rPr>
              <a:t>(нетакимаб</a:t>
            </a:r>
            <a:r>
              <a:rPr b="1" lang="ru-RU" sz="2900" spc="-21" strike="noStrike">
                <a:solidFill>
                  <a:srgbClr val="565656"/>
                </a:solidFill>
                <a:latin typeface="Arial"/>
              </a:rPr>
              <a:t>)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434" name="CustomShape 11"/>
          <p:cNvSpPr/>
          <p:nvPr/>
        </p:nvSpPr>
        <p:spPr>
          <a:xfrm>
            <a:off x="10999440" y="4815000"/>
            <a:ext cx="7808400" cy="41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38160">
              <a:lnSpc>
                <a:spcPts val="3359"/>
              </a:lnSpc>
              <a:spcBef>
                <a:spcPts val="96"/>
              </a:spcBef>
            </a:pP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Данные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КТ</a:t>
            </a:r>
            <a:r>
              <a:rPr b="0" lang="ru-RU" sz="2800" spc="1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ОГК</a:t>
            </a:r>
            <a:endParaRPr b="0" lang="ru-RU" sz="2800" spc="-1" strike="noStrike">
              <a:latin typeface="Arial"/>
            </a:endParaRPr>
          </a:p>
          <a:p>
            <a:pPr marL="38160">
              <a:lnSpc>
                <a:spcPts val="3359"/>
              </a:lnSpc>
            </a:pP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(КТ 1 с 2-мя и </a:t>
            </a:r>
            <a:r>
              <a:rPr b="0" lang="ru-RU" sz="2800" spc="-21" strike="noStrike">
                <a:solidFill>
                  <a:srgbClr val="1f1f1f"/>
                </a:solidFill>
                <a:latin typeface="Arial"/>
              </a:rPr>
              <a:t>более</a:t>
            </a:r>
            <a:r>
              <a:rPr b="0" lang="ru-RU" sz="2800" spc="43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rgbClr val="1f1f1f"/>
                </a:solidFill>
                <a:latin typeface="Arial"/>
              </a:rPr>
              <a:t>признаками):</a:t>
            </a:r>
            <a:endParaRPr b="0" lang="ru-RU" sz="280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536"/>
              </a:spcBef>
              <a:buClr>
                <a:srgbClr val="041fab"/>
              </a:buClr>
              <a:buFont typeface="Wingdings" charset="2"/>
              <a:buChar char=""/>
            </a:pP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SpO2 -  97 и выше, без признаков одышки </a:t>
            </a:r>
            <a:endParaRPr b="0" lang="ru-RU" sz="280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536"/>
              </a:spcBef>
              <a:buClr>
                <a:srgbClr val="041fab"/>
              </a:buClr>
              <a:buFont typeface="Wingdings" charset="2"/>
              <a:buChar char=""/>
            </a:pP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3N   ≤    Уровень СРБ  &lt; 6N</a:t>
            </a:r>
            <a:endParaRPr b="0" lang="ru-RU" sz="280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536"/>
              </a:spcBef>
              <a:buClr>
                <a:srgbClr val="041fab"/>
              </a:buClr>
              <a:buFont typeface="Wingdings" charset="2"/>
              <a:buChar char=""/>
            </a:pP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Температура тела 37,5-37,9 °C в течение 3-5 дней</a:t>
            </a:r>
            <a:endParaRPr b="0" lang="ru-RU" sz="280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536"/>
              </a:spcBef>
              <a:buClr>
                <a:srgbClr val="041fab"/>
              </a:buClr>
              <a:buFont typeface="Wingdings" charset="2"/>
              <a:buChar char=""/>
            </a:pP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Число лейкоцитов - 3,5-4,0×109 /л</a:t>
            </a:r>
            <a:endParaRPr b="0" lang="ru-RU" sz="280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536"/>
              </a:spcBef>
              <a:buClr>
                <a:srgbClr val="041fab"/>
              </a:buClr>
              <a:buFont typeface="Wingdings" charset="2"/>
              <a:buChar char=""/>
            </a:pP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Абсолютное число лимфоцитов - 1,5-2,0×109 /л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435" name="CustomShape 12"/>
          <p:cNvSpPr/>
          <p:nvPr/>
        </p:nvSpPr>
        <p:spPr>
          <a:xfrm>
            <a:off x="837360" y="9645120"/>
            <a:ext cx="17647560" cy="29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8160" bIns="0">
            <a:spAutoFit/>
          </a:bodyPr>
          <a:p>
            <a:pPr marL="25560">
              <a:lnSpc>
                <a:spcPts val="2900"/>
              </a:lnSpc>
              <a:spcBef>
                <a:spcPts val="300"/>
              </a:spcBef>
            </a:pPr>
            <a:r>
              <a:rPr b="0" lang="ru-RU" sz="2500" spc="9" strike="noStrike">
                <a:solidFill>
                  <a:srgbClr val="353535"/>
                </a:solidFill>
                <a:latin typeface="Arial"/>
              </a:rPr>
              <a:t>Перед применением генно-инженерных биологических препаратов и ГК необходимо исключить </a:t>
            </a:r>
            <a:r>
              <a:rPr b="0" lang="ru-RU" sz="2500" spc="4" strike="noStrike">
                <a:solidFill>
                  <a:srgbClr val="353535"/>
                </a:solidFill>
                <a:latin typeface="Arial"/>
              </a:rPr>
              <a:t>наличие </a:t>
            </a:r>
            <a:r>
              <a:rPr b="0" lang="ru-RU" sz="2500" spc="9" strike="noStrike">
                <a:solidFill>
                  <a:srgbClr val="353535"/>
                </a:solidFill>
                <a:latin typeface="Arial"/>
              </a:rPr>
              <a:t>у пациентов  туберкулезной инфекции с применением иммунологического тестирования методом</a:t>
            </a:r>
            <a:r>
              <a:rPr b="0" lang="ru-RU" sz="2500" spc="-15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500" spc="9" strike="noStrike">
                <a:solidFill>
                  <a:srgbClr val="353535"/>
                </a:solidFill>
                <a:latin typeface="Arial"/>
              </a:rPr>
              <a:t>ELISPOT.</a:t>
            </a:r>
            <a:endParaRPr b="0" lang="ru-RU" sz="2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b="0" lang="ru-RU" sz="2500" spc="-1" strike="noStrike">
              <a:latin typeface="Arial"/>
            </a:endParaRPr>
          </a:p>
          <a:p>
            <a:pPr marL="804600" algn="ctr">
              <a:lnSpc>
                <a:spcPts val="3475"/>
              </a:lnSpc>
            </a:pPr>
            <a:r>
              <a:rPr b="1" lang="ru-RU" sz="2900" spc="-12" strike="noStrike">
                <a:solidFill>
                  <a:srgbClr val="1f1f1f"/>
                </a:solidFill>
                <a:latin typeface="Arial"/>
              </a:rPr>
              <a:t>Критерии</a:t>
            </a:r>
            <a:r>
              <a:rPr b="1" lang="ru-RU" sz="2900" spc="-66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900" spc="-12" strike="noStrike">
                <a:solidFill>
                  <a:srgbClr val="1f1f1f"/>
                </a:solidFill>
                <a:latin typeface="Arial"/>
              </a:rPr>
              <a:t>эффективности:</a:t>
            </a:r>
            <a:endParaRPr b="0" lang="ru-RU" sz="2900" spc="-1" strike="noStrike">
              <a:latin typeface="Arial"/>
            </a:endParaRPr>
          </a:p>
          <a:p>
            <a:pPr marL="2647440" algn="ctr">
              <a:lnSpc>
                <a:spcPts val="3470"/>
              </a:lnSpc>
              <a:spcBef>
                <a:spcPts val="113"/>
              </a:spcBef>
            </a:pP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снижение </a:t>
            </a:r>
            <a:r>
              <a:rPr b="0" lang="ru-RU" sz="2900" spc="-7" strike="noStrike">
                <a:solidFill>
                  <a:srgbClr val="1f1f1f"/>
                </a:solidFill>
                <a:latin typeface="Arial"/>
              </a:rPr>
              <a:t>уровня </a:t>
            </a: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лихорадки, улучшение </a:t>
            </a:r>
            <a:r>
              <a:rPr b="0" lang="ru-RU" sz="2900" spc="-7" strike="noStrike">
                <a:solidFill>
                  <a:srgbClr val="1f1f1f"/>
                </a:solidFill>
                <a:latin typeface="Arial"/>
              </a:rPr>
              <a:t>самочувствия, появление</a:t>
            </a:r>
            <a:r>
              <a:rPr b="0" lang="ru-RU" sz="2900" spc="-18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аппетита,  уменьшение одышки, повышение</a:t>
            </a:r>
            <a:r>
              <a:rPr b="0" lang="ru-RU" sz="2900" spc="-100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900" spc="-7" strike="noStrike">
                <a:solidFill>
                  <a:srgbClr val="1f1f1f"/>
                </a:solidFill>
                <a:latin typeface="Arial"/>
              </a:rPr>
              <a:t>SpО</a:t>
            </a:r>
            <a:r>
              <a:rPr b="0" lang="ru-RU" sz="2850" spc="-7" strike="noStrike" baseline="-20000">
                <a:solidFill>
                  <a:srgbClr val="1f1f1f"/>
                </a:solidFill>
                <a:latin typeface="Arial"/>
              </a:rPr>
              <a:t>2</a:t>
            </a:r>
            <a:endParaRPr b="0" lang="ru-RU" sz="2850" spc="-1" strike="noStrike">
              <a:latin typeface="Arial"/>
            </a:endParaRPr>
          </a:p>
        </p:txBody>
      </p:sp>
      <p:sp>
        <p:nvSpPr>
          <p:cNvPr id="436" name="CustomShape 13"/>
          <p:cNvSpPr/>
          <p:nvPr/>
        </p:nvSpPr>
        <p:spPr>
          <a:xfrm>
            <a:off x="14346360" y="486000"/>
            <a:ext cx="3361680" cy="1533600"/>
          </a:xfrm>
          <a:prstGeom prst="flowChartAlternateProcess">
            <a:avLst/>
          </a:prstGeom>
          <a:solidFill>
            <a:srgbClr val="d3f8fb"/>
          </a:solidFill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6600" spc="-1" strike="noStrike">
                <a:solidFill>
                  <a:srgbClr val="000000"/>
                </a:solidFill>
                <a:latin typeface="Calibri"/>
              </a:rPr>
              <a:t>V 11</a:t>
            </a:r>
            <a:endParaRPr b="0" lang="ru-RU" sz="6600" spc="-1" strike="noStrike">
              <a:latin typeface="Arial"/>
            </a:endParaRPr>
          </a:p>
        </p:txBody>
      </p:sp>
      <p:sp>
        <p:nvSpPr>
          <p:cNvPr id="437" name="CustomShape 14"/>
          <p:cNvSpPr/>
          <p:nvPr/>
        </p:nvSpPr>
        <p:spPr>
          <a:xfrm>
            <a:off x="639000" y="4703040"/>
            <a:ext cx="8413560" cy="4636440"/>
          </a:xfrm>
          <a:custGeom>
            <a:avLst/>
            <a:gdLst/>
            <a:ahLst/>
            <a:rect l="l" t="t" r="r" b="b"/>
            <a:pathLst>
              <a:path w="8413750" h="4636770">
                <a:moveTo>
                  <a:pt x="8243065" y="0"/>
                </a:moveTo>
                <a:lnTo>
                  <a:pt x="170204" y="0"/>
                </a:lnTo>
                <a:lnTo>
                  <a:pt x="124963" y="6081"/>
                </a:lnTo>
                <a:lnTo>
                  <a:pt x="84306" y="23241"/>
                </a:lnTo>
                <a:lnTo>
                  <a:pt x="49857" y="49857"/>
                </a:lnTo>
                <a:lnTo>
                  <a:pt x="23241" y="84306"/>
                </a:lnTo>
                <a:lnTo>
                  <a:pt x="6081" y="124963"/>
                </a:lnTo>
                <a:lnTo>
                  <a:pt x="0" y="170204"/>
                </a:lnTo>
                <a:lnTo>
                  <a:pt x="0" y="4466240"/>
                </a:lnTo>
                <a:lnTo>
                  <a:pt x="6081" y="4511481"/>
                </a:lnTo>
                <a:lnTo>
                  <a:pt x="23241" y="4552138"/>
                </a:lnTo>
                <a:lnTo>
                  <a:pt x="49857" y="4586587"/>
                </a:lnTo>
                <a:lnTo>
                  <a:pt x="84306" y="4613203"/>
                </a:lnTo>
                <a:lnTo>
                  <a:pt x="124963" y="4630364"/>
                </a:lnTo>
                <a:lnTo>
                  <a:pt x="170204" y="4636445"/>
                </a:lnTo>
                <a:lnTo>
                  <a:pt x="8243065" y="4636445"/>
                </a:lnTo>
                <a:lnTo>
                  <a:pt x="8288307" y="4630364"/>
                </a:lnTo>
                <a:lnTo>
                  <a:pt x="8328964" y="4613203"/>
                </a:lnTo>
                <a:lnTo>
                  <a:pt x="8363412" y="4586587"/>
                </a:lnTo>
                <a:lnTo>
                  <a:pt x="8390029" y="4552138"/>
                </a:lnTo>
                <a:lnTo>
                  <a:pt x="8407189" y="4511481"/>
                </a:lnTo>
                <a:lnTo>
                  <a:pt x="8413270" y="4466240"/>
                </a:lnTo>
                <a:lnTo>
                  <a:pt x="8413270" y="170204"/>
                </a:lnTo>
                <a:lnTo>
                  <a:pt x="8407189" y="124963"/>
                </a:lnTo>
                <a:lnTo>
                  <a:pt x="8390029" y="84306"/>
                </a:lnTo>
                <a:lnTo>
                  <a:pt x="8363412" y="49857"/>
                </a:lnTo>
                <a:lnTo>
                  <a:pt x="8328964" y="23241"/>
                </a:lnTo>
                <a:lnTo>
                  <a:pt x="8288307" y="6081"/>
                </a:lnTo>
                <a:lnTo>
                  <a:pt x="8243065" y="0"/>
                </a:lnTo>
                <a:close/>
              </a:path>
            </a:pathLst>
          </a:custGeom>
          <a:solidFill>
            <a:srgbClr val="e8ebf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8" name="CustomShape 15"/>
          <p:cNvSpPr/>
          <p:nvPr/>
        </p:nvSpPr>
        <p:spPr>
          <a:xfrm>
            <a:off x="1864080" y="2341080"/>
            <a:ext cx="5557320" cy="176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 indent="-3960" algn="ctr">
              <a:lnSpc>
                <a:spcPct val="99000"/>
              </a:lnSpc>
              <a:spcBef>
                <a:spcPts val="105"/>
              </a:spcBef>
            </a:pPr>
            <a:r>
              <a:rPr b="1" lang="ru-RU" sz="2900" spc="-12" strike="noStrike">
                <a:solidFill>
                  <a:srgbClr val="00af50"/>
                </a:solidFill>
                <a:latin typeface="Arial"/>
              </a:rPr>
              <a:t>Показания </a:t>
            </a:r>
            <a:r>
              <a:rPr b="1" lang="ru-RU" sz="2900" spc="-12" strike="noStrike">
                <a:solidFill>
                  <a:srgbClr val="565656"/>
                </a:solidFill>
                <a:latin typeface="Arial"/>
              </a:rPr>
              <a:t>для </a:t>
            </a:r>
            <a:r>
              <a:rPr b="1" lang="ru-RU" sz="2900" spc="-15" strike="noStrike">
                <a:solidFill>
                  <a:srgbClr val="565656"/>
                </a:solidFill>
                <a:latin typeface="Arial"/>
              </a:rPr>
              <a:t>янус-киназ  (тофацитиниб </a:t>
            </a:r>
            <a:r>
              <a:rPr b="1" lang="ru-RU" sz="2900" spc="-12" strike="noStrike">
                <a:solidFill>
                  <a:srgbClr val="565656"/>
                </a:solidFill>
                <a:latin typeface="Arial"/>
              </a:rPr>
              <a:t>и</a:t>
            </a:r>
            <a:r>
              <a:rPr b="1" lang="ru-RU" sz="2900" spc="-72" strike="noStrike">
                <a:solidFill>
                  <a:srgbClr val="565656"/>
                </a:solidFill>
                <a:latin typeface="Arial"/>
              </a:rPr>
              <a:t> </a:t>
            </a:r>
            <a:r>
              <a:rPr b="1" lang="ru-RU" sz="2900" spc="-12" strike="noStrike">
                <a:solidFill>
                  <a:srgbClr val="565656"/>
                </a:solidFill>
                <a:latin typeface="Arial"/>
              </a:rPr>
              <a:t>барицитиниб)  </a:t>
            </a:r>
            <a:r>
              <a:rPr b="1" lang="ru-RU" sz="2900" spc="-7" strike="noStrike">
                <a:solidFill>
                  <a:srgbClr val="565656"/>
                </a:solidFill>
                <a:latin typeface="Arial"/>
              </a:rPr>
              <a:t>и </a:t>
            </a:r>
            <a:r>
              <a:rPr b="1" lang="ru-RU" sz="2900" spc="-12" strike="noStrike">
                <a:solidFill>
                  <a:srgbClr val="565656"/>
                </a:solidFill>
                <a:latin typeface="Arial"/>
              </a:rPr>
              <a:t>ингибиторов ИЛ-6  </a:t>
            </a:r>
            <a:r>
              <a:rPr b="1" lang="ru-RU" sz="2900" spc="-35" strike="noStrike">
                <a:solidFill>
                  <a:srgbClr val="565656"/>
                </a:solidFill>
                <a:latin typeface="Arial"/>
              </a:rPr>
              <a:t>(олокизумаб </a:t>
            </a:r>
            <a:r>
              <a:rPr b="1" lang="ru-RU" sz="2900" spc="-12" strike="noStrike">
                <a:solidFill>
                  <a:srgbClr val="565656"/>
                </a:solidFill>
                <a:latin typeface="Arial"/>
              </a:rPr>
              <a:t>и</a:t>
            </a:r>
            <a:r>
              <a:rPr b="1" lang="ru-RU" sz="2900" spc="-21" strike="noStrike">
                <a:solidFill>
                  <a:srgbClr val="565656"/>
                </a:solidFill>
                <a:latin typeface="Arial"/>
              </a:rPr>
              <a:t> левилимаб)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439" name="CustomShape 16"/>
          <p:cNvSpPr/>
          <p:nvPr/>
        </p:nvSpPr>
        <p:spPr>
          <a:xfrm>
            <a:off x="1551960" y="5645520"/>
            <a:ext cx="7808400" cy="338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38160">
              <a:lnSpc>
                <a:spcPts val="3359"/>
              </a:lnSpc>
              <a:spcBef>
                <a:spcPts val="96"/>
              </a:spcBef>
            </a:pP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Данные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КТ</a:t>
            </a:r>
            <a:r>
              <a:rPr b="0" lang="ru-RU" sz="2800" spc="1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ОГК</a:t>
            </a:r>
            <a:endParaRPr b="0" lang="ru-RU" sz="2800" spc="-1" strike="noStrike">
              <a:latin typeface="Arial"/>
            </a:endParaRPr>
          </a:p>
          <a:p>
            <a:pPr marL="38160">
              <a:lnSpc>
                <a:spcPts val="3359"/>
              </a:lnSpc>
            </a:pP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(КТ 2-3 с 2-мя и </a:t>
            </a:r>
            <a:r>
              <a:rPr b="0" lang="ru-RU" sz="2800" spc="-21" strike="noStrike">
                <a:solidFill>
                  <a:srgbClr val="1f1f1f"/>
                </a:solidFill>
                <a:latin typeface="Arial"/>
              </a:rPr>
              <a:t>более</a:t>
            </a:r>
            <a:r>
              <a:rPr b="0" lang="ru-RU" sz="2800" spc="43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rgbClr val="1f1f1f"/>
                </a:solidFill>
                <a:latin typeface="Arial"/>
              </a:rPr>
              <a:t>признаками):</a:t>
            </a:r>
            <a:endParaRPr b="0" lang="ru-RU" sz="280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536"/>
              </a:spcBef>
              <a:buClr>
                <a:srgbClr val="041fab"/>
              </a:buClr>
              <a:buFont typeface="Wingdings" charset="2"/>
              <a:buChar char=""/>
            </a:pP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снижение</a:t>
            </a:r>
            <a:r>
              <a:rPr b="0" lang="ru-RU" sz="2800" spc="29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SpO</a:t>
            </a:r>
            <a:r>
              <a:rPr b="0" lang="ru-RU" sz="2779" spc="-7" strike="noStrike" baseline="-21000">
                <a:solidFill>
                  <a:srgbClr val="1f1f1f"/>
                </a:solidFill>
                <a:latin typeface="Arial"/>
              </a:rPr>
              <a:t>2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;</a:t>
            </a:r>
            <a:endParaRPr b="0" lang="ru-RU" sz="280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541"/>
              </a:spcBef>
              <a:buClr>
                <a:srgbClr val="041fab"/>
              </a:buClr>
              <a:buFont typeface="Wingdings" charset="2"/>
              <a:buChar char=""/>
            </a:pP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СРБ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&gt; </a:t>
            </a: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30</a:t>
            </a:r>
            <a:r>
              <a:rPr b="0" lang="ru-RU" sz="2800" spc="1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мг/л;</a:t>
            </a:r>
            <a:endParaRPr b="0" lang="ru-RU" sz="280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541"/>
              </a:spcBef>
              <a:buClr>
                <a:srgbClr val="041fab"/>
              </a:buClr>
              <a:buFont typeface="Wingdings" charset="2"/>
              <a:buChar char=""/>
            </a:pP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лихорадка &gt; </a:t>
            </a: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38 </a:t>
            </a:r>
            <a:r>
              <a:rPr b="0" lang="ru-RU" sz="2800" spc="-7" strike="noStrike">
                <a:solidFill>
                  <a:srgbClr val="1f1f1f"/>
                </a:solidFill>
                <a:latin typeface="Segoe UI"/>
              </a:rPr>
              <a:t>°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С в </a:t>
            </a:r>
            <a:r>
              <a:rPr b="0" lang="ru-RU" sz="2800" spc="-32" strike="noStrike">
                <a:solidFill>
                  <a:srgbClr val="1f1f1f"/>
                </a:solidFill>
                <a:latin typeface="Arial"/>
              </a:rPr>
              <a:t>течение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3</a:t>
            </a:r>
            <a:r>
              <a:rPr b="0" lang="ru-RU" sz="2800" spc="123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дней;</a:t>
            </a:r>
            <a:endParaRPr b="0" lang="ru-RU" sz="280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541"/>
              </a:spcBef>
              <a:buClr>
                <a:srgbClr val="041fab"/>
              </a:buClr>
              <a:buFont typeface="Wingdings" charset="2"/>
              <a:buChar char=""/>
            </a:pPr>
            <a:r>
              <a:rPr b="0" lang="ru-RU" sz="2800" spc="-1" strike="noStrike">
                <a:solidFill>
                  <a:srgbClr val="1f1f1f"/>
                </a:solidFill>
                <a:latin typeface="Arial"/>
              </a:rPr>
              <a:t>число </a:t>
            </a: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лейкоцитов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&lt; 3,0*10</a:t>
            </a:r>
            <a:r>
              <a:rPr b="0" lang="ru-RU" sz="2779" spc="-7" strike="noStrike" baseline="25000">
                <a:solidFill>
                  <a:srgbClr val="1f1f1f"/>
                </a:solidFill>
                <a:latin typeface="Arial"/>
              </a:rPr>
              <a:t>9</a:t>
            </a:r>
            <a:r>
              <a:rPr b="0" lang="ru-RU" sz="2779" spc="545" strike="noStrike" baseline="25000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/л;</a:t>
            </a:r>
            <a:endParaRPr b="0" lang="ru-RU" sz="280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541"/>
              </a:spcBef>
              <a:buClr>
                <a:srgbClr val="041fab"/>
              </a:buClr>
              <a:buFont typeface="Wingdings" charset="2"/>
              <a:buChar char=""/>
            </a:pPr>
            <a:r>
              <a:rPr b="0" lang="ru-RU" sz="2800" spc="-21" strike="noStrike">
                <a:solidFill>
                  <a:srgbClr val="1f1f1f"/>
                </a:solidFill>
                <a:latin typeface="Arial"/>
              </a:rPr>
              <a:t>абсолютное </a:t>
            </a:r>
            <a:r>
              <a:rPr b="0" lang="ru-RU" sz="2800" spc="-1" strike="noStrike">
                <a:solidFill>
                  <a:srgbClr val="1f1f1f"/>
                </a:solidFill>
                <a:latin typeface="Arial"/>
              </a:rPr>
              <a:t>число </a:t>
            </a:r>
            <a:r>
              <a:rPr b="0" lang="ru-RU" sz="2800" spc="-15" strike="noStrike">
                <a:solidFill>
                  <a:srgbClr val="1f1f1f"/>
                </a:solidFill>
                <a:latin typeface="Arial"/>
              </a:rPr>
              <a:t>лимфоцитов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&lt; 1,0*10</a:t>
            </a:r>
            <a:r>
              <a:rPr b="0" lang="ru-RU" sz="2779" spc="-7" strike="noStrike" baseline="25000">
                <a:solidFill>
                  <a:srgbClr val="1f1f1f"/>
                </a:solidFill>
                <a:latin typeface="Arial"/>
              </a:rPr>
              <a:t>9</a:t>
            </a:r>
            <a:r>
              <a:rPr b="0" lang="ru-RU" sz="2779" spc="673" strike="noStrike" baseline="25000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/л.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440" name="Line 17"/>
          <p:cNvSpPr/>
          <p:nvPr/>
        </p:nvSpPr>
        <p:spPr>
          <a:xfrm>
            <a:off x="762120" y="2341080"/>
            <a:ext cx="8832600" cy="6998400"/>
          </a:xfrm>
          <a:prstGeom prst="line">
            <a:avLst/>
          </a:prstGeom>
          <a:ln>
            <a:solidFill>
              <a:srgbClr val="be4b48"/>
            </a:solidFill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441" name="Line 18"/>
          <p:cNvSpPr/>
          <p:nvPr/>
        </p:nvSpPr>
        <p:spPr>
          <a:xfrm flipH="1">
            <a:off x="145800" y="2341080"/>
            <a:ext cx="9448920" cy="7822080"/>
          </a:xfrm>
          <a:prstGeom prst="line">
            <a:avLst/>
          </a:prstGeom>
          <a:ln>
            <a:solidFill>
              <a:srgbClr val="be4b48"/>
            </a:solidFill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CustomShape 2"/>
          <p:cNvSpPr/>
          <p:nvPr/>
        </p:nvSpPr>
        <p:spPr>
          <a:xfrm>
            <a:off x="10723320" y="4548960"/>
            <a:ext cx="8413560" cy="4636440"/>
          </a:xfrm>
          <a:custGeom>
            <a:avLst/>
            <a:gdLst/>
            <a:ahLst/>
            <a:rect l="l" t="t" r="r" b="b"/>
            <a:pathLst>
              <a:path w="8413750" h="4636770">
                <a:moveTo>
                  <a:pt x="0" y="170204"/>
                </a:moveTo>
                <a:lnTo>
                  <a:pt x="6081" y="124963"/>
                </a:lnTo>
                <a:lnTo>
                  <a:pt x="23241" y="84306"/>
                </a:lnTo>
                <a:lnTo>
                  <a:pt x="49857" y="49857"/>
                </a:lnTo>
                <a:lnTo>
                  <a:pt x="84306" y="23241"/>
                </a:lnTo>
                <a:lnTo>
                  <a:pt x="124963" y="6081"/>
                </a:lnTo>
                <a:lnTo>
                  <a:pt x="170204" y="0"/>
                </a:lnTo>
                <a:lnTo>
                  <a:pt x="8243065" y="0"/>
                </a:lnTo>
                <a:lnTo>
                  <a:pt x="8288307" y="6081"/>
                </a:lnTo>
                <a:lnTo>
                  <a:pt x="8328964" y="23241"/>
                </a:lnTo>
                <a:lnTo>
                  <a:pt x="8363412" y="49857"/>
                </a:lnTo>
                <a:lnTo>
                  <a:pt x="8390028" y="84306"/>
                </a:lnTo>
                <a:lnTo>
                  <a:pt x="8407189" y="124963"/>
                </a:lnTo>
                <a:lnTo>
                  <a:pt x="8413270" y="170204"/>
                </a:lnTo>
                <a:lnTo>
                  <a:pt x="8413270" y="4466240"/>
                </a:lnTo>
                <a:lnTo>
                  <a:pt x="8407189" y="4511481"/>
                </a:lnTo>
                <a:lnTo>
                  <a:pt x="8390028" y="4552138"/>
                </a:lnTo>
                <a:lnTo>
                  <a:pt x="8363412" y="4586587"/>
                </a:lnTo>
                <a:lnTo>
                  <a:pt x="8328964" y="4613203"/>
                </a:lnTo>
                <a:lnTo>
                  <a:pt x="8288307" y="4630364"/>
                </a:lnTo>
                <a:lnTo>
                  <a:pt x="8243065" y="4636445"/>
                </a:lnTo>
                <a:lnTo>
                  <a:pt x="170204" y="4636445"/>
                </a:lnTo>
                <a:lnTo>
                  <a:pt x="124963" y="4630364"/>
                </a:lnTo>
                <a:lnTo>
                  <a:pt x="84306" y="4613203"/>
                </a:lnTo>
                <a:lnTo>
                  <a:pt x="49857" y="4586587"/>
                </a:lnTo>
                <a:lnTo>
                  <a:pt x="23241" y="4552138"/>
                </a:lnTo>
                <a:lnTo>
                  <a:pt x="6081" y="4511481"/>
                </a:lnTo>
                <a:lnTo>
                  <a:pt x="0" y="4466240"/>
                </a:lnTo>
                <a:lnTo>
                  <a:pt x="0" y="170204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4" name="CustomShape 3"/>
          <p:cNvSpPr/>
          <p:nvPr/>
        </p:nvSpPr>
        <p:spPr>
          <a:xfrm>
            <a:off x="862920" y="10897920"/>
            <a:ext cx="18401400" cy="1976400"/>
          </a:xfrm>
          <a:custGeom>
            <a:avLst/>
            <a:gdLst/>
            <a:ahLst/>
            <a:rect l="l" t="t" r="r" b="b"/>
            <a:pathLst>
              <a:path w="18401665" h="1976754">
                <a:moveTo>
                  <a:pt x="18309672" y="0"/>
                </a:moveTo>
                <a:lnTo>
                  <a:pt x="91727" y="0"/>
                </a:lnTo>
                <a:lnTo>
                  <a:pt x="56022" y="7202"/>
                </a:lnTo>
                <a:lnTo>
                  <a:pt x="26865" y="26848"/>
                </a:lnTo>
                <a:lnTo>
                  <a:pt x="7208" y="55993"/>
                </a:lnTo>
                <a:lnTo>
                  <a:pt x="0" y="91692"/>
                </a:lnTo>
                <a:lnTo>
                  <a:pt x="0" y="1884745"/>
                </a:lnTo>
                <a:lnTo>
                  <a:pt x="7208" y="1920444"/>
                </a:lnTo>
                <a:lnTo>
                  <a:pt x="26865" y="1949588"/>
                </a:lnTo>
                <a:lnTo>
                  <a:pt x="56022" y="1969234"/>
                </a:lnTo>
                <a:lnTo>
                  <a:pt x="91727" y="1976437"/>
                </a:lnTo>
                <a:lnTo>
                  <a:pt x="18309672" y="1976437"/>
                </a:lnTo>
                <a:lnTo>
                  <a:pt x="18345371" y="1969234"/>
                </a:lnTo>
                <a:lnTo>
                  <a:pt x="18374516" y="1949588"/>
                </a:lnTo>
                <a:lnTo>
                  <a:pt x="18394161" y="1920444"/>
                </a:lnTo>
                <a:lnTo>
                  <a:pt x="18401364" y="1884745"/>
                </a:lnTo>
                <a:lnTo>
                  <a:pt x="18401364" y="91692"/>
                </a:lnTo>
                <a:lnTo>
                  <a:pt x="18394161" y="55993"/>
                </a:lnTo>
                <a:lnTo>
                  <a:pt x="18374516" y="26848"/>
                </a:lnTo>
                <a:lnTo>
                  <a:pt x="18345371" y="7202"/>
                </a:lnTo>
                <a:lnTo>
                  <a:pt x="18309672" y="0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5" name="CustomShape 4"/>
          <p:cNvSpPr/>
          <p:nvPr/>
        </p:nvSpPr>
        <p:spPr>
          <a:xfrm>
            <a:off x="862920" y="10897920"/>
            <a:ext cx="18401400" cy="1976400"/>
          </a:xfrm>
          <a:custGeom>
            <a:avLst/>
            <a:gdLst/>
            <a:ahLst/>
            <a:rect l="l" t="t" r="r" b="b"/>
            <a:pathLst>
              <a:path w="18401665" h="1976754">
                <a:moveTo>
                  <a:pt x="0" y="91692"/>
                </a:moveTo>
                <a:lnTo>
                  <a:pt x="7208" y="55993"/>
                </a:lnTo>
                <a:lnTo>
                  <a:pt x="26865" y="26848"/>
                </a:lnTo>
                <a:lnTo>
                  <a:pt x="56022" y="7202"/>
                </a:lnTo>
                <a:lnTo>
                  <a:pt x="91727" y="0"/>
                </a:lnTo>
                <a:lnTo>
                  <a:pt x="18309671" y="0"/>
                </a:lnTo>
                <a:lnTo>
                  <a:pt x="18345370" y="7202"/>
                </a:lnTo>
                <a:lnTo>
                  <a:pt x="18374515" y="26848"/>
                </a:lnTo>
                <a:lnTo>
                  <a:pt x="18394161" y="55993"/>
                </a:lnTo>
                <a:lnTo>
                  <a:pt x="18401364" y="91692"/>
                </a:lnTo>
                <a:lnTo>
                  <a:pt x="18401364" y="1884744"/>
                </a:lnTo>
                <a:lnTo>
                  <a:pt x="18394161" y="1920444"/>
                </a:lnTo>
                <a:lnTo>
                  <a:pt x="18374515" y="1949588"/>
                </a:lnTo>
                <a:lnTo>
                  <a:pt x="18345370" y="1969234"/>
                </a:lnTo>
                <a:lnTo>
                  <a:pt x="18309671" y="1976437"/>
                </a:lnTo>
                <a:lnTo>
                  <a:pt x="91727" y="1976437"/>
                </a:lnTo>
                <a:lnTo>
                  <a:pt x="56022" y="1969234"/>
                </a:lnTo>
                <a:lnTo>
                  <a:pt x="26865" y="1949588"/>
                </a:lnTo>
                <a:lnTo>
                  <a:pt x="7208" y="1920444"/>
                </a:lnTo>
                <a:lnTo>
                  <a:pt x="0" y="1884744"/>
                </a:lnTo>
                <a:lnTo>
                  <a:pt x="0" y="91692"/>
                </a:lnTo>
                <a:close/>
              </a:path>
            </a:pathLst>
          </a:custGeom>
          <a:noFill/>
          <a:ln w="34560">
            <a:solidFill>
              <a:srgbClr val="00af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6" name="CustomShape 5"/>
          <p:cNvSpPr/>
          <p:nvPr/>
        </p:nvSpPr>
        <p:spPr>
          <a:xfrm>
            <a:off x="764640" y="3510000"/>
            <a:ext cx="9400680" cy="5674680"/>
          </a:xfrm>
          <a:custGeom>
            <a:avLst/>
            <a:gdLst/>
            <a:ahLst/>
            <a:rect l="l" t="t" r="r" b="b"/>
            <a:pathLst>
              <a:path w="9401175" h="5674995">
                <a:moveTo>
                  <a:pt x="9251801" y="0"/>
                </a:moveTo>
                <a:lnTo>
                  <a:pt x="149023" y="0"/>
                </a:lnTo>
                <a:lnTo>
                  <a:pt x="101919" y="7595"/>
                </a:lnTo>
                <a:lnTo>
                  <a:pt x="61011" y="28747"/>
                </a:lnTo>
                <a:lnTo>
                  <a:pt x="28752" y="61001"/>
                </a:lnTo>
                <a:lnTo>
                  <a:pt x="7597" y="101903"/>
                </a:lnTo>
                <a:lnTo>
                  <a:pt x="0" y="149000"/>
                </a:lnTo>
                <a:lnTo>
                  <a:pt x="0" y="5525865"/>
                </a:lnTo>
                <a:lnTo>
                  <a:pt x="7597" y="5572962"/>
                </a:lnTo>
                <a:lnTo>
                  <a:pt x="28752" y="5613864"/>
                </a:lnTo>
                <a:lnTo>
                  <a:pt x="61011" y="5646118"/>
                </a:lnTo>
                <a:lnTo>
                  <a:pt x="101919" y="5667270"/>
                </a:lnTo>
                <a:lnTo>
                  <a:pt x="149023" y="5674865"/>
                </a:lnTo>
                <a:lnTo>
                  <a:pt x="9251801" y="5674865"/>
                </a:lnTo>
                <a:lnTo>
                  <a:pt x="9298898" y="5667270"/>
                </a:lnTo>
                <a:lnTo>
                  <a:pt x="9339800" y="5646118"/>
                </a:lnTo>
                <a:lnTo>
                  <a:pt x="9372054" y="5613864"/>
                </a:lnTo>
                <a:lnTo>
                  <a:pt x="9393206" y="5572962"/>
                </a:lnTo>
                <a:lnTo>
                  <a:pt x="9400801" y="5525865"/>
                </a:lnTo>
                <a:lnTo>
                  <a:pt x="9400801" y="149000"/>
                </a:lnTo>
                <a:lnTo>
                  <a:pt x="9393206" y="101903"/>
                </a:lnTo>
                <a:lnTo>
                  <a:pt x="9372054" y="61001"/>
                </a:lnTo>
                <a:lnTo>
                  <a:pt x="9339800" y="28747"/>
                </a:lnTo>
                <a:lnTo>
                  <a:pt x="9298898" y="7595"/>
                </a:lnTo>
                <a:lnTo>
                  <a:pt x="9251801" y="0"/>
                </a:lnTo>
                <a:close/>
              </a:path>
            </a:pathLst>
          </a:custGeom>
          <a:solidFill>
            <a:srgbClr val="d5ecbc">
              <a:alpha val="33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7" name="CustomShape 6"/>
          <p:cNvSpPr/>
          <p:nvPr/>
        </p:nvSpPr>
        <p:spPr>
          <a:xfrm>
            <a:off x="791640" y="2019600"/>
            <a:ext cx="7841160" cy="360"/>
          </a:xfrm>
          <a:custGeom>
            <a:avLst/>
            <a:gdLst/>
            <a:ahLst/>
            <a:rect l="l" t="t" r="r" b="b"/>
            <a:pathLst>
              <a:path w="7841615" h="0">
                <a:moveTo>
                  <a:pt x="0" y="0"/>
                </a:moveTo>
                <a:lnTo>
                  <a:pt x="7841107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8" name="CustomShape 7"/>
          <p:cNvSpPr/>
          <p:nvPr/>
        </p:nvSpPr>
        <p:spPr>
          <a:xfrm>
            <a:off x="790920" y="1983240"/>
            <a:ext cx="2945520" cy="360"/>
          </a:xfrm>
          <a:custGeom>
            <a:avLst/>
            <a:gdLst/>
            <a:ahLst/>
            <a:rect l="l" t="t" r="r" b="b"/>
            <a:pathLst>
              <a:path w="2945765" h="0">
                <a:moveTo>
                  <a:pt x="0" y="0"/>
                </a:moveTo>
                <a:lnTo>
                  <a:pt x="294563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TextShape 8"/>
          <p:cNvSpPr txBox="1"/>
          <p:nvPr/>
        </p:nvSpPr>
        <p:spPr>
          <a:xfrm>
            <a:off x="762480" y="433440"/>
            <a:ext cx="13302720" cy="2392920"/>
          </a:xfrm>
          <a:prstGeom prst="rect">
            <a:avLst/>
          </a:prstGeom>
          <a:noFill/>
          <a:ln>
            <a:noFill/>
          </a:ln>
        </p:spPr>
        <p:txBody>
          <a:bodyPr lIns="0" rIns="0" tIns="16560" bIns="0">
            <a:noAutofit/>
          </a:bodyPr>
          <a:p>
            <a:pPr marL="12600">
              <a:lnSpc>
                <a:spcPts val="4921"/>
              </a:lnSpc>
              <a:spcBef>
                <a:spcPts val="130"/>
              </a:spcBef>
            </a:pPr>
            <a:r>
              <a:rPr b="1" lang="ru-RU" sz="5400" spc="-1" strike="noStrike" baseline="-3000">
                <a:solidFill>
                  <a:srgbClr val="353535"/>
                </a:solidFill>
                <a:latin typeface="Arial"/>
              </a:rPr>
              <a:t>п. </a:t>
            </a:r>
            <a:r>
              <a:rPr b="1" lang="ru-RU" sz="5400" spc="-7" strike="noStrike" baseline="-3000">
                <a:solidFill>
                  <a:srgbClr val="353535"/>
                </a:solidFill>
                <a:latin typeface="Arial"/>
              </a:rPr>
              <a:t>5.2. </a:t>
            </a:r>
            <a:r>
              <a:rPr b="1" lang="ru-RU" sz="4300" spc="-1" strike="noStrike">
                <a:solidFill>
                  <a:srgbClr val="c00000"/>
                </a:solidFill>
                <a:latin typeface="Arial"/>
              </a:rPr>
              <a:t>Патогенетическое</a:t>
            </a:r>
            <a:r>
              <a:rPr b="1" lang="ru-RU" sz="4300" spc="208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1" lang="ru-RU" sz="4300" spc="-12" strike="noStrike">
                <a:solidFill>
                  <a:srgbClr val="c00000"/>
                </a:solidFill>
                <a:latin typeface="Arial"/>
              </a:rPr>
              <a:t>лечение</a:t>
            </a:r>
            <a:br/>
            <a:r>
              <a:rPr b="1" lang="ru-RU" sz="4300" spc="12" strike="noStrike">
                <a:solidFill>
                  <a:srgbClr val="353535"/>
                </a:solidFill>
                <a:latin typeface="Arial"/>
              </a:rPr>
              <a:t>терапия </a:t>
            </a:r>
            <a:r>
              <a:rPr b="1" lang="ru-RU" sz="4300" spc="-1" strike="noStrike">
                <a:solidFill>
                  <a:srgbClr val="353535"/>
                </a:solidFill>
                <a:latin typeface="Arial"/>
              </a:rPr>
              <a:t>подавления цитокинового</a:t>
            </a:r>
            <a:r>
              <a:rPr b="1" lang="ru-RU" sz="4300" spc="32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1" lang="ru-RU" sz="4300" spc="-15" strike="noStrike">
                <a:solidFill>
                  <a:srgbClr val="353535"/>
                </a:solidFill>
                <a:latin typeface="Arial"/>
              </a:rPr>
              <a:t>шторма</a:t>
            </a:r>
            <a:endParaRPr b="0" lang="ru-RU" sz="4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0" name="TextShape 9"/>
          <p:cNvSpPr txBox="1"/>
          <p:nvPr/>
        </p:nvSpPr>
        <p:spPr>
          <a:xfrm>
            <a:off x="19332360" y="13543920"/>
            <a:ext cx="408600" cy="825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25560">
              <a:lnSpc>
                <a:spcPts val="2886"/>
              </a:lnSpc>
            </a:pPr>
            <a:fld id="{D56A9A51-DFEC-4FBD-9635-B80DEC997355}" type="slidenum">
              <a:rPr b="0" lang="ru-RU" sz="2500" spc="9" strike="noStrike">
                <a:solidFill>
                  <a:srgbClr val="8f8f8f"/>
                </a:solidFill>
                <a:latin typeface="Arial"/>
              </a:rPr>
              <a:t>&lt;номер&gt;</a:t>
            </a:fld>
            <a:endParaRPr b="0" lang="ru-RU" sz="2500" spc="-1" strike="noStrike">
              <a:latin typeface="Times New Roman"/>
            </a:endParaRPr>
          </a:p>
        </p:txBody>
      </p:sp>
      <p:sp>
        <p:nvSpPr>
          <p:cNvPr id="451" name="CustomShape 10"/>
          <p:cNvSpPr/>
          <p:nvPr/>
        </p:nvSpPr>
        <p:spPr>
          <a:xfrm>
            <a:off x="1013040" y="3682080"/>
            <a:ext cx="8653320" cy="521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38160">
              <a:lnSpc>
                <a:spcPct val="100000"/>
              </a:lnSpc>
              <a:spcBef>
                <a:spcPts val="96"/>
              </a:spcBef>
            </a:pP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Данные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КТ ОГК - </a:t>
            </a:r>
            <a:r>
              <a:rPr b="0" lang="ru-RU" sz="2800" spc="-26" strike="noStrike">
                <a:solidFill>
                  <a:srgbClr val="1f1f1f"/>
                </a:solidFill>
                <a:latin typeface="Arial"/>
              </a:rPr>
              <a:t>значительный </a:t>
            </a:r>
            <a:r>
              <a:rPr b="0" lang="ru-RU" sz="2800" spc="-32" strike="noStrike">
                <a:solidFill>
                  <a:srgbClr val="1f1f1f"/>
                </a:solidFill>
                <a:latin typeface="Arial"/>
              </a:rPr>
              <a:t>объем </a:t>
            </a: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уплотненной  </a:t>
            </a:r>
            <a:r>
              <a:rPr b="0" lang="ru-RU" sz="2800" spc="-26" strike="noStrike">
                <a:solidFill>
                  <a:srgbClr val="1f1f1f"/>
                </a:solidFill>
                <a:latin typeface="Arial"/>
              </a:rPr>
              <a:t>легочной </a:t>
            </a:r>
            <a:r>
              <a:rPr b="0" lang="ru-RU" sz="2800" spc="4" strike="noStrike">
                <a:solidFill>
                  <a:srgbClr val="1f1f1f"/>
                </a:solidFill>
                <a:latin typeface="Arial"/>
              </a:rPr>
              <a:t>ткани </a:t>
            </a:r>
            <a:r>
              <a:rPr b="0" lang="ru-RU" sz="2800" spc="-21" strike="noStrike">
                <a:solidFill>
                  <a:srgbClr val="1f1f1f"/>
                </a:solidFill>
                <a:latin typeface="Arial"/>
              </a:rPr>
              <a:t>более </a:t>
            </a: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50%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(КТ</a:t>
            </a:r>
            <a:r>
              <a:rPr b="0" lang="ru-RU" sz="2800" spc="143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3-4)</a:t>
            </a:r>
            <a:endParaRPr b="0" lang="ru-RU" sz="2800" spc="-1" strike="noStrike">
              <a:latin typeface="Arial"/>
            </a:endParaRPr>
          </a:p>
          <a:p>
            <a:pPr marL="38160">
              <a:lnSpc>
                <a:spcPts val="3353"/>
              </a:lnSpc>
            </a:pPr>
            <a:r>
              <a:rPr b="0" lang="ru-RU" sz="2800" spc="-26" strike="noStrike">
                <a:solidFill>
                  <a:srgbClr val="1f1f1f"/>
                </a:solidFill>
                <a:latin typeface="Arial"/>
              </a:rPr>
              <a:t>объема </a:t>
            </a: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легких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+ 2 и </a:t>
            </a:r>
            <a:r>
              <a:rPr b="0" lang="ru-RU" sz="2800" spc="-21" strike="noStrike">
                <a:solidFill>
                  <a:srgbClr val="1f1f1f"/>
                </a:solidFill>
                <a:latin typeface="Arial"/>
              </a:rPr>
              <a:t>более</a:t>
            </a:r>
            <a:r>
              <a:rPr b="0" lang="ru-RU" sz="2800" spc="109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rgbClr val="1f1f1f"/>
                </a:solidFill>
                <a:latin typeface="Arial"/>
              </a:rPr>
              <a:t>признака:</a:t>
            </a:r>
            <a:endParaRPr b="0" lang="ru-RU" sz="280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264"/>
              </a:spcBef>
              <a:buClr>
                <a:srgbClr val="00af50"/>
              </a:buClr>
              <a:buFont typeface="Wingdings" charset="2"/>
              <a:buChar char=""/>
            </a:pP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снижение</a:t>
            </a:r>
            <a:r>
              <a:rPr b="0" lang="ru-RU" sz="2800" spc="29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SpO</a:t>
            </a:r>
            <a:r>
              <a:rPr b="0" lang="ru-RU" sz="2779" spc="-7" strike="noStrike" baseline="-21000">
                <a:solidFill>
                  <a:srgbClr val="1f1f1f"/>
                </a:solidFill>
                <a:latin typeface="Arial"/>
              </a:rPr>
              <a:t>2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;</a:t>
            </a:r>
            <a:endParaRPr b="0" lang="ru-RU" sz="280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541"/>
              </a:spcBef>
              <a:buClr>
                <a:srgbClr val="00af50"/>
              </a:buClr>
              <a:buFont typeface="Wingdings" charset="2"/>
              <a:buChar char=""/>
            </a:pP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СРБ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&gt; 60 мг/л или </a:t>
            </a: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рост </a:t>
            </a:r>
            <a:r>
              <a:rPr b="0" lang="ru-RU" sz="2800" spc="-15" strike="noStrike">
                <a:solidFill>
                  <a:srgbClr val="1f1f1f"/>
                </a:solidFill>
                <a:latin typeface="Arial"/>
              </a:rPr>
              <a:t>уровня </a:t>
            </a: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СРБ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в 3 </a:t>
            </a:r>
            <a:r>
              <a:rPr b="0" lang="ru-RU" sz="2800" spc="-21" strike="noStrike">
                <a:solidFill>
                  <a:srgbClr val="1f1f1f"/>
                </a:solidFill>
                <a:latin typeface="Arial"/>
              </a:rPr>
              <a:t>раза  </a:t>
            </a: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на 8-14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дни</a:t>
            </a:r>
            <a:r>
              <a:rPr b="0" lang="ru-RU" sz="2800" spc="38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15" strike="noStrike">
                <a:solidFill>
                  <a:srgbClr val="1f1f1f"/>
                </a:solidFill>
                <a:latin typeface="Arial"/>
              </a:rPr>
              <a:t>заболевания;</a:t>
            </a:r>
            <a:endParaRPr b="0" lang="ru-RU" sz="280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536"/>
              </a:spcBef>
              <a:buClr>
                <a:srgbClr val="00af50"/>
              </a:buClr>
              <a:buFont typeface="Wingdings" charset="2"/>
              <a:buChar char=""/>
            </a:pP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лихорадка &gt; </a:t>
            </a: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38 </a:t>
            </a:r>
            <a:r>
              <a:rPr b="0" lang="ru-RU" sz="2800" spc="-12" strike="noStrike">
                <a:solidFill>
                  <a:srgbClr val="1f1f1f"/>
                </a:solidFill>
                <a:latin typeface="Segoe UI"/>
              </a:rPr>
              <a:t>°</a:t>
            </a: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С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в </a:t>
            </a:r>
            <a:r>
              <a:rPr b="0" lang="ru-RU" sz="2800" spc="-32" strike="noStrike">
                <a:solidFill>
                  <a:srgbClr val="1f1f1f"/>
                </a:solidFill>
                <a:latin typeface="Arial"/>
              </a:rPr>
              <a:t>течение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5</a:t>
            </a:r>
            <a:r>
              <a:rPr b="0" lang="ru-RU" sz="2800" spc="143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дней;</a:t>
            </a:r>
            <a:endParaRPr b="0" lang="ru-RU" sz="280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541"/>
              </a:spcBef>
              <a:buClr>
                <a:srgbClr val="00af50"/>
              </a:buClr>
              <a:buFont typeface="Wingdings" charset="2"/>
              <a:buChar char=""/>
            </a:pP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лейкоциты &lt; 3,0*10</a:t>
            </a:r>
            <a:r>
              <a:rPr b="0" lang="ru-RU" sz="2779" spc="-7" strike="noStrike" baseline="25000">
                <a:solidFill>
                  <a:srgbClr val="1f1f1f"/>
                </a:solidFill>
                <a:latin typeface="Arial"/>
              </a:rPr>
              <a:t>9</a:t>
            </a:r>
            <a:r>
              <a:rPr b="0" lang="ru-RU" sz="2779" spc="508" strike="noStrike" baseline="25000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/л;</a:t>
            </a:r>
            <a:endParaRPr b="0" lang="ru-RU" sz="280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541"/>
              </a:spcBef>
              <a:buClr>
                <a:srgbClr val="00af50"/>
              </a:buClr>
              <a:buFont typeface="Wingdings" charset="2"/>
              <a:buChar char=""/>
            </a:pP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лимфоциты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&lt; </a:t>
            </a: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1*10</a:t>
            </a:r>
            <a:r>
              <a:rPr b="0" lang="ru-RU" sz="2779" spc="-15" strike="noStrike" baseline="25000">
                <a:solidFill>
                  <a:srgbClr val="1f1f1f"/>
                </a:solidFill>
                <a:latin typeface="Arial"/>
              </a:rPr>
              <a:t>9</a:t>
            </a:r>
            <a:r>
              <a:rPr b="0" lang="ru-RU" sz="2779" spc="522" strike="noStrike" baseline="25000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/л;</a:t>
            </a:r>
            <a:endParaRPr b="0" lang="ru-RU" sz="280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524"/>
              </a:spcBef>
              <a:buClr>
                <a:srgbClr val="00af50"/>
              </a:buClr>
              <a:buFont typeface="Wingdings" charset="2"/>
              <a:buChar char=""/>
            </a:pPr>
            <a:r>
              <a:rPr b="0" lang="ru-RU" sz="2900" spc="-21" strike="noStrike">
                <a:solidFill>
                  <a:srgbClr val="1f1f1f"/>
                </a:solidFill>
                <a:latin typeface="Arial"/>
              </a:rPr>
              <a:t>уровень </a:t>
            </a: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ИЛ-6 </a:t>
            </a:r>
            <a:r>
              <a:rPr b="0" lang="ru-RU" sz="2900" spc="-7" strike="noStrike">
                <a:solidFill>
                  <a:srgbClr val="1f1f1f"/>
                </a:solidFill>
                <a:latin typeface="Arial"/>
              </a:rPr>
              <a:t>&gt; </a:t>
            </a: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40</a:t>
            </a:r>
            <a:r>
              <a:rPr b="0" lang="ru-RU" sz="2900" spc="-46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900" spc="-7" strike="noStrike">
                <a:solidFill>
                  <a:srgbClr val="1f1f1f"/>
                </a:solidFill>
                <a:latin typeface="Arial"/>
              </a:rPr>
              <a:t>пк/мл;</a:t>
            </a:r>
            <a:endParaRPr b="0" lang="ru-RU" sz="290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524"/>
              </a:spcBef>
              <a:buClr>
                <a:srgbClr val="00af50"/>
              </a:buClr>
              <a:buFont typeface="Wingdings" charset="2"/>
              <a:buChar char=""/>
            </a:pPr>
            <a:r>
              <a:rPr b="0" lang="ru-RU" sz="2900" spc="-21" strike="noStrike">
                <a:solidFill>
                  <a:srgbClr val="1f1f1f"/>
                </a:solidFill>
                <a:latin typeface="Arial"/>
              </a:rPr>
              <a:t>уровень </a:t>
            </a: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ферритина крови </a:t>
            </a:r>
            <a:r>
              <a:rPr b="0" lang="ru-RU" sz="2900" spc="-7" strike="noStrike">
                <a:solidFill>
                  <a:srgbClr val="1f1f1f"/>
                </a:solidFill>
                <a:latin typeface="Arial"/>
              </a:rPr>
              <a:t>(&gt; </a:t>
            </a: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500</a:t>
            </a:r>
            <a:r>
              <a:rPr b="0" lang="ru-RU" sz="2900" spc="-7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900" spc="-7" strike="noStrike">
                <a:solidFill>
                  <a:srgbClr val="1f1f1f"/>
                </a:solidFill>
                <a:latin typeface="Arial"/>
              </a:rPr>
              <a:t>нг/мл).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452" name="CustomShape 11"/>
          <p:cNvSpPr/>
          <p:nvPr/>
        </p:nvSpPr>
        <p:spPr>
          <a:xfrm>
            <a:off x="1873800" y="2404800"/>
            <a:ext cx="7390440" cy="90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7360" bIns="0">
            <a:spAutoFit/>
          </a:bodyPr>
          <a:p>
            <a:pPr marL="1166400" indent="-1154160">
              <a:lnSpc>
                <a:spcPts val="3470"/>
              </a:lnSpc>
              <a:spcBef>
                <a:spcPts val="215"/>
              </a:spcBef>
            </a:pPr>
            <a:r>
              <a:rPr b="1" lang="ru-RU" sz="2900" spc="-12" strike="noStrike">
                <a:solidFill>
                  <a:srgbClr val="00af50"/>
                </a:solidFill>
                <a:latin typeface="Arial"/>
              </a:rPr>
              <a:t>Показания </a:t>
            </a:r>
            <a:r>
              <a:rPr b="1" lang="ru-RU" sz="2900" spc="-12" strike="noStrike">
                <a:solidFill>
                  <a:srgbClr val="565656"/>
                </a:solidFill>
                <a:latin typeface="Arial"/>
              </a:rPr>
              <a:t>для </a:t>
            </a:r>
            <a:r>
              <a:rPr b="1" lang="ru-RU" sz="2900" spc="-15" strike="noStrike">
                <a:solidFill>
                  <a:srgbClr val="565656"/>
                </a:solidFill>
                <a:latin typeface="Arial"/>
              </a:rPr>
              <a:t>назначения </a:t>
            </a:r>
            <a:r>
              <a:rPr b="1" lang="ru-RU" sz="2900" spc="-12" strike="noStrike">
                <a:solidFill>
                  <a:srgbClr val="565656"/>
                </a:solidFill>
                <a:latin typeface="Arial"/>
              </a:rPr>
              <a:t>ингибиторов  рецепторов ИЛ-6 или</a:t>
            </a:r>
            <a:r>
              <a:rPr b="1" lang="ru-RU" sz="2900" spc="-80" strike="noStrike">
                <a:solidFill>
                  <a:srgbClr val="565656"/>
                </a:solidFill>
                <a:latin typeface="Arial"/>
              </a:rPr>
              <a:t> </a:t>
            </a:r>
            <a:r>
              <a:rPr b="1" lang="ru-RU" sz="2900" spc="-12" strike="noStrike">
                <a:solidFill>
                  <a:srgbClr val="565656"/>
                </a:solidFill>
                <a:latin typeface="Arial"/>
              </a:rPr>
              <a:t>ИЛ1β: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453" name="CustomShape 12"/>
          <p:cNvSpPr/>
          <p:nvPr/>
        </p:nvSpPr>
        <p:spPr>
          <a:xfrm>
            <a:off x="837360" y="9645120"/>
            <a:ext cx="17647560" cy="29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8160" bIns="0">
            <a:spAutoFit/>
          </a:bodyPr>
          <a:p>
            <a:pPr marL="25560">
              <a:lnSpc>
                <a:spcPts val="2900"/>
              </a:lnSpc>
              <a:spcBef>
                <a:spcPts val="300"/>
              </a:spcBef>
            </a:pPr>
            <a:r>
              <a:rPr b="0" lang="ru-RU" sz="2500" spc="9" strike="noStrike">
                <a:solidFill>
                  <a:srgbClr val="353535"/>
                </a:solidFill>
                <a:latin typeface="Arial"/>
              </a:rPr>
              <a:t>Перед применением генно-инженерных биологических препаратов и ГК необходимо исключить </a:t>
            </a:r>
            <a:r>
              <a:rPr b="0" lang="ru-RU" sz="2500" spc="4" strike="noStrike">
                <a:solidFill>
                  <a:srgbClr val="353535"/>
                </a:solidFill>
                <a:latin typeface="Arial"/>
              </a:rPr>
              <a:t>наличие </a:t>
            </a:r>
            <a:r>
              <a:rPr b="0" lang="ru-RU" sz="2500" spc="9" strike="noStrike">
                <a:solidFill>
                  <a:srgbClr val="353535"/>
                </a:solidFill>
                <a:latin typeface="Arial"/>
              </a:rPr>
              <a:t>у пациентов  туберкулезной инфекции с применением иммунологического тестирования методом</a:t>
            </a:r>
            <a:r>
              <a:rPr b="0" lang="ru-RU" sz="2500" spc="-15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500" spc="9" strike="noStrike">
                <a:solidFill>
                  <a:srgbClr val="353535"/>
                </a:solidFill>
                <a:latin typeface="Arial"/>
              </a:rPr>
              <a:t>ELISPOT.</a:t>
            </a:r>
            <a:endParaRPr b="0" lang="ru-RU" sz="2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b="0" lang="ru-RU" sz="2500" spc="-1" strike="noStrike">
              <a:latin typeface="Arial"/>
            </a:endParaRPr>
          </a:p>
          <a:p>
            <a:pPr marL="804600" algn="ctr">
              <a:lnSpc>
                <a:spcPts val="3475"/>
              </a:lnSpc>
            </a:pPr>
            <a:r>
              <a:rPr b="1" lang="ru-RU" sz="2900" spc="-12" strike="noStrike">
                <a:solidFill>
                  <a:srgbClr val="1f1f1f"/>
                </a:solidFill>
                <a:latin typeface="Arial"/>
              </a:rPr>
              <a:t>Критерии</a:t>
            </a:r>
            <a:r>
              <a:rPr b="1" lang="ru-RU" sz="2900" spc="-66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900" spc="-12" strike="noStrike">
                <a:solidFill>
                  <a:srgbClr val="1f1f1f"/>
                </a:solidFill>
                <a:latin typeface="Arial"/>
              </a:rPr>
              <a:t>эффективности:</a:t>
            </a:r>
            <a:endParaRPr b="0" lang="ru-RU" sz="2900" spc="-1" strike="noStrike">
              <a:latin typeface="Arial"/>
            </a:endParaRPr>
          </a:p>
          <a:p>
            <a:pPr marL="2647440" algn="ctr">
              <a:lnSpc>
                <a:spcPts val="3470"/>
              </a:lnSpc>
              <a:spcBef>
                <a:spcPts val="113"/>
              </a:spcBef>
            </a:pP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снижение </a:t>
            </a:r>
            <a:r>
              <a:rPr b="0" lang="ru-RU" sz="2900" spc="-7" strike="noStrike">
                <a:solidFill>
                  <a:srgbClr val="1f1f1f"/>
                </a:solidFill>
                <a:latin typeface="Arial"/>
              </a:rPr>
              <a:t>уровня </a:t>
            </a: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лихорадки, улучшение </a:t>
            </a:r>
            <a:r>
              <a:rPr b="0" lang="ru-RU" sz="2900" spc="-7" strike="noStrike">
                <a:solidFill>
                  <a:srgbClr val="1f1f1f"/>
                </a:solidFill>
                <a:latin typeface="Arial"/>
              </a:rPr>
              <a:t>самочувствия, появление</a:t>
            </a:r>
            <a:r>
              <a:rPr b="0" lang="ru-RU" sz="2900" spc="-18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аппетита,  уменьшение одышки, повышение</a:t>
            </a:r>
            <a:r>
              <a:rPr b="0" lang="ru-RU" sz="2900" spc="-100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900" spc="-7" strike="noStrike">
                <a:solidFill>
                  <a:srgbClr val="1f1f1f"/>
                </a:solidFill>
                <a:latin typeface="Arial"/>
              </a:rPr>
              <a:t>SpО</a:t>
            </a:r>
            <a:r>
              <a:rPr b="0" lang="ru-RU" sz="2850" spc="-7" strike="noStrike" baseline="-20000">
                <a:solidFill>
                  <a:srgbClr val="1f1f1f"/>
                </a:solidFill>
                <a:latin typeface="Arial"/>
              </a:rPr>
              <a:t>2</a:t>
            </a:r>
            <a:endParaRPr b="0" lang="ru-RU" sz="2850" spc="-1" strike="noStrike">
              <a:latin typeface="Arial"/>
            </a:endParaRPr>
          </a:p>
        </p:txBody>
      </p:sp>
      <p:grpSp>
        <p:nvGrpSpPr>
          <p:cNvPr id="454" name="Group 13"/>
          <p:cNvGrpSpPr/>
          <p:nvPr/>
        </p:nvGrpSpPr>
        <p:grpSpPr>
          <a:xfrm>
            <a:off x="10623960" y="2133000"/>
            <a:ext cx="9400680" cy="7051680"/>
            <a:chOff x="10623960" y="2133000"/>
            <a:chExt cx="9400680" cy="7051680"/>
          </a:xfrm>
        </p:grpSpPr>
        <p:sp>
          <p:nvSpPr>
            <p:cNvPr id="455" name="CustomShape 14"/>
            <p:cNvSpPr/>
            <p:nvPr/>
          </p:nvSpPr>
          <p:spPr>
            <a:xfrm>
              <a:off x="10623960" y="3510000"/>
              <a:ext cx="9400680" cy="5674680"/>
            </a:xfrm>
            <a:custGeom>
              <a:avLst/>
              <a:gdLst/>
              <a:ahLst/>
              <a:rect l="l" t="t" r="r" b="b"/>
              <a:pathLst>
                <a:path w="9401175" h="5674995">
                  <a:moveTo>
                    <a:pt x="9251801" y="0"/>
                  </a:moveTo>
                  <a:lnTo>
                    <a:pt x="149023" y="0"/>
                  </a:lnTo>
                  <a:lnTo>
                    <a:pt x="101919" y="7595"/>
                  </a:lnTo>
                  <a:lnTo>
                    <a:pt x="61011" y="28747"/>
                  </a:lnTo>
                  <a:lnTo>
                    <a:pt x="28752" y="61001"/>
                  </a:lnTo>
                  <a:lnTo>
                    <a:pt x="7597" y="101903"/>
                  </a:lnTo>
                  <a:lnTo>
                    <a:pt x="0" y="149000"/>
                  </a:lnTo>
                  <a:lnTo>
                    <a:pt x="0" y="5525865"/>
                  </a:lnTo>
                  <a:lnTo>
                    <a:pt x="7597" y="5572962"/>
                  </a:lnTo>
                  <a:lnTo>
                    <a:pt x="28752" y="5613864"/>
                  </a:lnTo>
                  <a:lnTo>
                    <a:pt x="61011" y="5646118"/>
                  </a:lnTo>
                  <a:lnTo>
                    <a:pt x="101919" y="5667270"/>
                  </a:lnTo>
                  <a:lnTo>
                    <a:pt x="149023" y="5674865"/>
                  </a:lnTo>
                  <a:lnTo>
                    <a:pt x="9251801" y="5674865"/>
                  </a:lnTo>
                  <a:lnTo>
                    <a:pt x="9298898" y="5667270"/>
                  </a:lnTo>
                  <a:lnTo>
                    <a:pt x="9339800" y="5646118"/>
                  </a:lnTo>
                  <a:lnTo>
                    <a:pt x="9372054" y="5613864"/>
                  </a:lnTo>
                  <a:lnTo>
                    <a:pt x="9393206" y="5572962"/>
                  </a:lnTo>
                  <a:lnTo>
                    <a:pt x="9400801" y="5525865"/>
                  </a:lnTo>
                  <a:lnTo>
                    <a:pt x="9400801" y="149000"/>
                  </a:lnTo>
                  <a:lnTo>
                    <a:pt x="9393206" y="101903"/>
                  </a:lnTo>
                  <a:lnTo>
                    <a:pt x="9372054" y="61001"/>
                  </a:lnTo>
                  <a:lnTo>
                    <a:pt x="9339800" y="28747"/>
                  </a:lnTo>
                  <a:lnTo>
                    <a:pt x="9298898" y="7595"/>
                  </a:lnTo>
                  <a:lnTo>
                    <a:pt x="9251801" y="0"/>
                  </a:lnTo>
                  <a:close/>
                </a:path>
              </a:pathLst>
            </a:custGeom>
            <a:solidFill>
              <a:srgbClr val="d5ecbc">
                <a:alpha val="33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6" name="CustomShape 15"/>
            <p:cNvSpPr/>
            <p:nvPr/>
          </p:nvSpPr>
          <p:spPr>
            <a:xfrm>
              <a:off x="10866600" y="4040280"/>
              <a:ext cx="8653320" cy="4700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2240" bIns="0">
              <a:spAutoFit/>
            </a:bodyPr>
            <a:p>
              <a:pPr marL="38160">
                <a:lnSpc>
                  <a:spcPct val="100000"/>
                </a:lnSpc>
                <a:spcBef>
                  <a:spcPts val="96"/>
                </a:spcBef>
              </a:pPr>
              <a:r>
                <a:rPr b="0" lang="ru-RU" sz="2800" spc="-12" strike="noStrike">
                  <a:solidFill>
                    <a:srgbClr val="1f1f1f"/>
                  </a:solidFill>
                  <a:latin typeface="Arial"/>
                </a:rPr>
                <a:t>Данные </a:t>
              </a:r>
              <a:r>
                <a:rPr b="0" lang="ru-RU" sz="2800" spc="-7" strike="noStrike">
                  <a:solidFill>
                    <a:srgbClr val="1f1f1f"/>
                  </a:solidFill>
                  <a:latin typeface="Arial"/>
                </a:rPr>
                <a:t>КТ ОГК - КТ 1-2 или</a:t>
              </a:r>
              <a:r>
                <a:rPr b="0" lang="ru-RU" sz="2800" spc="-1" strike="noStrike">
                  <a:solidFill>
                    <a:srgbClr val="000000"/>
                  </a:solidFill>
                  <a:latin typeface="Arial"/>
                </a:rPr>
                <a:t> </a:t>
              </a:r>
              <a:r>
                <a:rPr b="0" lang="ru-RU" sz="2800" spc="-26" strike="noStrike">
                  <a:solidFill>
                    <a:srgbClr val="1f1f1f"/>
                  </a:solidFill>
                  <a:latin typeface="Arial"/>
                </a:rPr>
                <a:t>неоднородные затемнения округлой формы и различной протяженности, вовлечение паренхимы легкого ≤ 50%</a:t>
              </a:r>
              <a:r>
                <a:rPr b="0" lang="ru-RU" sz="2800" spc="-12" strike="noStrike">
                  <a:solidFill>
                    <a:srgbClr val="1f1f1f"/>
                  </a:solidFill>
                  <a:latin typeface="Arial"/>
                </a:rPr>
                <a:t> </a:t>
              </a:r>
              <a:r>
                <a:rPr b="0" lang="ru-RU" sz="2800" spc="-26" strike="noStrike">
                  <a:solidFill>
                    <a:srgbClr val="1f1f1f"/>
                  </a:solidFill>
                  <a:latin typeface="Arial"/>
                </a:rPr>
                <a:t>объема </a:t>
              </a:r>
              <a:r>
                <a:rPr b="0" lang="ru-RU" sz="2800" spc="-12" strike="noStrike">
                  <a:solidFill>
                    <a:srgbClr val="1f1f1f"/>
                  </a:solidFill>
                  <a:latin typeface="Arial"/>
                </a:rPr>
                <a:t>легких </a:t>
              </a:r>
              <a:r>
                <a:rPr b="0" lang="ru-RU" sz="2800" spc="-7" strike="noStrike">
                  <a:solidFill>
                    <a:srgbClr val="1f1f1f"/>
                  </a:solidFill>
                  <a:latin typeface="Arial"/>
                </a:rPr>
                <a:t>+ 2 и </a:t>
              </a:r>
              <a:r>
                <a:rPr b="0" lang="ru-RU" sz="2800" spc="-21" strike="noStrike">
                  <a:solidFill>
                    <a:srgbClr val="1f1f1f"/>
                  </a:solidFill>
                  <a:latin typeface="Arial"/>
                </a:rPr>
                <a:t>более</a:t>
              </a:r>
              <a:r>
                <a:rPr b="0" lang="ru-RU" sz="2800" spc="109" strike="noStrike">
                  <a:solidFill>
                    <a:srgbClr val="1f1f1f"/>
                  </a:solidFill>
                  <a:latin typeface="Arial"/>
                </a:rPr>
                <a:t> </a:t>
              </a:r>
              <a:r>
                <a:rPr b="0" lang="ru-RU" sz="2800" spc="-1" strike="noStrike">
                  <a:solidFill>
                    <a:srgbClr val="1f1f1f"/>
                  </a:solidFill>
                  <a:latin typeface="Arial"/>
                </a:rPr>
                <a:t>признака:</a:t>
              </a:r>
              <a:endParaRPr b="0" lang="ru-RU" sz="2800" spc="-1" strike="noStrike">
                <a:latin typeface="Arial"/>
              </a:endParaRPr>
            </a:p>
            <a:p>
              <a:pPr marL="38160">
                <a:lnSpc>
                  <a:spcPts val="3353"/>
                </a:lnSpc>
              </a:pPr>
              <a:endParaRPr b="0" lang="ru-RU" sz="2800" spc="-1" strike="noStrike">
                <a:latin typeface="Arial"/>
              </a:endParaRPr>
            </a:p>
            <a:p>
              <a:pPr marL="495360" indent="-456840">
                <a:lnSpc>
                  <a:spcPts val="3353"/>
                </a:lnSpc>
                <a:buClr>
                  <a:srgbClr val="000000"/>
                </a:buClr>
                <a:buFont typeface="Wingdings" charset="2"/>
                <a:buChar char=""/>
              </a:pPr>
              <a:r>
                <a:rPr b="0" lang="ru-RU" sz="2800" spc="-1" strike="noStrike">
                  <a:solidFill>
                    <a:srgbClr val="000000"/>
                  </a:solidFill>
                  <a:latin typeface="Arial"/>
                </a:rPr>
                <a:t>SpO2   94-97, одышка при физической нагрузке</a:t>
              </a:r>
              <a:endParaRPr b="0" lang="ru-RU" sz="2800" spc="-1" strike="noStrike">
                <a:latin typeface="Arial"/>
              </a:endParaRPr>
            </a:p>
            <a:p>
              <a:pPr marL="495360" indent="-456840">
                <a:lnSpc>
                  <a:spcPts val="3353"/>
                </a:lnSpc>
                <a:buClr>
                  <a:srgbClr val="000000"/>
                </a:buClr>
                <a:buFont typeface="Wingdings" charset="2"/>
                <a:buChar char=""/>
              </a:pPr>
              <a:r>
                <a:rPr b="0" lang="ru-RU" sz="2800" spc="-1" strike="noStrike">
                  <a:solidFill>
                    <a:srgbClr val="000000"/>
                  </a:solidFill>
                  <a:latin typeface="Arial"/>
                </a:rPr>
                <a:t>6N  ≤  Уровень СРБ  &lt; 9N</a:t>
              </a:r>
              <a:endParaRPr b="0" lang="ru-RU" sz="2800" spc="-1" strike="noStrike">
                <a:latin typeface="Arial"/>
              </a:endParaRPr>
            </a:p>
            <a:p>
              <a:pPr marL="495360" indent="-456840">
                <a:lnSpc>
                  <a:spcPts val="3353"/>
                </a:lnSpc>
                <a:buClr>
                  <a:srgbClr val="000000"/>
                </a:buClr>
                <a:buFont typeface="Wingdings" charset="2"/>
                <a:buChar char=""/>
              </a:pPr>
              <a:r>
                <a:rPr b="0" lang="ru-RU" sz="2800" spc="-1" strike="noStrike">
                  <a:solidFill>
                    <a:srgbClr val="000000"/>
                  </a:solidFill>
                  <a:latin typeface="Arial"/>
                </a:rPr>
                <a:t>Температура тела &gt;38 °C в течение  3-5 дней</a:t>
              </a:r>
              <a:endParaRPr b="0" lang="ru-RU" sz="2800" spc="-1" strike="noStrike">
                <a:latin typeface="Arial"/>
              </a:endParaRPr>
            </a:p>
            <a:p>
              <a:pPr marL="495360" indent="-456840">
                <a:lnSpc>
                  <a:spcPts val="3353"/>
                </a:lnSpc>
                <a:buClr>
                  <a:srgbClr val="000000"/>
                </a:buClr>
                <a:buFont typeface="Wingdings" charset="2"/>
                <a:buChar char=""/>
              </a:pPr>
              <a:r>
                <a:rPr b="0" lang="ru-RU" sz="2800" spc="-1" strike="noStrike">
                  <a:solidFill>
                    <a:srgbClr val="000000"/>
                  </a:solidFill>
                  <a:latin typeface="Arial"/>
                </a:rPr>
                <a:t>Число лейкоцитов - 3,0-3,5×109 /л</a:t>
              </a:r>
              <a:endParaRPr b="0" lang="ru-RU" sz="2800" spc="-1" strike="noStrike">
                <a:latin typeface="Arial"/>
              </a:endParaRPr>
            </a:p>
            <a:p>
              <a:pPr marL="495360" indent="-456840">
                <a:lnSpc>
                  <a:spcPts val="3353"/>
                </a:lnSpc>
                <a:buClr>
                  <a:srgbClr val="000000"/>
                </a:buClr>
                <a:buFont typeface="Wingdings" charset="2"/>
                <a:buChar char=""/>
              </a:pPr>
              <a:r>
                <a:rPr b="0" lang="ru-RU" sz="2800" spc="-1" strike="noStrike">
                  <a:solidFill>
                    <a:srgbClr val="000000"/>
                  </a:solidFill>
                  <a:latin typeface="Arial"/>
                </a:rPr>
                <a:t>Абсолютное число лимфоцитов  - 1,0-1,5 ×109 /л </a:t>
              </a:r>
              <a:endParaRPr b="0" lang="ru-RU" sz="2800" spc="-1" strike="noStrike">
                <a:latin typeface="Arial"/>
              </a:endParaRPr>
            </a:p>
            <a:p>
              <a:pPr marL="38160">
                <a:lnSpc>
                  <a:spcPts val="3353"/>
                </a:lnSpc>
              </a:pPr>
              <a:endParaRPr b="0" lang="ru-RU" sz="2800" spc="-1" strike="noStrike">
                <a:latin typeface="Arial"/>
              </a:endParaRPr>
            </a:p>
          </p:txBody>
        </p:sp>
        <p:sp>
          <p:nvSpPr>
            <p:cNvPr id="457" name="CustomShape 16"/>
            <p:cNvSpPr/>
            <p:nvPr/>
          </p:nvSpPr>
          <p:spPr>
            <a:xfrm>
              <a:off x="11910240" y="2133000"/>
              <a:ext cx="7390440" cy="1348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27360" bIns="0">
              <a:spAutoFit/>
            </a:bodyPr>
            <a:p>
              <a:pPr marL="1166400" indent="-1154160">
                <a:lnSpc>
                  <a:spcPts val="3470"/>
                </a:lnSpc>
                <a:spcBef>
                  <a:spcPts val="215"/>
                </a:spcBef>
              </a:pPr>
              <a:r>
                <a:rPr b="1" lang="ru-RU" sz="2900" spc="-12" strike="noStrike">
                  <a:solidFill>
                    <a:srgbClr val="00af50"/>
                  </a:solidFill>
                  <a:latin typeface="Arial"/>
                </a:rPr>
                <a:t>Показания </a:t>
              </a:r>
              <a:r>
                <a:rPr b="1" lang="ru-RU" sz="2900" spc="-12" strike="noStrike">
                  <a:solidFill>
                    <a:srgbClr val="565656"/>
                  </a:solidFill>
                  <a:latin typeface="Arial"/>
                </a:rPr>
                <a:t>для </a:t>
              </a:r>
              <a:r>
                <a:rPr b="1" lang="ru-RU" sz="2900" spc="-15" strike="noStrike">
                  <a:solidFill>
                    <a:srgbClr val="565656"/>
                  </a:solidFill>
                  <a:latin typeface="Arial"/>
                </a:rPr>
                <a:t>назначения </a:t>
              </a:r>
              <a:r>
                <a:rPr b="1" lang="ru-RU" sz="2900" spc="-12" strike="noStrike">
                  <a:solidFill>
                    <a:srgbClr val="565656"/>
                  </a:solidFill>
                  <a:latin typeface="Arial"/>
                </a:rPr>
                <a:t>ингибиторов  рецепторов ИЛ-6 (олокизумаб, левилимаб, сарилумаб) :</a:t>
              </a:r>
              <a:endParaRPr b="0" lang="ru-RU" sz="2900" spc="-1" strike="noStrike">
                <a:latin typeface="Arial"/>
              </a:endParaRPr>
            </a:p>
          </p:txBody>
        </p:sp>
      </p:grpSp>
      <p:sp>
        <p:nvSpPr>
          <p:cNvPr id="458" name="CustomShape 17"/>
          <p:cNvSpPr/>
          <p:nvPr/>
        </p:nvSpPr>
        <p:spPr>
          <a:xfrm>
            <a:off x="14312160" y="509760"/>
            <a:ext cx="3361680" cy="1533600"/>
          </a:xfrm>
          <a:prstGeom prst="flowChartAlternateProcess">
            <a:avLst/>
          </a:prstGeom>
          <a:solidFill>
            <a:srgbClr val="d3f8fb"/>
          </a:solidFill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6600" spc="-1" strike="noStrike">
                <a:solidFill>
                  <a:srgbClr val="000000"/>
                </a:solidFill>
                <a:latin typeface="Calibri"/>
              </a:rPr>
              <a:t>V 11</a:t>
            </a:r>
            <a:endParaRPr b="0" lang="ru-RU" sz="6600" spc="-1" strike="noStrike">
              <a:latin typeface="Arial"/>
            </a:endParaRPr>
          </a:p>
        </p:txBody>
      </p:sp>
      <p:sp>
        <p:nvSpPr>
          <p:cNvPr id="459" name="Line 18"/>
          <p:cNvSpPr/>
          <p:nvPr/>
        </p:nvSpPr>
        <p:spPr>
          <a:xfrm>
            <a:off x="603000" y="2404440"/>
            <a:ext cx="10020600" cy="6920280"/>
          </a:xfrm>
          <a:prstGeom prst="line">
            <a:avLst/>
          </a:prstGeom>
          <a:ln>
            <a:solidFill>
              <a:srgbClr val="be4b48"/>
            </a:solidFill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460" name="Line 19"/>
          <p:cNvSpPr/>
          <p:nvPr/>
        </p:nvSpPr>
        <p:spPr>
          <a:xfrm flipH="1">
            <a:off x="583560" y="2132640"/>
            <a:ext cx="10040040" cy="7344720"/>
          </a:xfrm>
          <a:prstGeom prst="line">
            <a:avLst/>
          </a:prstGeom>
          <a:ln>
            <a:solidFill>
              <a:srgbClr val="be4b48"/>
            </a:solidFill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9523880" y="13513680"/>
            <a:ext cx="203400" cy="3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>
            <a:spAutoFit/>
          </a:bodyPr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b="0" lang="ru-RU" sz="2500" spc="9" strike="noStrike">
                <a:solidFill>
                  <a:srgbClr val="8f8f8f"/>
                </a:solidFill>
                <a:latin typeface="Arial"/>
              </a:rPr>
              <a:t>2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TextShape 3"/>
          <p:cNvSpPr txBox="1"/>
          <p:nvPr/>
        </p:nvSpPr>
        <p:spPr>
          <a:xfrm>
            <a:off x="687960" y="456840"/>
            <a:ext cx="10780560" cy="2465280"/>
          </a:xfrm>
          <a:prstGeom prst="rect">
            <a:avLst/>
          </a:prstGeom>
          <a:noFill/>
          <a:ln>
            <a:noFill/>
          </a:ln>
        </p:spPr>
        <p:txBody>
          <a:bodyPr lIns="0" rIns="0" tIns="88920" bIns="0">
            <a:noAutofit/>
          </a:bodyPr>
          <a:p>
            <a:pPr marL="1118160" indent="-1105920">
              <a:lnSpc>
                <a:spcPts val="4660"/>
              </a:lnSpc>
              <a:spcBef>
                <a:spcPts val="700"/>
              </a:spcBef>
            </a:pPr>
            <a:r>
              <a:rPr b="1" lang="ru-RU" sz="3600" spc="-1" strike="noStrike">
                <a:solidFill>
                  <a:srgbClr val="353535"/>
                </a:solidFill>
                <a:latin typeface="Arial"/>
              </a:rPr>
              <a:t>п. 1.</a:t>
            </a:r>
            <a:r>
              <a:rPr b="1" lang="ru-RU" sz="3600" spc="-1" strike="noStrike">
                <a:solidFill>
                  <a:srgbClr val="353535"/>
                </a:solidFill>
                <a:latin typeface="Arial"/>
              </a:rPr>
              <a:t>	</a:t>
            </a:r>
            <a:r>
              <a:rPr b="1" lang="ru-RU" sz="4300" spc="4" strike="noStrike">
                <a:solidFill>
                  <a:srgbClr val="c00000"/>
                </a:solidFill>
                <a:latin typeface="Arial"/>
              </a:rPr>
              <a:t>Возникновение </a:t>
            </a:r>
            <a:r>
              <a:rPr b="1" lang="ru-RU" sz="4300" spc="12" strike="noStrike">
                <a:solidFill>
                  <a:srgbClr val="c00000"/>
                </a:solidFill>
                <a:latin typeface="Arial"/>
              </a:rPr>
              <a:t>и </a:t>
            </a:r>
            <a:r>
              <a:rPr b="1" lang="ru-RU" sz="4300" spc="9" strike="noStrike">
                <a:solidFill>
                  <a:srgbClr val="c00000"/>
                </a:solidFill>
                <a:latin typeface="Arial"/>
              </a:rPr>
              <a:t>распространение  </a:t>
            </a:r>
            <a:r>
              <a:rPr b="1" lang="ru-RU" sz="4300" spc="4" strike="noStrike">
                <a:solidFill>
                  <a:srgbClr val="353535"/>
                </a:solidFill>
                <a:latin typeface="Arial"/>
              </a:rPr>
              <a:t>новой </a:t>
            </a:r>
            <a:r>
              <a:rPr b="1" lang="ru-RU" sz="4300" spc="-1" strike="noStrike">
                <a:solidFill>
                  <a:srgbClr val="353535"/>
                </a:solidFill>
                <a:latin typeface="Arial"/>
              </a:rPr>
              <a:t>коронавирусной</a:t>
            </a:r>
            <a:r>
              <a:rPr b="1" lang="ru-RU" sz="4300" spc="43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1" lang="ru-RU" sz="4300" spc="9" strike="noStrike">
                <a:solidFill>
                  <a:srgbClr val="353535"/>
                </a:solidFill>
                <a:latin typeface="Arial"/>
              </a:rPr>
              <a:t>инфекции</a:t>
            </a:r>
            <a:endParaRPr b="0" lang="ru-RU" sz="4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CustomShape 4"/>
          <p:cNvSpPr/>
          <p:nvPr/>
        </p:nvSpPr>
        <p:spPr>
          <a:xfrm>
            <a:off x="12868200" y="2171880"/>
            <a:ext cx="6408000" cy="4416120"/>
          </a:xfrm>
          <a:custGeom>
            <a:avLst/>
            <a:gdLst/>
            <a:ahLst/>
            <a:rect l="l" t="t" r="r" b="b"/>
            <a:pathLst>
              <a:path w="6408419" h="4416425">
                <a:moveTo>
                  <a:pt x="6203016" y="0"/>
                </a:moveTo>
                <a:lnTo>
                  <a:pt x="204933" y="0"/>
                </a:lnTo>
                <a:lnTo>
                  <a:pt x="157961" y="5415"/>
                </a:lnTo>
                <a:lnTo>
                  <a:pt x="114833" y="20839"/>
                </a:lnTo>
                <a:lnTo>
                  <a:pt x="76781" y="45039"/>
                </a:lnTo>
                <a:lnTo>
                  <a:pt x="45039" y="76781"/>
                </a:lnTo>
                <a:lnTo>
                  <a:pt x="20839" y="114833"/>
                </a:lnTo>
                <a:lnTo>
                  <a:pt x="5415" y="157961"/>
                </a:lnTo>
                <a:lnTo>
                  <a:pt x="0" y="204933"/>
                </a:lnTo>
                <a:lnTo>
                  <a:pt x="0" y="4211449"/>
                </a:lnTo>
                <a:lnTo>
                  <a:pt x="5415" y="4258421"/>
                </a:lnTo>
                <a:lnTo>
                  <a:pt x="20839" y="4301549"/>
                </a:lnTo>
                <a:lnTo>
                  <a:pt x="45039" y="4339601"/>
                </a:lnTo>
                <a:lnTo>
                  <a:pt x="76781" y="4371343"/>
                </a:lnTo>
                <a:lnTo>
                  <a:pt x="114833" y="4395543"/>
                </a:lnTo>
                <a:lnTo>
                  <a:pt x="157961" y="4410967"/>
                </a:lnTo>
                <a:lnTo>
                  <a:pt x="204933" y="4416382"/>
                </a:lnTo>
                <a:lnTo>
                  <a:pt x="6203016" y="4416382"/>
                </a:lnTo>
                <a:lnTo>
                  <a:pt x="6249988" y="4410967"/>
                </a:lnTo>
                <a:lnTo>
                  <a:pt x="6293116" y="4395543"/>
                </a:lnTo>
                <a:lnTo>
                  <a:pt x="6331168" y="4371343"/>
                </a:lnTo>
                <a:lnTo>
                  <a:pt x="6362910" y="4339601"/>
                </a:lnTo>
                <a:lnTo>
                  <a:pt x="6387110" y="4301549"/>
                </a:lnTo>
                <a:lnTo>
                  <a:pt x="6402534" y="4258421"/>
                </a:lnTo>
                <a:lnTo>
                  <a:pt x="6407949" y="4211449"/>
                </a:lnTo>
                <a:lnTo>
                  <a:pt x="6407949" y="204933"/>
                </a:lnTo>
                <a:lnTo>
                  <a:pt x="6402534" y="157961"/>
                </a:lnTo>
                <a:lnTo>
                  <a:pt x="6387110" y="114833"/>
                </a:lnTo>
                <a:lnTo>
                  <a:pt x="6362910" y="76781"/>
                </a:lnTo>
                <a:lnTo>
                  <a:pt x="6331168" y="45039"/>
                </a:lnTo>
                <a:lnTo>
                  <a:pt x="6293116" y="20839"/>
                </a:lnTo>
                <a:lnTo>
                  <a:pt x="6249988" y="5415"/>
                </a:lnTo>
                <a:lnTo>
                  <a:pt x="6203016" y="0"/>
                </a:lnTo>
                <a:close/>
              </a:path>
            </a:pathLst>
          </a:custGeom>
          <a:solidFill>
            <a:srgbClr val="ffddd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5"/>
          <p:cNvSpPr/>
          <p:nvPr/>
        </p:nvSpPr>
        <p:spPr>
          <a:xfrm>
            <a:off x="12868200" y="7176960"/>
            <a:ext cx="6408000" cy="6194880"/>
          </a:xfrm>
          <a:custGeom>
            <a:avLst/>
            <a:gdLst/>
            <a:ahLst/>
            <a:rect l="l" t="t" r="r" b="b"/>
            <a:pathLst>
              <a:path w="6408419" h="6195059">
                <a:moveTo>
                  <a:pt x="6120492" y="0"/>
                </a:moveTo>
                <a:lnTo>
                  <a:pt x="287456" y="0"/>
                </a:lnTo>
                <a:lnTo>
                  <a:pt x="240833" y="3762"/>
                </a:lnTo>
                <a:lnTo>
                  <a:pt x="196603" y="14656"/>
                </a:lnTo>
                <a:lnTo>
                  <a:pt x="155360" y="32088"/>
                </a:lnTo>
                <a:lnTo>
                  <a:pt x="117695" y="55466"/>
                </a:lnTo>
                <a:lnTo>
                  <a:pt x="84199" y="84199"/>
                </a:lnTo>
                <a:lnTo>
                  <a:pt x="55466" y="117695"/>
                </a:lnTo>
                <a:lnTo>
                  <a:pt x="32088" y="155360"/>
                </a:lnTo>
                <a:lnTo>
                  <a:pt x="14656" y="196603"/>
                </a:lnTo>
                <a:lnTo>
                  <a:pt x="3762" y="240833"/>
                </a:lnTo>
                <a:lnTo>
                  <a:pt x="0" y="287456"/>
                </a:lnTo>
                <a:lnTo>
                  <a:pt x="0" y="5907261"/>
                </a:lnTo>
                <a:lnTo>
                  <a:pt x="3762" y="5953897"/>
                </a:lnTo>
                <a:lnTo>
                  <a:pt x="14656" y="5998136"/>
                </a:lnTo>
                <a:lnTo>
                  <a:pt x="32088" y="6039387"/>
                </a:lnTo>
                <a:lnTo>
                  <a:pt x="55466" y="6077059"/>
                </a:lnTo>
                <a:lnTo>
                  <a:pt x="84199" y="6110558"/>
                </a:lnTo>
                <a:lnTo>
                  <a:pt x="117695" y="6139294"/>
                </a:lnTo>
                <a:lnTo>
                  <a:pt x="155360" y="6162674"/>
                </a:lnTo>
                <a:lnTo>
                  <a:pt x="196603" y="6180107"/>
                </a:lnTo>
                <a:lnTo>
                  <a:pt x="240833" y="6191001"/>
                </a:lnTo>
                <a:lnTo>
                  <a:pt x="287456" y="6194763"/>
                </a:lnTo>
                <a:lnTo>
                  <a:pt x="6120492" y="6194763"/>
                </a:lnTo>
                <a:lnTo>
                  <a:pt x="6167116" y="6191001"/>
                </a:lnTo>
                <a:lnTo>
                  <a:pt x="6211345" y="6180107"/>
                </a:lnTo>
                <a:lnTo>
                  <a:pt x="6252589" y="6162674"/>
                </a:lnTo>
                <a:lnTo>
                  <a:pt x="6290254" y="6139294"/>
                </a:lnTo>
                <a:lnTo>
                  <a:pt x="6323749" y="6110558"/>
                </a:lnTo>
                <a:lnTo>
                  <a:pt x="6352482" y="6077059"/>
                </a:lnTo>
                <a:lnTo>
                  <a:pt x="6375861" y="6039387"/>
                </a:lnTo>
                <a:lnTo>
                  <a:pt x="6393293" y="5998136"/>
                </a:lnTo>
                <a:lnTo>
                  <a:pt x="6404186" y="5953897"/>
                </a:lnTo>
                <a:lnTo>
                  <a:pt x="6407949" y="5907261"/>
                </a:lnTo>
                <a:lnTo>
                  <a:pt x="6407949" y="287456"/>
                </a:lnTo>
                <a:lnTo>
                  <a:pt x="6404186" y="240833"/>
                </a:lnTo>
                <a:lnTo>
                  <a:pt x="6393293" y="196603"/>
                </a:lnTo>
                <a:lnTo>
                  <a:pt x="6375861" y="155360"/>
                </a:lnTo>
                <a:lnTo>
                  <a:pt x="6352482" y="117695"/>
                </a:lnTo>
                <a:lnTo>
                  <a:pt x="6323749" y="84199"/>
                </a:lnTo>
                <a:lnTo>
                  <a:pt x="6290254" y="55466"/>
                </a:lnTo>
                <a:lnTo>
                  <a:pt x="6252589" y="32088"/>
                </a:lnTo>
                <a:lnTo>
                  <a:pt x="6211345" y="14656"/>
                </a:lnTo>
                <a:lnTo>
                  <a:pt x="6167116" y="3762"/>
                </a:lnTo>
                <a:lnTo>
                  <a:pt x="6120492" y="0"/>
                </a:lnTo>
                <a:close/>
              </a:path>
            </a:pathLst>
          </a:custGeom>
          <a:solidFill>
            <a:srgbClr val="e1e7f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6"/>
          <p:cNvSpPr/>
          <p:nvPr/>
        </p:nvSpPr>
        <p:spPr>
          <a:xfrm>
            <a:off x="1931400" y="2114280"/>
            <a:ext cx="9475920" cy="271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3250" spc="-7" strike="noStrike">
                <a:solidFill>
                  <a:srgbClr val="353535"/>
                </a:solidFill>
                <a:latin typeface="Arial"/>
              </a:rPr>
              <a:t>Коронавирусы </a:t>
            </a:r>
            <a:r>
              <a:rPr b="0" lang="ru-RU" sz="3250" spc="-1" strike="noStrike">
                <a:solidFill>
                  <a:srgbClr val="565656"/>
                </a:solidFill>
                <a:latin typeface="Arial"/>
              </a:rPr>
              <a:t>(</a:t>
            </a:r>
            <a:r>
              <a:rPr b="0" i="1" lang="ru-RU" sz="3250" spc="-1" strike="noStrike">
                <a:solidFill>
                  <a:srgbClr val="565656"/>
                </a:solidFill>
                <a:latin typeface="Arial"/>
              </a:rPr>
              <a:t>Coronaviridae</a:t>
            </a:r>
            <a:r>
              <a:rPr b="0" lang="ru-RU" sz="3250" spc="-1" strike="noStrike">
                <a:solidFill>
                  <a:srgbClr val="565656"/>
                </a:solidFill>
                <a:latin typeface="Arial"/>
              </a:rPr>
              <a:t>) </a:t>
            </a:r>
            <a:r>
              <a:rPr b="0" lang="ru-RU" sz="3250" spc="-7" strike="noStrike">
                <a:solidFill>
                  <a:srgbClr val="353535"/>
                </a:solidFill>
                <a:latin typeface="Arial"/>
              </a:rPr>
              <a:t>– это </a:t>
            </a:r>
            <a:r>
              <a:rPr b="0" lang="ru-RU" sz="3250" spc="-1" strike="noStrike">
                <a:solidFill>
                  <a:srgbClr val="353535"/>
                </a:solidFill>
                <a:latin typeface="Arial"/>
              </a:rPr>
              <a:t>большое  </a:t>
            </a:r>
            <a:r>
              <a:rPr b="0" lang="ru-RU" sz="3250" spc="-7" strike="noStrike">
                <a:solidFill>
                  <a:srgbClr val="353535"/>
                </a:solidFill>
                <a:latin typeface="Arial"/>
              </a:rPr>
              <a:t>семейство РНК-содержащих вирусов, </a:t>
            </a:r>
            <a:r>
              <a:rPr b="0" lang="ru-RU" sz="3250" spc="-1" strike="noStrike">
                <a:solidFill>
                  <a:srgbClr val="353535"/>
                </a:solidFill>
                <a:latin typeface="Arial"/>
              </a:rPr>
              <a:t>способных  </a:t>
            </a:r>
            <a:r>
              <a:rPr b="0" lang="ru-RU" sz="3250" spc="-7" strike="noStrike">
                <a:solidFill>
                  <a:srgbClr val="353535"/>
                </a:solidFill>
                <a:latin typeface="Arial"/>
              </a:rPr>
              <a:t>инфицировать человека </a:t>
            </a:r>
            <a:r>
              <a:rPr b="0" lang="ru-RU" sz="3250" spc="-1" strike="noStrike">
                <a:solidFill>
                  <a:srgbClr val="353535"/>
                </a:solidFill>
                <a:latin typeface="Arial"/>
              </a:rPr>
              <a:t>и </a:t>
            </a:r>
            <a:r>
              <a:rPr b="0" lang="ru-RU" sz="3250" spc="-7" strike="noStrike">
                <a:solidFill>
                  <a:srgbClr val="353535"/>
                </a:solidFill>
                <a:latin typeface="Arial"/>
              </a:rPr>
              <a:t>некоторых</a:t>
            </a:r>
            <a:r>
              <a:rPr b="0" lang="ru-RU" sz="3250" spc="-46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3250" spc="-1" strike="noStrike">
                <a:solidFill>
                  <a:srgbClr val="353535"/>
                </a:solidFill>
                <a:latin typeface="Arial"/>
              </a:rPr>
              <a:t>животных</a:t>
            </a:r>
            <a:endParaRPr b="0" lang="ru-RU" sz="325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45"/>
              </a:spcBef>
            </a:pPr>
            <a:r>
              <a:rPr b="0" lang="ru-RU" sz="2350" spc="9" strike="noStrike">
                <a:solidFill>
                  <a:srgbClr val="565656"/>
                </a:solidFill>
                <a:latin typeface="Arial"/>
              </a:rPr>
              <a:t>До </a:t>
            </a:r>
            <a:r>
              <a:rPr b="0" lang="ru-RU" sz="2350" spc="-7" strike="noStrike">
                <a:solidFill>
                  <a:srgbClr val="565656"/>
                </a:solidFill>
                <a:latin typeface="Arial"/>
              </a:rPr>
              <a:t>2002 </a:t>
            </a:r>
            <a:r>
              <a:rPr b="0" lang="ru-RU" sz="2350" spc="-32" strike="noStrike">
                <a:solidFill>
                  <a:srgbClr val="565656"/>
                </a:solidFill>
                <a:latin typeface="Arial"/>
              </a:rPr>
              <a:t>года </a:t>
            </a:r>
            <a:r>
              <a:rPr b="0" lang="ru-RU" sz="2350" spc="-7" strike="noStrike">
                <a:solidFill>
                  <a:srgbClr val="565656"/>
                </a:solidFill>
                <a:latin typeface="Arial"/>
              </a:rPr>
              <a:t>коронавирусы </a:t>
            </a:r>
            <a:r>
              <a:rPr b="0" lang="ru-RU" sz="2350" spc="-12" strike="noStrike">
                <a:solidFill>
                  <a:srgbClr val="565656"/>
                </a:solidFill>
                <a:latin typeface="Arial"/>
              </a:rPr>
              <a:t>рассматривались </a:t>
            </a:r>
            <a:r>
              <a:rPr b="0" lang="ru-RU" sz="2350" spc="-1" strike="noStrike">
                <a:solidFill>
                  <a:srgbClr val="565656"/>
                </a:solidFill>
                <a:latin typeface="Arial"/>
              </a:rPr>
              <a:t>в </a:t>
            </a:r>
            <a:r>
              <a:rPr b="0" lang="ru-RU" sz="2350" spc="-7" strike="noStrike">
                <a:solidFill>
                  <a:srgbClr val="565656"/>
                </a:solidFill>
                <a:latin typeface="Arial"/>
              </a:rPr>
              <a:t>качестве </a:t>
            </a:r>
            <a:r>
              <a:rPr b="0" lang="ru-RU" sz="2350" spc="-15" strike="noStrike">
                <a:solidFill>
                  <a:srgbClr val="565656"/>
                </a:solidFill>
                <a:latin typeface="Arial"/>
              </a:rPr>
              <a:t>агентов,  </a:t>
            </a:r>
            <a:r>
              <a:rPr b="0" lang="ru-RU" sz="2350" spc="-12" strike="noStrike">
                <a:solidFill>
                  <a:srgbClr val="565656"/>
                </a:solidFill>
                <a:latin typeface="Arial"/>
              </a:rPr>
              <a:t>вызывающих </a:t>
            </a:r>
            <a:r>
              <a:rPr b="0" lang="ru-RU" sz="2350" spc="-21" strike="noStrike">
                <a:solidFill>
                  <a:srgbClr val="565656"/>
                </a:solidFill>
                <a:latin typeface="Arial"/>
              </a:rPr>
              <a:t>нетяжелые </a:t>
            </a:r>
            <a:r>
              <a:rPr b="0" lang="ru-RU" sz="2350" spc="-15" strike="noStrike">
                <a:solidFill>
                  <a:srgbClr val="565656"/>
                </a:solidFill>
                <a:latin typeface="Arial"/>
              </a:rPr>
              <a:t>заболевания </a:t>
            </a:r>
            <a:r>
              <a:rPr b="0" lang="ru-RU" sz="2350" spc="-12" strike="noStrike">
                <a:solidFill>
                  <a:srgbClr val="565656"/>
                </a:solidFill>
                <a:latin typeface="Arial"/>
              </a:rPr>
              <a:t>верхних </a:t>
            </a:r>
            <a:r>
              <a:rPr b="0" lang="ru-RU" sz="2350" spc="-21" strike="noStrike">
                <a:solidFill>
                  <a:srgbClr val="565656"/>
                </a:solidFill>
                <a:latin typeface="Arial"/>
              </a:rPr>
              <a:t>дыхательных </a:t>
            </a:r>
            <a:r>
              <a:rPr b="0" lang="ru-RU" sz="2350" spc="-12" strike="noStrike">
                <a:solidFill>
                  <a:srgbClr val="565656"/>
                </a:solidFill>
                <a:latin typeface="Arial"/>
              </a:rPr>
              <a:t>путей  </a:t>
            </a:r>
            <a:r>
              <a:rPr b="0" lang="ru-RU" sz="2350" spc="-1" strike="noStrike">
                <a:solidFill>
                  <a:srgbClr val="565656"/>
                </a:solidFill>
                <a:latin typeface="Arial"/>
              </a:rPr>
              <a:t>с крайне </a:t>
            </a:r>
            <a:r>
              <a:rPr b="0" lang="ru-RU" sz="2350" spc="-12" strike="noStrike">
                <a:solidFill>
                  <a:srgbClr val="565656"/>
                </a:solidFill>
                <a:latin typeface="Arial"/>
              </a:rPr>
              <a:t>редкими </a:t>
            </a:r>
            <a:r>
              <a:rPr b="0" lang="ru-RU" sz="2350" spc="-15" strike="noStrike">
                <a:solidFill>
                  <a:srgbClr val="565656"/>
                </a:solidFill>
                <a:latin typeface="Arial"/>
              </a:rPr>
              <a:t>летальными</a:t>
            </a:r>
            <a:r>
              <a:rPr b="0" lang="ru-RU" sz="2350" spc="-72" strike="noStrike">
                <a:solidFill>
                  <a:srgbClr val="565656"/>
                </a:solidFill>
                <a:latin typeface="Arial"/>
              </a:rPr>
              <a:t> </a:t>
            </a:r>
            <a:r>
              <a:rPr b="0" lang="ru-RU" sz="2350" spc="-12" strike="noStrike">
                <a:solidFill>
                  <a:srgbClr val="565656"/>
                </a:solidFill>
                <a:latin typeface="Arial"/>
              </a:rPr>
              <a:t>исходами;</a:t>
            </a:r>
            <a:endParaRPr b="0" lang="ru-RU" sz="2350" spc="-1" strike="noStrike">
              <a:latin typeface="Arial"/>
            </a:endParaRPr>
          </a:p>
        </p:txBody>
      </p:sp>
      <p:sp>
        <p:nvSpPr>
          <p:cNvPr id="151" name="CustomShape 7"/>
          <p:cNvSpPr/>
          <p:nvPr/>
        </p:nvSpPr>
        <p:spPr>
          <a:xfrm>
            <a:off x="1953360" y="5095080"/>
            <a:ext cx="10118880" cy="145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2350" spc="-1" strike="noStrike">
                <a:solidFill>
                  <a:srgbClr val="565656"/>
                </a:solidFill>
                <a:latin typeface="Arial"/>
              </a:rPr>
              <a:t>Эпидемия </a:t>
            </a:r>
            <a:r>
              <a:rPr b="0" lang="ru-RU" sz="2350" spc="-12" strike="noStrike">
                <a:solidFill>
                  <a:srgbClr val="565656"/>
                </a:solidFill>
                <a:latin typeface="Arial"/>
              </a:rPr>
              <a:t>атипичной </a:t>
            </a:r>
            <a:r>
              <a:rPr b="0" lang="ru-RU" sz="2350" spc="-7" strike="noStrike">
                <a:solidFill>
                  <a:srgbClr val="565656"/>
                </a:solidFill>
                <a:latin typeface="Arial"/>
              </a:rPr>
              <a:t>пневмонии, </a:t>
            </a:r>
            <a:r>
              <a:rPr b="0" lang="ru-RU" sz="2350" spc="-12" strike="noStrike">
                <a:solidFill>
                  <a:srgbClr val="565656"/>
                </a:solidFill>
                <a:latin typeface="Arial"/>
              </a:rPr>
              <a:t>вызванная </a:t>
            </a:r>
            <a:r>
              <a:rPr b="0" lang="ru-RU" sz="2350" spc="-7" strike="noStrike">
                <a:solidFill>
                  <a:srgbClr val="565656"/>
                </a:solidFill>
                <a:latin typeface="Arial"/>
              </a:rPr>
              <a:t>коронавирусом </a:t>
            </a:r>
            <a:r>
              <a:rPr b="1" lang="ru-RU" sz="2350" spc="-7" strike="noStrike">
                <a:solidFill>
                  <a:srgbClr val="565656"/>
                </a:solidFill>
                <a:latin typeface="Arial"/>
              </a:rPr>
              <a:t>SARS-CoV</a:t>
            </a:r>
            <a:r>
              <a:rPr b="0" lang="ru-RU" sz="2350" spc="-7" strike="noStrike">
                <a:solidFill>
                  <a:srgbClr val="565656"/>
                </a:solidFill>
                <a:latin typeface="Arial"/>
              </a:rPr>
              <a:t>.  </a:t>
            </a:r>
            <a:r>
              <a:rPr b="0" lang="ru-RU" sz="2350" spc="-1" strike="noStrike">
                <a:solidFill>
                  <a:srgbClr val="565656"/>
                </a:solidFill>
                <a:latin typeface="Arial"/>
              </a:rPr>
              <a:t>За </a:t>
            </a:r>
            <a:r>
              <a:rPr b="0" lang="ru-RU" sz="2350" spc="-12" strike="noStrike">
                <a:solidFill>
                  <a:srgbClr val="565656"/>
                </a:solidFill>
                <a:latin typeface="Arial"/>
              </a:rPr>
              <a:t>период </a:t>
            </a:r>
            <a:r>
              <a:rPr b="0" lang="ru-RU" sz="2350" spc="-7" strike="noStrike">
                <a:solidFill>
                  <a:srgbClr val="565656"/>
                </a:solidFill>
                <a:latin typeface="Arial"/>
              </a:rPr>
              <a:t>эпидемии </a:t>
            </a:r>
            <a:r>
              <a:rPr b="0" lang="ru-RU" sz="2350" spc="-1" strike="noStrike">
                <a:solidFill>
                  <a:srgbClr val="565656"/>
                </a:solidFill>
                <a:latin typeface="Arial"/>
              </a:rPr>
              <a:t>в 37 </a:t>
            </a:r>
            <a:r>
              <a:rPr b="0" lang="ru-RU" sz="2350" spc="-7" strike="noStrike">
                <a:solidFill>
                  <a:srgbClr val="565656"/>
                </a:solidFill>
                <a:latin typeface="Arial"/>
              </a:rPr>
              <a:t>странах зарегистрировано </a:t>
            </a:r>
            <a:r>
              <a:rPr b="0" lang="ru-RU" sz="2350" spc="-1" strike="noStrike">
                <a:solidFill>
                  <a:srgbClr val="565656"/>
                </a:solidFill>
                <a:latin typeface="Arial"/>
              </a:rPr>
              <a:t>&gt; 8 </a:t>
            </a:r>
            <a:r>
              <a:rPr b="0" lang="ru-RU" sz="2350" spc="-7" strike="noStrike">
                <a:solidFill>
                  <a:srgbClr val="565656"/>
                </a:solidFill>
                <a:latin typeface="Arial"/>
              </a:rPr>
              <a:t>000</a:t>
            </a:r>
            <a:r>
              <a:rPr b="0" lang="ru-RU" sz="2350" spc="-41" strike="noStrike">
                <a:solidFill>
                  <a:srgbClr val="565656"/>
                </a:solidFill>
                <a:latin typeface="Arial"/>
              </a:rPr>
              <a:t> </a:t>
            </a:r>
            <a:r>
              <a:rPr b="0" lang="ru-RU" sz="2350" spc="-7" strike="noStrike">
                <a:solidFill>
                  <a:srgbClr val="565656"/>
                </a:solidFill>
                <a:latin typeface="Arial"/>
              </a:rPr>
              <a:t>случаев,</a:t>
            </a:r>
            <a:endParaRPr b="0" lang="ru-RU" sz="2350" spc="-1" strike="noStrike">
              <a:latin typeface="Arial"/>
            </a:endParaRPr>
          </a:p>
          <a:p>
            <a:pPr marL="12600">
              <a:lnSpc>
                <a:spcPts val="2820"/>
              </a:lnSpc>
              <a:spcBef>
                <a:spcPts val="85"/>
              </a:spcBef>
            </a:pPr>
            <a:r>
              <a:rPr b="0" lang="ru-RU" sz="2350" spc="-1" strike="noStrike">
                <a:solidFill>
                  <a:srgbClr val="565656"/>
                </a:solidFill>
                <a:latin typeface="Arial"/>
              </a:rPr>
              <a:t>из </a:t>
            </a:r>
            <a:r>
              <a:rPr b="0" lang="ru-RU" sz="2350" spc="-7" strike="noStrike">
                <a:solidFill>
                  <a:srgbClr val="565656"/>
                </a:solidFill>
                <a:latin typeface="Arial"/>
              </a:rPr>
              <a:t>них 774 </a:t>
            </a:r>
            <a:r>
              <a:rPr b="0" lang="ru-RU" sz="2350" spc="9" strike="noStrike">
                <a:solidFill>
                  <a:srgbClr val="565656"/>
                </a:solidFill>
                <a:latin typeface="Arial"/>
              </a:rPr>
              <a:t>со </a:t>
            </a:r>
            <a:r>
              <a:rPr b="0" lang="ru-RU" sz="2350" spc="-21" strike="noStrike">
                <a:solidFill>
                  <a:srgbClr val="565656"/>
                </a:solidFill>
                <a:latin typeface="Arial"/>
              </a:rPr>
              <a:t>смертельным </a:t>
            </a:r>
            <a:r>
              <a:rPr b="0" lang="ru-RU" sz="2350" spc="-12" strike="noStrike">
                <a:solidFill>
                  <a:srgbClr val="565656"/>
                </a:solidFill>
                <a:latin typeface="Arial"/>
              </a:rPr>
              <a:t>исходом. </a:t>
            </a:r>
            <a:r>
              <a:rPr b="0" lang="ru-RU" sz="2350" spc="-1" strike="noStrike">
                <a:solidFill>
                  <a:srgbClr val="565656"/>
                </a:solidFill>
                <a:latin typeface="Arial"/>
              </a:rPr>
              <a:t>С </a:t>
            </a:r>
            <a:r>
              <a:rPr b="0" lang="ru-RU" sz="2350" spc="-7" strike="noStrike">
                <a:solidFill>
                  <a:srgbClr val="565656"/>
                </a:solidFill>
                <a:latin typeface="Arial"/>
              </a:rPr>
              <a:t>2004 </a:t>
            </a:r>
            <a:r>
              <a:rPr b="0" lang="ru-RU" sz="2350" spc="-145" strike="noStrike">
                <a:solidFill>
                  <a:srgbClr val="565656"/>
                </a:solidFill>
                <a:latin typeface="Arial"/>
              </a:rPr>
              <a:t>г. </a:t>
            </a:r>
            <a:r>
              <a:rPr b="0" lang="ru-RU" sz="2350" spc="-7" strike="noStrike">
                <a:solidFill>
                  <a:srgbClr val="565656"/>
                </a:solidFill>
                <a:latin typeface="Arial"/>
              </a:rPr>
              <a:t>новых </a:t>
            </a:r>
            <a:r>
              <a:rPr b="0" lang="ru-RU" sz="2350" spc="-1" strike="noStrike">
                <a:solidFill>
                  <a:srgbClr val="565656"/>
                </a:solidFill>
                <a:latin typeface="Arial"/>
              </a:rPr>
              <a:t>случаев  </a:t>
            </a:r>
            <a:r>
              <a:rPr b="0" lang="ru-RU" sz="2350" spc="-7" strike="noStrike">
                <a:solidFill>
                  <a:srgbClr val="565656"/>
                </a:solidFill>
                <a:latin typeface="Arial"/>
              </a:rPr>
              <a:t>не</a:t>
            </a:r>
            <a:r>
              <a:rPr b="0" lang="ru-RU" sz="2350" spc="-12" strike="noStrike">
                <a:solidFill>
                  <a:srgbClr val="565656"/>
                </a:solidFill>
                <a:latin typeface="Arial"/>
              </a:rPr>
              <a:t> </a:t>
            </a:r>
            <a:r>
              <a:rPr b="0" lang="ru-RU" sz="2350" spc="-7" strike="noStrike">
                <a:solidFill>
                  <a:srgbClr val="565656"/>
                </a:solidFill>
                <a:latin typeface="Arial"/>
              </a:rPr>
              <a:t>зарегистрировано;</a:t>
            </a:r>
            <a:endParaRPr b="0" lang="ru-RU" sz="2350" spc="-1" strike="noStrike">
              <a:latin typeface="Arial"/>
            </a:endParaRPr>
          </a:p>
        </p:txBody>
      </p:sp>
      <p:sp>
        <p:nvSpPr>
          <p:cNvPr id="152" name="CustomShape 8"/>
          <p:cNvSpPr/>
          <p:nvPr/>
        </p:nvSpPr>
        <p:spPr>
          <a:xfrm>
            <a:off x="1800720" y="6766200"/>
            <a:ext cx="10118880" cy="108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2350" spc="-1" strike="noStrike">
                <a:solidFill>
                  <a:srgbClr val="565656"/>
                </a:solidFill>
                <a:latin typeface="Arial"/>
              </a:rPr>
              <a:t>Появился </a:t>
            </a:r>
            <a:r>
              <a:rPr b="0" lang="ru-RU" sz="2350" spc="-7" strike="noStrike">
                <a:solidFill>
                  <a:srgbClr val="565656"/>
                </a:solidFill>
                <a:latin typeface="Arial"/>
              </a:rPr>
              <a:t>коронавирус </a:t>
            </a:r>
            <a:r>
              <a:rPr b="1" lang="ru-RU" sz="2350" spc="-1" strike="noStrike">
                <a:solidFill>
                  <a:srgbClr val="565656"/>
                </a:solidFill>
                <a:latin typeface="Arial"/>
              </a:rPr>
              <a:t>MERS-CoV</a:t>
            </a:r>
            <a:r>
              <a:rPr b="0" lang="ru-RU" sz="2350" spc="-1" strike="noStrike">
                <a:solidFill>
                  <a:srgbClr val="565656"/>
                </a:solidFill>
                <a:latin typeface="Arial"/>
              </a:rPr>
              <a:t>, </a:t>
            </a:r>
            <a:r>
              <a:rPr b="0" lang="ru-RU" sz="2350" spc="-32" strike="noStrike">
                <a:solidFill>
                  <a:srgbClr val="565656"/>
                </a:solidFill>
                <a:latin typeface="Arial"/>
              </a:rPr>
              <a:t>возбудитель </a:t>
            </a:r>
            <a:r>
              <a:rPr b="0" lang="ru-RU" sz="2350" spc="-21" strike="noStrike">
                <a:solidFill>
                  <a:srgbClr val="565656"/>
                </a:solidFill>
                <a:latin typeface="Arial"/>
              </a:rPr>
              <a:t>ближневосточного  </a:t>
            </a:r>
            <a:r>
              <a:rPr b="0" lang="ru-RU" sz="2350" spc="-15" strike="noStrike">
                <a:solidFill>
                  <a:srgbClr val="565656"/>
                </a:solidFill>
                <a:latin typeface="Arial"/>
              </a:rPr>
              <a:t>респираторного </a:t>
            </a:r>
            <a:r>
              <a:rPr b="0" lang="ru-RU" sz="2350" spc="-1" strike="noStrike">
                <a:solidFill>
                  <a:srgbClr val="565656"/>
                </a:solidFill>
                <a:latin typeface="Arial"/>
              </a:rPr>
              <a:t>синдрома (MERS). </a:t>
            </a:r>
            <a:r>
              <a:rPr b="0" lang="ru-RU" sz="2350" spc="-15" strike="noStrike">
                <a:solidFill>
                  <a:srgbClr val="565656"/>
                </a:solidFill>
                <a:latin typeface="Arial"/>
              </a:rPr>
              <a:t>Циркулирует </a:t>
            </a:r>
            <a:r>
              <a:rPr b="0" lang="ru-RU" sz="2350" spc="-1" strike="noStrike">
                <a:solidFill>
                  <a:srgbClr val="565656"/>
                </a:solidFill>
                <a:latin typeface="Arial"/>
              </a:rPr>
              <a:t>по</a:t>
            </a:r>
            <a:r>
              <a:rPr b="0" lang="ru-RU" sz="2350" spc="-72" strike="noStrike">
                <a:solidFill>
                  <a:srgbClr val="565656"/>
                </a:solidFill>
                <a:latin typeface="Arial"/>
              </a:rPr>
              <a:t> </a:t>
            </a:r>
            <a:r>
              <a:rPr b="0" lang="ru-RU" sz="2350" spc="-7" strike="noStrike">
                <a:solidFill>
                  <a:srgbClr val="565656"/>
                </a:solidFill>
                <a:latin typeface="Arial"/>
              </a:rPr>
              <a:t>н.в.</a:t>
            </a:r>
            <a:endParaRPr b="0" lang="ru-RU" sz="2350" spc="-1" strike="noStrike">
              <a:latin typeface="Arial"/>
            </a:endParaRPr>
          </a:p>
          <a:p>
            <a:pPr marL="12600">
              <a:lnSpc>
                <a:spcPts val="2815"/>
              </a:lnSpc>
            </a:pPr>
            <a:r>
              <a:rPr b="0" lang="ru-RU" sz="2350" spc="9" strike="noStrike">
                <a:solidFill>
                  <a:srgbClr val="565656"/>
                </a:solidFill>
                <a:latin typeface="Arial"/>
              </a:rPr>
              <a:t>До</a:t>
            </a:r>
            <a:r>
              <a:rPr b="0" lang="ru-RU" sz="2350" spc="4" strike="noStrike">
                <a:solidFill>
                  <a:srgbClr val="565656"/>
                </a:solidFill>
                <a:latin typeface="Arial"/>
              </a:rPr>
              <a:t> </a:t>
            </a:r>
            <a:r>
              <a:rPr b="0" lang="ru-RU" sz="2350" spc="-7" strike="noStrike">
                <a:solidFill>
                  <a:srgbClr val="565656"/>
                </a:solidFill>
                <a:latin typeface="Arial"/>
              </a:rPr>
              <a:t>2020 </a:t>
            </a:r>
            <a:r>
              <a:rPr b="0" lang="ru-RU" sz="2350" spc="-145" strike="noStrike">
                <a:solidFill>
                  <a:srgbClr val="565656"/>
                </a:solidFill>
                <a:latin typeface="Arial"/>
              </a:rPr>
              <a:t>г.</a:t>
            </a:r>
            <a:r>
              <a:rPr b="0" lang="ru-RU" sz="2350" spc="-145" strike="noStrike">
                <a:solidFill>
                  <a:srgbClr val="565656"/>
                </a:solidFill>
                <a:latin typeface="Arial"/>
              </a:rPr>
              <a:t>	</a:t>
            </a:r>
            <a:r>
              <a:rPr b="0" lang="ru-RU" sz="2350" spc="-7" strike="noStrike">
                <a:solidFill>
                  <a:srgbClr val="565656"/>
                </a:solidFill>
                <a:latin typeface="Arial"/>
              </a:rPr>
              <a:t>зарегистрировано 866 </a:t>
            </a:r>
            <a:r>
              <a:rPr b="0" lang="ru-RU" sz="2350" spc="-15" strike="noStrike">
                <a:solidFill>
                  <a:srgbClr val="565656"/>
                </a:solidFill>
                <a:latin typeface="Arial"/>
              </a:rPr>
              <a:t>летальных</a:t>
            </a:r>
            <a:r>
              <a:rPr b="0" lang="ru-RU" sz="2350" spc="-26" strike="noStrike">
                <a:solidFill>
                  <a:srgbClr val="565656"/>
                </a:solidFill>
                <a:latin typeface="Arial"/>
              </a:rPr>
              <a:t> </a:t>
            </a:r>
            <a:r>
              <a:rPr b="0" lang="ru-RU" sz="2350" spc="-15" strike="noStrike">
                <a:solidFill>
                  <a:srgbClr val="565656"/>
                </a:solidFill>
                <a:latin typeface="Arial"/>
              </a:rPr>
              <a:t>исходов;</a:t>
            </a:r>
            <a:endParaRPr b="0" lang="ru-RU" sz="2350" spc="-1" strike="noStrike">
              <a:latin typeface="Arial"/>
            </a:endParaRPr>
          </a:p>
        </p:txBody>
      </p:sp>
      <p:sp>
        <p:nvSpPr>
          <p:cNvPr id="153" name="CustomShape 9"/>
          <p:cNvSpPr/>
          <p:nvPr/>
        </p:nvSpPr>
        <p:spPr>
          <a:xfrm>
            <a:off x="1769040" y="8260560"/>
            <a:ext cx="10865880" cy="253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 algn="just">
              <a:lnSpc>
                <a:spcPct val="100000"/>
              </a:lnSpc>
              <a:spcBef>
                <a:spcPts val="99"/>
              </a:spcBef>
            </a:pPr>
            <a:r>
              <a:rPr b="0" lang="ru-RU" sz="2350" spc="-1" strike="noStrike">
                <a:solidFill>
                  <a:srgbClr val="565656"/>
                </a:solidFill>
                <a:latin typeface="Arial"/>
              </a:rPr>
              <a:t>В </a:t>
            </a:r>
            <a:r>
              <a:rPr b="0" lang="ru-RU" sz="2350" spc="-7" strike="noStrike">
                <a:solidFill>
                  <a:srgbClr val="565656"/>
                </a:solidFill>
                <a:latin typeface="Arial"/>
              </a:rPr>
              <a:t>конце 2019 на </a:t>
            </a:r>
            <a:r>
              <a:rPr b="0" lang="ru-RU" sz="2350" spc="-12" strike="noStrike">
                <a:solidFill>
                  <a:srgbClr val="565656"/>
                </a:solidFill>
                <a:latin typeface="Arial"/>
              </a:rPr>
              <a:t>территории </a:t>
            </a:r>
            <a:r>
              <a:rPr b="0" lang="ru-RU" sz="2350" spc="-1" strike="noStrike">
                <a:solidFill>
                  <a:srgbClr val="565656"/>
                </a:solidFill>
                <a:latin typeface="Arial"/>
              </a:rPr>
              <a:t>КНР </a:t>
            </a:r>
            <a:r>
              <a:rPr b="0" lang="ru-RU" sz="2350" spc="-7" strike="noStrike">
                <a:solidFill>
                  <a:srgbClr val="565656"/>
                </a:solidFill>
                <a:latin typeface="Arial"/>
              </a:rPr>
              <a:t>произошла </a:t>
            </a:r>
            <a:r>
              <a:rPr b="0" lang="ru-RU" sz="2350" spc="-1" strike="noStrike">
                <a:solidFill>
                  <a:srgbClr val="565656"/>
                </a:solidFill>
                <a:latin typeface="Arial"/>
              </a:rPr>
              <a:t>вспышка </a:t>
            </a:r>
            <a:r>
              <a:rPr b="0" lang="ru-RU" sz="2350" spc="-12" strike="noStrike">
                <a:solidFill>
                  <a:srgbClr val="565656"/>
                </a:solidFill>
                <a:latin typeface="Arial"/>
              </a:rPr>
              <a:t>новой  </a:t>
            </a:r>
            <a:r>
              <a:rPr b="0" lang="ru-RU" sz="2350" spc="-7" strike="noStrike">
                <a:solidFill>
                  <a:srgbClr val="565656"/>
                </a:solidFill>
                <a:latin typeface="Arial"/>
              </a:rPr>
              <a:t>коронавирусной инфекции </a:t>
            </a:r>
            <a:r>
              <a:rPr b="0" lang="ru-RU" sz="2350" spc="-15" strike="noStrike">
                <a:solidFill>
                  <a:srgbClr val="565656"/>
                </a:solidFill>
                <a:latin typeface="Arial"/>
              </a:rPr>
              <a:t>SARS-CoV-2 </a:t>
            </a:r>
            <a:r>
              <a:rPr b="0" lang="ru-RU" sz="2350" spc="-1" strike="noStrike">
                <a:solidFill>
                  <a:srgbClr val="565656"/>
                </a:solidFill>
                <a:latin typeface="Arial"/>
              </a:rPr>
              <a:t>с </a:t>
            </a:r>
            <a:r>
              <a:rPr b="0" lang="ru-RU" sz="2350" spc="-7" strike="noStrike">
                <a:solidFill>
                  <a:srgbClr val="565656"/>
                </a:solidFill>
                <a:latin typeface="Arial"/>
              </a:rPr>
              <a:t>эпицентром </a:t>
            </a:r>
            <a:r>
              <a:rPr b="0" lang="ru-RU" sz="2350" spc="-1" strike="noStrike">
                <a:solidFill>
                  <a:srgbClr val="565656"/>
                </a:solidFill>
                <a:latin typeface="Arial"/>
              </a:rPr>
              <a:t>в </a:t>
            </a:r>
            <a:r>
              <a:rPr b="0" lang="ru-RU" sz="2350" spc="-7" strike="noStrike">
                <a:solidFill>
                  <a:srgbClr val="565656"/>
                </a:solidFill>
                <a:latin typeface="Arial"/>
              </a:rPr>
              <a:t>провинции</a:t>
            </a:r>
            <a:r>
              <a:rPr b="0" lang="ru-RU" sz="2350" spc="-86" strike="noStrike">
                <a:solidFill>
                  <a:srgbClr val="565656"/>
                </a:solidFill>
                <a:latin typeface="Arial"/>
              </a:rPr>
              <a:t> </a:t>
            </a:r>
            <a:r>
              <a:rPr b="0" lang="ru-RU" sz="2350" spc="-15" strike="noStrike">
                <a:solidFill>
                  <a:srgbClr val="565656"/>
                </a:solidFill>
                <a:latin typeface="Arial"/>
              </a:rPr>
              <a:t>Хубэй.</a:t>
            </a:r>
            <a:endParaRPr b="0" lang="ru-RU" sz="2350" spc="-1" strike="noStrike">
              <a:latin typeface="Arial"/>
            </a:endParaRPr>
          </a:p>
          <a:p>
            <a:pPr marL="12600" algn="just">
              <a:lnSpc>
                <a:spcPts val="2820"/>
              </a:lnSpc>
              <a:spcBef>
                <a:spcPts val="85"/>
              </a:spcBef>
            </a:pPr>
            <a:r>
              <a:rPr b="0" lang="ru-RU" sz="2350" spc="-1" strike="noStrike">
                <a:solidFill>
                  <a:srgbClr val="565656"/>
                </a:solidFill>
                <a:latin typeface="Arial"/>
              </a:rPr>
              <a:t>В </a:t>
            </a:r>
            <a:r>
              <a:rPr b="0" lang="ru-RU" sz="2350" spc="-12" strike="noStrike">
                <a:solidFill>
                  <a:srgbClr val="565656"/>
                </a:solidFill>
                <a:latin typeface="Arial"/>
              </a:rPr>
              <a:t>настоящее </a:t>
            </a:r>
            <a:r>
              <a:rPr b="0" lang="ru-RU" sz="2350" spc="-7" strike="noStrike">
                <a:solidFill>
                  <a:srgbClr val="565656"/>
                </a:solidFill>
                <a:latin typeface="Arial"/>
              </a:rPr>
              <a:t>время </a:t>
            </a:r>
            <a:r>
              <a:rPr b="1" lang="ru-RU" sz="2350" spc="-12" strike="noStrike">
                <a:solidFill>
                  <a:srgbClr val="565656"/>
                </a:solidFill>
                <a:latin typeface="Arial"/>
              </a:rPr>
              <a:t>основным </a:t>
            </a:r>
            <a:r>
              <a:rPr b="1" lang="ru-RU" sz="2350" spc="-21" strike="noStrike">
                <a:solidFill>
                  <a:srgbClr val="565656"/>
                </a:solidFill>
                <a:latin typeface="Arial"/>
              </a:rPr>
              <a:t>источником </a:t>
            </a:r>
            <a:r>
              <a:rPr b="1" lang="ru-RU" sz="2350" spc="-15" strike="noStrike">
                <a:solidFill>
                  <a:srgbClr val="565656"/>
                </a:solidFill>
                <a:latin typeface="Arial"/>
              </a:rPr>
              <a:t>инфекции </a:t>
            </a:r>
            <a:r>
              <a:rPr b="1" lang="ru-RU" sz="2350" spc="-21" strike="noStrike">
                <a:solidFill>
                  <a:srgbClr val="565656"/>
                </a:solidFill>
                <a:latin typeface="Arial"/>
              </a:rPr>
              <a:t>является </a:t>
            </a:r>
            <a:r>
              <a:rPr b="1" lang="ru-RU" sz="2350" spc="-15" strike="noStrike">
                <a:solidFill>
                  <a:srgbClr val="565656"/>
                </a:solidFill>
                <a:latin typeface="Arial"/>
              </a:rPr>
              <a:t>больной  </a:t>
            </a:r>
            <a:r>
              <a:rPr b="1" lang="ru-RU" sz="2350" spc="-12" strike="noStrike">
                <a:solidFill>
                  <a:srgbClr val="565656"/>
                </a:solidFill>
                <a:latin typeface="Arial"/>
              </a:rPr>
              <a:t>человек</a:t>
            </a:r>
            <a:r>
              <a:rPr b="0" lang="ru-RU" sz="2350" spc="-12" strike="noStrike">
                <a:solidFill>
                  <a:srgbClr val="565656"/>
                </a:solidFill>
                <a:latin typeface="Arial"/>
              </a:rPr>
              <a:t>, </a:t>
            </a:r>
            <a:r>
              <a:rPr b="0" lang="ru-RU" sz="2350" spc="-1" strike="noStrike">
                <a:solidFill>
                  <a:srgbClr val="565656"/>
                </a:solidFill>
                <a:latin typeface="Arial"/>
              </a:rPr>
              <a:t>в </a:t>
            </a:r>
            <a:r>
              <a:rPr b="0" lang="ru-RU" sz="2350" spc="-12" strike="noStrike">
                <a:solidFill>
                  <a:srgbClr val="565656"/>
                </a:solidFill>
                <a:latin typeface="Arial"/>
              </a:rPr>
              <a:t>том </a:t>
            </a:r>
            <a:r>
              <a:rPr b="0" lang="ru-RU" sz="2350" spc="-1" strike="noStrike">
                <a:solidFill>
                  <a:srgbClr val="565656"/>
                </a:solidFill>
                <a:latin typeface="Arial"/>
              </a:rPr>
              <a:t>числе </a:t>
            </a:r>
            <a:r>
              <a:rPr b="0" lang="ru-RU" sz="2350" spc="-12" strike="noStrike">
                <a:solidFill>
                  <a:srgbClr val="565656"/>
                </a:solidFill>
                <a:latin typeface="Arial"/>
              </a:rPr>
              <a:t>находящийся </a:t>
            </a:r>
            <a:r>
              <a:rPr b="0" lang="ru-RU" sz="2350" spc="-1" strike="noStrike">
                <a:solidFill>
                  <a:srgbClr val="565656"/>
                </a:solidFill>
                <a:latin typeface="Arial"/>
              </a:rPr>
              <a:t>в </a:t>
            </a:r>
            <a:r>
              <a:rPr b="0" lang="ru-RU" sz="2350" spc="-7" strike="noStrike">
                <a:solidFill>
                  <a:srgbClr val="565656"/>
                </a:solidFill>
                <a:latin typeface="Arial"/>
              </a:rPr>
              <a:t>инкубационном </a:t>
            </a:r>
            <a:r>
              <a:rPr b="0" lang="ru-RU" sz="2350" spc="-12" strike="noStrike">
                <a:solidFill>
                  <a:srgbClr val="565656"/>
                </a:solidFill>
                <a:latin typeface="Arial"/>
              </a:rPr>
              <a:t>периоде </a:t>
            </a:r>
            <a:r>
              <a:rPr b="0" lang="ru-RU" sz="2350" spc="-15" strike="noStrike">
                <a:solidFill>
                  <a:srgbClr val="565656"/>
                </a:solidFill>
                <a:latin typeface="Arial"/>
              </a:rPr>
              <a:t>заболевания, и </a:t>
            </a:r>
            <a:r>
              <a:rPr b="1" lang="ru-RU" sz="2350" spc="-15" strike="noStrike">
                <a:solidFill>
                  <a:srgbClr val="c00000"/>
                </a:solidFill>
                <a:highlight>
                  <a:srgbClr val="d3f8fb"/>
                </a:highlight>
                <a:latin typeface="Arial"/>
              </a:rPr>
              <a:t>бессимптомный</a:t>
            </a:r>
            <a:r>
              <a:rPr b="1" lang="ru-RU" sz="2350" spc="-15" strike="noStrike">
                <a:solidFill>
                  <a:srgbClr val="c00000"/>
                </a:solidFill>
                <a:highlight>
                  <a:srgbClr val="d3f8fb"/>
                </a:highlight>
                <a:latin typeface="Arial"/>
              </a:rPr>
              <a:t>	</a:t>
            </a:r>
            <a:r>
              <a:rPr b="1" lang="ru-RU" sz="2350" spc="-15" strike="noStrike">
                <a:solidFill>
                  <a:srgbClr val="c00000"/>
                </a:solidFill>
                <a:highlight>
                  <a:srgbClr val="d3f8fb"/>
                </a:highlight>
                <a:latin typeface="Arial"/>
              </a:rPr>
              <a:t>носитель SARS-CoV-2 </a:t>
            </a:r>
            <a:r>
              <a:rPr b="0" lang="ru-RU" sz="2350" spc="-15" strike="noStrike">
                <a:solidFill>
                  <a:srgbClr val="565656"/>
                </a:solidFill>
                <a:highlight>
                  <a:srgbClr val="d3f8fb"/>
                </a:highlight>
                <a:latin typeface="Arial"/>
              </a:rPr>
              <a:t>.  </a:t>
            </a:r>
            <a:r>
              <a:rPr b="0" lang="ru-RU" sz="2350" spc="-26" strike="noStrike">
                <a:solidFill>
                  <a:srgbClr val="565656"/>
                </a:solidFill>
                <a:highlight>
                  <a:srgbClr val="d3f8fb"/>
                </a:highlight>
                <a:latin typeface="Arial"/>
              </a:rPr>
              <a:t>Установлена </a:t>
            </a:r>
            <a:r>
              <a:rPr b="0" lang="ru-RU" sz="2350" spc="-15" strike="noStrike">
                <a:solidFill>
                  <a:srgbClr val="565656"/>
                </a:solidFill>
                <a:highlight>
                  <a:srgbClr val="d3f8fb"/>
                </a:highlight>
                <a:latin typeface="Arial"/>
              </a:rPr>
              <a:t>роль </a:t>
            </a:r>
            <a:r>
              <a:rPr b="0" lang="ru-RU" sz="2350" spc="-1" strike="noStrike">
                <a:solidFill>
                  <a:srgbClr val="565656"/>
                </a:solidFill>
                <a:highlight>
                  <a:srgbClr val="d3f8fb"/>
                </a:highlight>
                <a:latin typeface="Arial"/>
              </a:rPr>
              <a:t>инфекции, </a:t>
            </a:r>
            <a:r>
              <a:rPr b="0" lang="ru-RU" sz="2350" spc="-12" strike="noStrike">
                <a:solidFill>
                  <a:srgbClr val="565656"/>
                </a:solidFill>
                <a:highlight>
                  <a:srgbClr val="d3f8fb"/>
                </a:highlight>
                <a:latin typeface="Arial"/>
              </a:rPr>
              <a:t>вызванной</a:t>
            </a:r>
            <a:r>
              <a:rPr b="0" lang="ru-RU" sz="2350" spc="-46" strike="noStrike">
                <a:solidFill>
                  <a:srgbClr val="565656"/>
                </a:solidFill>
                <a:highlight>
                  <a:srgbClr val="d3f8fb"/>
                </a:highlight>
                <a:latin typeface="Arial"/>
              </a:rPr>
              <a:t> </a:t>
            </a:r>
            <a:r>
              <a:rPr b="0" lang="ru-RU" sz="2350" spc="-15" strike="noStrike">
                <a:solidFill>
                  <a:srgbClr val="565656"/>
                </a:solidFill>
                <a:highlight>
                  <a:srgbClr val="d3f8fb"/>
                </a:highlight>
                <a:latin typeface="Arial"/>
              </a:rPr>
              <a:t>SARS-CoV-2,</a:t>
            </a:r>
            <a:r>
              <a:rPr b="0" lang="ru-RU" sz="2350" spc="12" strike="noStrike">
                <a:solidFill>
                  <a:srgbClr val="565656"/>
                </a:solidFill>
                <a:highlight>
                  <a:srgbClr val="d3f8fb"/>
                </a:highlight>
                <a:latin typeface="Arial"/>
              </a:rPr>
              <a:t>как </a:t>
            </a:r>
            <a:r>
              <a:rPr b="0" lang="ru-RU" sz="2350" spc="-1" strike="noStrike">
                <a:solidFill>
                  <a:srgbClr val="565656"/>
                </a:solidFill>
                <a:highlight>
                  <a:srgbClr val="d3f8fb"/>
                </a:highlight>
                <a:latin typeface="Arial"/>
              </a:rPr>
              <a:t>инфекции, </a:t>
            </a:r>
            <a:r>
              <a:rPr b="0" lang="ru-RU" sz="2350" spc="-7" strike="noStrike">
                <a:solidFill>
                  <a:srgbClr val="565656"/>
                </a:solidFill>
                <a:highlight>
                  <a:srgbClr val="d3f8fb"/>
                </a:highlight>
                <a:latin typeface="Arial"/>
              </a:rPr>
              <a:t>связанной </a:t>
            </a:r>
            <a:r>
              <a:rPr b="0" lang="ru-RU" sz="2350" spc="-1" strike="noStrike">
                <a:solidFill>
                  <a:srgbClr val="565656"/>
                </a:solidFill>
                <a:highlight>
                  <a:srgbClr val="d3f8fb"/>
                </a:highlight>
                <a:latin typeface="Arial"/>
              </a:rPr>
              <a:t>с оказанием </a:t>
            </a:r>
            <a:r>
              <a:rPr b="0" lang="ru-RU" sz="2350" spc="-12" strike="noStrike">
                <a:solidFill>
                  <a:srgbClr val="565656"/>
                </a:solidFill>
                <a:highlight>
                  <a:srgbClr val="d3f8fb"/>
                </a:highlight>
                <a:latin typeface="Arial"/>
              </a:rPr>
              <a:t>медицинской</a:t>
            </a:r>
            <a:r>
              <a:rPr b="0" lang="ru-RU" sz="2350" spc="-131" strike="noStrike">
                <a:solidFill>
                  <a:srgbClr val="565656"/>
                </a:solidFill>
                <a:highlight>
                  <a:srgbClr val="d3f8fb"/>
                </a:highlight>
                <a:latin typeface="Arial"/>
              </a:rPr>
              <a:t> </a:t>
            </a:r>
            <a:r>
              <a:rPr b="0" lang="ru-RU" sz="2350" spc="-1" strike="noStrike">
                <a:solidFill>
                  <a:srgbClr val="565656"/>
                </a:solidFill>
                <a:highlight>
                  <a:srgbClr val="d3f8fb"/>
                </a:highlight>
                <a:latin typeface="Arial"/>
              </a:rPr>
              <a:t>помощи.</a:t>
            </a:r>
            <a:endParaRPr b="0" lang="ru-RU" sz="2350" spc="-1" strike="noStrike">
              <a:latin typeface="Arial"/>
            </a:endParaRPr>
          </a:p>
        </p:txBody>
      </p:sp>
      <p:sp>
        <p:nvSpPr>
          <p:cNvPr id="154" name="CustomShape 10"/>
          <p:cNvSpPr/>
          <p:nvPr/>
        </p:nvSpPr>
        <p:spPr>
          <a:xfrm>
            <a:off x="13206240" y="2375280"/>
            <a:ext cx="4629960" cy="427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>
            <a:spAutoFit/>
          </a:bodyPr>
          <a:p>
            <a:pPr marL="38160">
              <a:lnSpc>
                <a:spcPct val="100000"/>
              </a:lnSpc>
              <a:spcBef>
                <a:spcPts val="119"/>
              </a:spcBef>
            </a:pPr>
            <a:r>
              <a:rPr b="1" lang="ru-RU" sz="2500" spc="9" strike="noStrike">
                <a:solidFill>
                  <a:srgbClr val="d20001"/>
                </a:solidFill>
                <a:latin typeface="Arial"/>
              </a:rPr>
              <a:t>Пути</a:t>
            </a:r>
            <a:r>
              <a:rPr b="1" lang="ru-RU" sz="2500" spc="49" strike="noStrike">
                <a:solidFill>
                  <a:srgbClr val="d20001"/>
                </a:solidFill>
                <a:latin typeface="Arial"/>
              </a:rPr>
              <a:t> </a:t>
            </a:r>
            <a:r>
              <a:rPr b="1" lang="ru-RU" sz="2500" spc="4" strike="noStrike">
                <a:solidFill>
                  <a:srgbClr val="d20001"/>
                </a:solidFill>
                <a:latin typeface="Arial"/>
              </a:rPr>
              <a:t>передачи</a:t>
            </a:r>
            <a:endParaRPr b="0" lang="ru-RU" sz="2500" spc="-1" strike="noStrike">
              <a:latin typeface="Arial"/>
            </a:endParaRPr>
          </a:p>
          <a:p>
            <a:pPr marL="362520" indent="-324720">
              <a:lnSpc>
                <a:spcPct val="100000"/>
              </a:lnSpc>
              <a:spcBef>
                <a:spcPts val="516"/>
              </a:spcBef>
              <a:buClr>
                <a:srgbClr val="d20001"/>
              </a:buClr>
              <a:buSzPct val="151000"/>
              <a:buFont typeface="Symbol" charset="2"/>
              <a:buChar char=""/>
            </a:pPr>
            <a:r>
              <a:rPr b="0" lang="ru-RU" sz="2150" spc="-7" strike="noStrike">
                <a:solidFill>
                  <a:srgbClr val="353535"/>
                </a:solidFill>
                <a:latin typeface="Arial"/>
              </a:rPr>
              <a:t>воздушно-капельный</a:t>
            </a:r>
            <a:endParaRPr b="0" lang="ru-RU" sz="2150" spc="-1" strike="noStrike">
              <a:latin typeface="Arial"/>
            </a:endParaRPr>
          </a:p>
          <a:p>
            <a:pPr marL="362520">
              <a:lnSpc>
                <a:spcPct val="100000"/>
              </a:lnSpc>
              <a:spcBef>
                <a:spcPts val="20"/>
              </a:spcBef>
            </a:pPr>
            <a:r>
              <a:rPr b="0" lang="ru-RU" sz="2150" spc="4" strike="noStrike">
                <a:solidFill>
                  <a:srgbClr val="353535"/>
                </a:solidFill>
                <a:latin typeface="Arial"/>
              </a:rPr>
              <a:t>(при </a:t>
            </a:r>
            <a:r>
              <a:rPr b="0" lang="ru-RU" sz="2150" spc="9" strike="noStrike">
                <a:solidFill>
                  <a:srgbClr val="353535"/>
                </a:solidFill>
                <a:latin typeface="Arial"/>
              </a:rPr>
              <a:t>кашле, </a:t>
            </a:r>
            <a:r>
              <a:rPr b="0" lang="ru-RU" sz="2150" spc="-1" strike="noStrike">
                <a:solidFill>
                  <a:srgbClr val="353535"/>
                </a:solidFill>
                <a:latin typeface="Arial"/>
              </a:rPr>
              <a:t>чихании,</a:t>
            </a:r>
            <a:r>
              <a:rPr b="0" lang="ru-RU" sz="2150" spc="-26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150" spc="-12" strike="noStrike">
                <a:solidFill>
                  <a:srgbClr val="353535"/>
                </a:solidFill>
                <a:latin typeface="Arial"/>
              </a:rPr>
              <a:t>разговоре);</a:t>
            </a:r>
            <a:endParaRPr b="0" lang="ru-RU" sz="2150" spc="-1" strike="noStrike">
              <a:latin typeface="Arial"/>
            </a:endParaRPr>
          </a:p>
          <a:p>
            <a:pPr marL="362520" indent="-324720">
              <a:lnSpc>
                <a:spcPct val="100000"/>
              </a:lnSpc>
              <a:spcBef>
                <a:spcPts val="561"/>
              </a:spcBef>
              <a:buClr>
                <a:srgbClr val="d20001"/>
              </a:buClr>
              <a:buSzPct val="151000"/>
              <a:buFont typeface="Symbol" charset="2"/>
              <a:buChar char=""/>
            </a:pPr>
            <a:r>
              <a:rPr b="0" lang="ru-RU" sz="2150" spc="-7" strike="noStrike">
                <a:solidFill>
                  <a:srgbClr val="353535"/>
                </a:solidFill>
                <a:latin typeface="Arial"/>
              </a:rPr>
              <a:t>воздушно-пылевой;</a:t>
            </a:r>
            <a:endParaRPr b="0" lang="ru-RU" sz="2150" spc="-1" strike="noStrike">
              <a:latin typeface="Arial"/>
            </a:endParaRPr>
          </a:p>
          <a:p>
            <a:pPr marL="362520" indent="-324720">
              <a:lnSpc>
                <a:spcPct val="100000"/>
              </a:lnSpc>
              <a:spcBef>
                <a:spcPts val="561"/>
              </a:spcBef>
              <a:buClr>
                <a:srgbClr val="d20001"/>
              </a:buClr>
              <a:buSzPct val="151000"/>
              <a:buFont typeface="Symbol" charset="2"/>
              <a:buChar char=""/>
            </a:pPr>
            <a:r>
              <a:rPr b="0" lang="ru-RU" sz="2150" spc="4" strike="noStrike">
                <a:solidFill>
                  <a:srgbClr val="353535"/>
                </a:solidFill>
                <a:latin typeface="Arial"/>
              </a:rPr>
              <a:t>контактный;</a:t>
            </a:r>
            <a:endParaRPr b="0" lang="ru-RU" sz="2150" spc="-1" strike="noStrike">
              <a:latin typeface="Arial"/>
            </a:endParaRPr>
          </a:p>
          <a:p>
            <a:pPr marL="362520" indent="-324720">
              <a:lnSpc>
                <a:spcPct val="100000"/>
              </a:lnSpc>
              <a:spcBef>
                <a:spcPts val="564"/>
              </a:spcBef>
              <a:buClr>
                <a:srgbClr val="d20001"/>
              </a:buClr>
              <a:buSzPct val="151000"/>
              <a:buFont typeface="Symbol" charset="2"/>
              <a:buChar char=""/>
            </a:pPr>
            <a:r>
              <a:rPr b="0" lang="ru-RU" sz="2150" spc="4" strike="noStrike">
                <a:solidFill>
                  <a:srgbClr val="353535"/>
                </a:solidFill>
                <a:latin typeface="Arial"/>
              </a:rPr>
              <a:t>фекально-оральный.</a:t>
            </a:r>
            <a:endParaRPr b="0" lang="ru-RU" sz="2150" spc="-1" strike="noStrike">
              <a:latin typeface="Arial"/>
            </a:endParaRPr>
          </a:p>
          <a:p>
            <a:pPr marL="38160">
              <a:lnSpc>
                <a:spcPct val="110000"/>
              </a:lnSpc>
              <a:spcBef>
                <a:spcPts val="1341"/>
              </a:spcBef>
            </a:pPr>
            <a:r>
              <a:rPr b="1" lang="ru-RU" sz="2500" spc="-1" strike="noStrike">
                <a:solidFill>
                  <a:srgbClr val="d20001"/>
                </a:solidFill>
                <a:latin typeface="Arial"/>
              </a:rPr>
              <a:t>Факторы </a:t>
            </a:r>
            <a:r>
              <a:rPr b="1" lang="ru-RU" sz="2500" spc="4" strike="noStrike">
                <a:solidFill>
                  <a:srgbClr val="d20001"/>
                </a:solidFill>
                <a:latin typeface="Arial"/>
              </a:rPr>
              <a:t>передачи  </a:t>
            </a:r>
            <a:r>
              <a:rPr b="0" lang="ru-RU" sz="2150" spc="-12" strike="noStrike">
                <a:solidFill>
                  <a:srgbClr val="353535"/>
                </a:solidFill>
                <a:latin typeface="Arial"/>
              </a:rPr>
              <a:t>воздух, </a:t>
            </a:r>
            <a:r>
              <a:rPr b="0" lang="ru-RU" sz="2150" spc="-1" strike="noStrike">
                <a:solidFill>
                  <a:srgbClr val="353535"/>
                </a:solidFill>
                <a:latin typeface="Arial"/>
              </a:rPr>
              <a:t>пищевые продукты  </a:t>
            </a:r>
            <a:r>
              <a:rPr b="0" lang="ru-RU" sz="2150" spc="9" strike="noStrike">
                <a:solidFill>
                  <a:srgbClr val="353535"/>
                </a:solidFill>
                <a:latin typeface="Arial"/>
              </a:rPr>
              <a:t>и </a:t>
            </a:r>
            <a:r>
              <a:rPr b="0" lang="ru-RU" sz="2150" spc="-12" strike="noStrike">
                <a:solidFill>
                  <a:srgbClr val="353535"/>
                </a:solidFill>
                <a:latin typeface="Arial"/>
              </a:rPr>
              <a:t>предметы</a:t>
            </a:r>
            <a:r>
              <a:rPr b="0" lang="ru-RU" sz="2150" spc="-15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150" spc="-7" strike="noStrike">
                <a:solidFill>
                  <a:srgbClr val="353535"/>
                </a:solidFill>
                <a:latin typeface="Arial"/>
              </a:rPr>
              <a:t>обихода,</a:t>
            </a:r>
            <a:endParaRPr b="0" lang="ru-RU" sz="2150" spc="-1" strike="noStrike">
              <a:latin typeface="Arial"/>
            </a:endParaRPr>
          </a:p>
          <a:p>
            <a:pPr marL="38160">
              <a:lnSpc>
                <a:spcPct val="100000"/>
              </a:lnSpc>
              <a:spcBef>
                <a:spcPts val="20"/>
              </a:spcBef>
            </a:pPr>
            <a:r>
              <a:rPr b="0" lang="ru-RU" sz="2150" spc="-1" strike="noStrike">
                <a:solidFill>
                  <a:srgbClr val="353535"/>
                </a:solidFill>
                <a:latin typeface="Arial"/>
              </a:rPr>
              <a:t>контаминированные</a:t>
            </a:r>
            <a:r>
              <a:rPr b="0" lang="ru-RU" sz="2150" spc="4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150" spc="-1" strike="noStrike">
                <a:solidFill>
                  <a:srgbClr val="353535"/>
                </a:solidFill>
                <a:latin typeface="Arial"/>
              </a:rPr>
              <a:t>вирусом.</a:t>
            </a:r>
            <a:endParaRPr b="0" lang="ru-RU" sz="2150" spc="-1" strike="noStrike">
              <a:latin typeface="Arial"/>
            </a:endParaRPr>
          </a:p>
        </p:txBody>
      </p:sp>
      <p:sp>
        <p:nvSpPr>
          <p:cNvPr id="155" name="CustomShape 11"/>
          <p:cNvSpPr/>
          <p:nvPr/>
        </p:nvSpPr>
        <p:spPr>
          <a:xfrm>
            <a:off x="1419480" y="2347920"/>
            <a:ext cx="156600" cy="11285640"/>
          </a:xfrm>
          <a:custGeom>
            <a:avLst/>
            <a:gdLst/>
            <a:ahLst/>
            <a:rect l="l" t="t" r="r" b="b"/>
            <a:pathLst>
              <a:path w="156844" h="11285855">
                <a:moveTo>
                  <a:pt x="52264" y="11128465"/>
                </a:moveTo>
                <a:lnTo>
                  <a:pt x="0" y="11128465"/>
                </a:lnTo>
                <a:lnTo>
                  <a:pt x="78397" y="11285260"/>
                </a:lnTo>
                <a:lnTo>
                  <a:pt x="143705" y="11154643"/>
                </a:lnTo>
                <a:lnTo>
                  <a:pt x="52264" y="11154643"/>
                </a:lnTo>
                <a:lnTo>
                  <a:pt x="52264" y="11128465"/>
                </a:lnTo>
                <a:close/>
                <a:moveTo>
                  <a:pt x="104529" y="0"/>
                </a:moveTo>
                <a:lnTo>
                  <a:pt x="52264" y="0"/>
                </a:lnTo>
                <a:lnTo>
                  <a:pt x="52264" y="11154643"/>
                </a:lnTo>
                <a:lnTo>
                  <a:pt x="104529" y="11154643"/>
                </a:lnTo>
                <a:lnTo>
                  <a:pt x="104529" y="0"/>
                </a:lnTo>
                <a:close/>
                <a:moveTo>
                  <a:pt x="156794" y="11128465"/>
                </a:moveTo>
                <a:lnTo>
                  <a:pt x="104529" y="11128465"/>
                </a:lnTo>
                <a:lnTo>
                  <a:pt x="104529" y="11154643"/>
                </a:lnTo>
                <a:lnTo>
                  <a:pt x="143705" y="11154643"/>
                </a:lnTo>
                <a:lnTo>
                  <a:pt x="156794" y="11128465"/>
                </a:lnTo>
                <a:close/>
              </a:path>
            </a:pathLst>
          </a:custGeom>
          <a:solidFill>
            <a:srgbClr val="97979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12"/>
          <p:cNvSpPr/>
          <p:nvPr/>
        </p:nvSpPr>
        <p:spPr>
          <a:xfrm>
            <a:off x="1314360" y="5084280"/>
            <a:ext cx="368640" cy="368640"/>
          </a:xfrm>
          <a:custGeom>
            <a:avLst/>
            <a:gdLst/>
            <a:ahLst/>
            <a:rect l="l" t="t" r="r" b="b"/>
            <a:pathLst>
              <a:path w="368935" h="368935">
                <a:moveTo>
                  <a:pt x="184302" y="0"/>
                </a:moveTo>
                <a:lnTo>
                  <a:pt x="135310" y="6584"/>
                </a:lnTo>
                <a:lnTo>
                  <a:pt x="91285" y="25164"/>
                </a:lnTo>
                <a:lnTo>
                  <a:pt x="53984" y="53984"/>
                </a:lnTo>
                <a:lnTo>
                  <a:pt x="25164" y="91285"/>
                </a:lnTo>
                <a:lnTo>
                  <a:pt x="6584" y="135310"/>
                </a:lnTo>
                <a:lnTo>
                  <a:pt x="0" y="184302"/>
                </a:lnTo>
                <a:lnTo>
                  <a:pt x="6584" y="233294"/>
                </a:lnTo>
                <a:lnTo>
                  <a:pt x="25164" y="277319"/>
                </a:lnTo>
                <a:lnTo>
                  <a:pt x="53984" y="314620"/>
                </a:lnTo>
                <a:lnTo>
                  <a:pt x="91285" y="343440"/>
                </a:lnTo>
                <a:lnTo>
                  <a:pt x="135310" y="362020"/>
                </a:lnTo>
                <a:lnTo>
                  <a:pt x="184302" y="368604"/>
                </a:lnTo>
                <a:lnTo>
                  <a:pt x="233294" y="362020"/>
                </a:lnTo>
                <a:lnTo>
                  <a:pt x="277319" y="343440"/>
                </a:lnTo>
                <a:lnTo>
                  <a:pt x="314620" y="314620"/>
                </a:lnTo>
                <a:lnTo>
                  <a:pt x="343440" y="277319"/>
                </a:lnTo>
                <a:lnTo>
                  <a:pt x="362020" y="233294"/>
                </a:lnTo>
                <a:lnTo>
                  <a:pt x="368604" y="184302"/>
                </a:lnTo>
                <a:lnTo>
                  <a:pt x="362020" y="135310"/>
                </a:lnTo>
                <a:lnTo>
                  <a:pt x="343440" y="91285"/>
                </a:lnTo>
                <a:lnTo>
                  <a:pt x="314620" y="53984"/>
                </a:lnTo>
                <a:lnTo>
                  <a:pt x="277319" y="25164"/>
                </a:lnTo>
                <a:lnTo>
                  <a:pt x="233294" y="6584"/>
                </a:lnTo>
                <a:lnTo>
                  <a:pt x="184302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13"/>
          <p:cNvSpPr/>
          <p:nvPr/>
        </p:nvSpPr>
        <p:spPr>
          <a:xfrm>
            <a:off x="1314360" y="5084280"/>
            <a:ext cx="368640" cy="368640"/>
          </a:xfrm>
          <a:custGeom>
            <a:avLst/>
            <a:gdLst/>
            <a:ahLst/>
            <a:rect l="l" t="t" r="r" b="b"/>
            <a:pathLst>
              <a:path w="368935" h="368935">
                <a:moveTo>
                  <a:pt x="0" y="184302"/>
                </a:moveTo>
                <a:lnTo>
                  <a:pt x="6584" y="135310"/>
                </a:lnTo>
                <a:lnTo>
                  <a:pt x="25164" y="91285"/>
                </a:lnTo>
                <a:lnTo>
                  <a:pt x="53984" y="53984"/>
                </a:lnTo>
                <a:lnTo>
                  <a:pt x="91285" y="25164"/>
                </a:lnTo>
                <a:lnTo>
                  <a:pt x="135310" y="6584"/>
                </a:lnTo>
                <a:lnTo>
                  <a:pt x="184302" y="0"/>
                </a:lnTo>
                <a:lnTo>
                  <a:pt x="233294" y="6584"/>
                </a:lnTo>
                <a:lnTo>
                  <a:pt x="277319" y="25164"/>
                </a:lnTo>
                <a:lnTo>
                  <a:pt x="314620" y="53984"/>
                </a:lnTo>
                <a:lnTo>
                  <a:pt x="343440" y="91285"/>
                </a:lnTo>
                <a:lnTo>
                  <a:pt x="362020" y="135310"/>
                </a:lnTo>
                <a:lnTo>
                  <a:pt x="368604" y="184302"/>
                </a:lnTo>
                <a:lnTo>
                  <a:pt x="362020" y="233294"/>
                </a:lnTo>
                <a:lnTo>
                  <a:pt x="343440" y="277319"/>
                </a:lnTo>
                <a:lnTo>
                  <a:pt x="314620" y="314620"/>
                </a:lnTo>
                <a:lnTo>
                  <a:pt x="277319" y="343440"/>
                </a:lnTo>
                <a:lnTo>
                  <a:pt x="233294" y="362020"/>
                </a:lnTo>
                <a:lnTo>
                  <a:pt x="184302" y="368604"/>
                </a:lnTo>
                <a:lnTo>
                  <a:pt x="135310" y="362020"/>
                </a:lnTo>
                <a:lnTo>
                  <a:pt x="91285" y="343440"/>
                </a:lnTo>
                <a:lnTo>
                  <a:pt x="53984" y="314620"/>
                </a:lnTo>
                <a:lnTo>
                  <a:pt x="25164" y="277319"/>
                </a:lnTo>
                <a:lnTo>
                  <a:pt x="6584" y="233294"/>
                </a:lnTo>
                <a:lnTo>
                  <a:pt x="0" y="184302"/>
                </a:lnTo>
                <a:close/>
              </a:path>
            </a:pathLst>
          </a:custGeom>
          <a:noFill/>
          <a:ln w="39960">
            <a:solidFill>
              <a:srgbClr val="7e7e7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14"/>
          <p:cNvSpPr/>
          <p:nvPr/>
        </p:nvSpPr>
        <p:spPr>
          <a:xfrm>
            <a:off x="1314360" y="7515720"/>
            <a:ext cx="368640" cy="368640"/>
          </a:xfrm>
          <a:custGeom>
            <a:avLst/>
            <a:gdLst/>
            <a:ahLst/>
            <a:rect l="l" t="t" r="r" b="b"/>
            <a:pathLst>
              <a:path w="368935" h="368934">
                <a:moveTo>
                  <a:pt x="184302" y="0"/>
                </a:moveTo>
                <a:lnTo>
                  <a:pt x="135310" y="6584"/>
                </a:lnTo>
                <a:lnTo>
                  <a:pt x="91285" y="25164"/>
                </a:lnTo>
                <a:lnTo>
                  <a:pt x="53984" y="53984"/>
                </a:lnTo>
                <a:lnTo>
                  <a:pt x="25164" y="91285"/>
                </a:lnTo>
                <a:lnTo>
                  <a:pt x="6584" y="135310"/>
                </a:lnTo>
                <a:lnTo>
                  <a:pt x="0" y="184302"/>
                </a:lnTo>
                <a:lnTo>
                  <a:pt x="6584" y="233294"/>
                </a:lnTo>
                <a:lnTo>
                  <a:pt x="25164" y="277319"/>
                </a:lnTo>
                <a:lnTo>
                  <a:pt x="53984" y="314620"/>
                </a:lnTo>
                <a:lnTo>
                  <a:pt x="91285" y="343440"/>
                </a:lnTo>
                <a:lnTo>
                  <a:pt x="135310" y="362020"/>
                </a:lnTo>
                <a:lnTo>
                  <a:pt x="184302" y="368604"/>
                </a:lnTo>
                <a:lnTo>
                  <a:pt x="233294" y="362020"/>
                </a:lnTo>
                <a:lnTo>
                  <a:pt x="277319" y="343440"/>
                </a:lnTo>
                <a:lnTo>
                  <a:pt x="314620" y="314620"/>
                </a:lnTo>
                <a:lnTo>
                  <a:pt x="343440" y="277319"/>
                </a:lnTo>
                <a:lnTo>
                  <a:pt x="362020" y="233294"/>
                </a:lnTo>
                <a:lnTo>
                  <a:pt x="368604" y="184302"/>
                </a:lnTo>
                <a:lnTo>
                  <a:pt x="362020" y="135310"/>
                </a:lnTo>
                <a:lnTo>
                  <a:pt x="343440" y="91285"/>
                </a:lnTo>
                <a:lnTo>
                  <a:pt x="314620" y="53984"/>
                </a:lnTo>
                <a:lnTo>
                  <a:pt x="277319" y="25164"/>
                </a:lnTo>
                <a:lnTo>
                  <a:pt x="233294" y="6584"/>
                </a:lnTo>
                <a:lnTo>
                  <a:pt x="184302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15"/>
          <p:cNvSpPr/>
          <p:nvPr/>
        </p:nvSpPr>
        <p:spPr>
          <a:xfrm>
            <a:off x="1314360" y="7515720"/>
            <a:ext cx="368640" cy="368640"/>
          </a:xfrm>
          <a:custGeom>
            <a:avLst/>
            <a:gdLst/>
            <a:ahLst/>
            <a:rect l="l" t="t" r="r" b="b"/>
            <a:pathLst>
              <a:path w="368935" h="368934">
                <a:moveTo>
                  <a:pt x="0" y="184302"/>
                </a:moveTo>
                <a:lnTo>
                  <a:pt x="6584" y="135310"/>
                </a:lnTo>
                <a:lnTo>
                  <a:pt x="25164" y="91285"/>
                </a:lnTo>
                <a:lnTo>
                  <a:pt x="53984" y="53984"/>
                </a:lnTo>
                <a:lnTo>
                  <a:pt x="91285" y="25164"/>
                </a:lnTo>
                <a:lnTo>
                  <a:pt x="135310" y="6584"/>
                </a:lnTo>
                <a:lnTo>
                  <a:pt x="184302" y="0"/>
                </a:lnTo>
                <a:lnTo>
                  <a:pt x="233294" y="6584"/>
                </a:lnTo>
                <a:lnTo>
                  <a:pt x="277319" y="25164"/>
                </a:lnTo>
                <a:lnTo>
                  <a:pt x="314620" y="53984"/>
                </a:lnTo>
                <a:lnTo>
                  <a:pt x="343440" y="91285"/>
                </a:lnTo>
                <a:lnTo>
                  <a:pt x="362020" y="135310"/>
                </a:lnTo>
                <a:lnTo>
                  <a:pt x="368604" y="184302"/>
                </a:lnTo>
                <a:lnTo>
                  <a:pt x="362020" y="233294"/>
                </a:lnTo>
                <a:lnTo>
                  <a:pt x="343440" y="277319"/>
                </a:lnTo>
                <a:lnTo>
                  <a:pt x="314620" y="314620"/>
                </a:lnTo>
                <a:lnTo>
                  <a:pt x="277319" y="343440"/>
                </a:lnTo>
                <a:lnTo>
                  <a:pt x="233294" y="362020"/>
                </a:lnTo>
                <a:lnTo>
                  <a:pt x="184302" y="368604"/>
                </a:lnTo>
                <a:lnTo>
                  <a:pt x="135310" y="362020"/>
                </a:lnTo>
                <a:lnTo>
                  <a:pt x="91285" y="343440"/>
                </a:lnTo>
                <a:lnTo>
                  <a:pt x="53984" y="314620"/>
                </a:lnTo>
                <a:lnTo>
                  <a:pt x="25164" y="277319"/>
                </a:lnTo>
                <a:lnTo>
                  <a:pt x="6584" y="233294"/>
                </a:lnTo>
                <a:lnTo>
                  <a:pt x="0" y="184302"/>
                </a:lnTo>
                <a:close/>
              </a:path>
            </a:pathLst>
          </a:custGeom>
          <a:noFill/>
          <a:ln w="39960">
            <a:solidFill>
              <a:srgbClr val="7e7e7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16"/>
          <p:cNvSpPr/>
          <p:nvPr/>
        </p:nvSpPr>
        <p:spPr>
          <a:xfrm>
            <a:off x="1314360" y="9529560"/>
            <a:ext cx="368640" cy="368640"/>
          </a:xfrm>
          <a:custGeom>
            <a:avLst/>
            <a:gdLst/>
            <a:ahLst/>
            <a:rect l="l" t="t" r="r" b="b"/>
            <a:pathLst>
              <a:path w="368935" h="368934">
                <a:moveTo>
                  <a:pt x="184302" y="0"/>
                </a:moveTo>
                <a:lnTo>
                  <a:pt x="135310" y="6584"/>
                </a:lnTo>
                <a:lnTo>
                  <a:pt x="91285" y="25164"/>
                </a:lnTo>
                <a:lnTo>
                  <a:pt x="53984" y="53984"/>
                </a:lnTo>
                <a:lnTo>
                  <a:pt x="25164" y="91285"/>
                </a:lnTo>
                <a:lnTo>
                  <a:pt x="6584" y="135310"/>
                </a:lnTo>
                <a:lnTo>
                  <a:pt x="0" y="184302"/>
                </a:lnTo>
                <a:lnTo>
                  <a:pt x="6584" y="233294"/>
                </a:lnTo>
                <a:lnTo>
                  <a:pt x="25164" y="277319"/>
                </a:lnTo>
                <a:lnTo>
                  <a:pt x="53984" y="314620"/>
                </a:lnTo>
                <a:lnTo>
                  <a:pt x="91285" y="343440"/>
                </a:lnTo>
                <a:lnTo>
                  <a:pt x="135310" y="362020"/>
                </a:lnTo>
                <a:lnTo>
                  <a:pt x="184302" y="368604"/>
                </a:lnTo>
                <a:lnTo>
                  <a:pt x="233294" y="362020"/>
                </a:lnTo>
                <a:lnTo>
                  <a:pt x="277319" y="343440"/>
                </a:lnTo>
                <a:lnTo>
                  <a:pt x="314620" y="314620"/>
                </a:lnTo>
                <a:lnTo>
                  <a:pt x="343440" y="277319"/>
                </a:lnTo>
                <a:lnTo>
                  <a:pt x="362020" y="233294"/>
                </a:lnTo>
                <a:lnTo>
                  <a:pt x="368604" y="184302"/>
                </a:lnTo>
                <a:lnTo>
                  <a:pt x="362020" y="135310"/>
                </a:lnTo>
                <a:lnTo>
                  <a:pt x="343440" y="91285"/>
                </a:lnTo>
                <a:lnTo>
                  <a:pt x="314620" y="53984"/>
                </a:lnTo>
                <a:lnTo>
                  <a:pt x="277319" y="25164"/>
                </a:lnTo>
                <a:lnTo>
                  <a:pt x="233294" y="6584"/>
                </a:lnTo>
                <a:lnTo>
                  <a:pt x="184302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17"/>
          <p:cNvSpPr/>
          <p:nvPr/>
        </p:nvSpPr>
        <p:spPr>
          <a:xfrm>
            <a:off x="1314360" y="9529560"/>
            <a:ext cx="368640" cy="368640"/>
          </a:xfrm>
          <a:custGeom>
            <a:avLst/>
            <a:gdLst/>
            <a:ahLst/>
            <a:rect l="l" t="t" r="r" b="b"/>
            <a:pathLst>
              <a:path w="368935" h="368934">
                <a:moveTo>
                  <a:pt x="0" y="184302"/>
                </a:moveTo>
                <a:lnTo>
                  <a:pt x="6584" y="135310"/>
                </a:lnTo>
                <a:lnTo>
                  <a:pt x="25164" y="91285"/>
                </a:lnTo>
                <a:lnTo>
                  <a:pt x="53984" y="53984"/>
                </a:lnTo>
                <a:lnTo>
                  <a:pt x="91285" y="25164"/>
                </a:lnTo>
                <a:lnTo>
                  <a:pt x="135310" y="6584"/>
                </a:lnTo>
                <a:lnTo>
                  <a:pt x="184302" y="0"/>
                </a:lnTo>
                <a:lnTo>
                  <a:pt x="233294" y="6584"/>
                </a:lnTo>
                <a:lnTo>
                  <a:pt x="277319" y="25164"/>
                </a:lnTo>
                <a:lnTo>
                  <a:pt x="314620" y="53984"/>
                </a:lnTo>
                <a:lnTo>
                  <a:pt x="343440" y="91285"/>
                </a:lnTo>
                <a:lnTo>
                  <a:pt x="362020" y="135310"/>
                </a:lnTo>
                <a:lnTo>
                  <a:pt x="368604" y="184302"/>
                </a:lnTo>
                <a:lnTo>
                  <a:pt x="362020" y="233294"/>
                </a:lnTo>
                <a:lnTo>
                  <a:pt x="343440" y="277319"/>
                </a:lnTo>
                <a:lnTo>
                  <a:pt x="314620" y="314620"/>
                </a:lnTo>
                <a:lnTo>
                  <a:pt x="277319" y="343440"/>
                </a:lnTo>
                <a:lnTo>
                  <a:pt x="233294" y="362020"/>
                </a:lnTo>
                <a:lnTo>
                  <a:pt x="184302" y="368604"/>
                </a:lnTo>
                <a:lnTo>
                  <a:pt x="135310" y="362020"/>
                </a:lnTo>
                <a:lnTo>
                  <a:pt x="91285" y="343440"/>
                </a:lnTo>
                <a:lnTo>
                  <a:pt x="53984" y="314620"/>
                </a:lnTo>
                <a:lnTo>
                  <a:pt x="25164" y="277319"/>
                </a:lnTo>
                <a:lnTo>
                  <a:pt x="6584" y="233294"/>
                </a:lnTo>
                <a:lnTo>
                  <a:pt x="0" y="184302"/>
                </a:lnTo>
                <a:close/>
              </a:path>
            </a:pathLst>
          </a:custGeom>
          <a:noFill/>
          <a:ln w="39960">
            <a:solidFill>
              <a:srgbClr val="7e7e7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18"/>
          <p:cNvSpPr/>
          <p:nvPr/>
        </p:nvSpPr>
        <p:spPr>
          <a:xfrm>
            <a:off x="12883320" y="6758640"/>
            <a:ext cx="6409440" cy="547560"/>
          </a:xfrm>
          <a:custGeom>
            <a:avLst/>
            <a:gdLst/>
            <a:ahLst/>
            <a:rect l="l" t="t" r="r" b="b"/>
            <a:pathLst>
              <a:path w="6409690" h="548004">
                <a:moveTo>
                  <a:pt x="6318090" y="0"/>
                </a:moveTo>
                <a:lnTo>
                  <a:pt x="0" y="0"/>
                </a:lnTo>
                <a:lnTo>
                  <a:pt x="0" y="547405"/>
                </a:lnTo>
                <a:lnTo>
                  <a:pt x="6409325" y="547405"/>
                </a:lnTo>
                <a:lnTo>
                  <a:pt x="6409325" y="91234"/>
                </a:lnTo>
                <a:lnTo>
                  <a:pt x="6318090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19"/>
          <p:cNvSpPr/>
          <p:nvPr/>
        </p:nvSpPr>
        <p:spPr>
          <a:xfrm>
            <a:off x="13231440" y="6805800"/>
            <a:ext cx="5554800" cy="638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2600">
              <a:lnSpc>
                <a:spcPct val="100000"/>
              </a:lnSpc>
              <a:spcBef>
                <a:spcPts val="91"/>
              </a:spcBef>
            </a:pPr>
            <a:r>
              <a:rPr b="1" lang="ru-RU" sz="2900" spc="-26" strike="noStrike">
                <a:solidFill>
                  <a:srgbClr val="ffffff"/>
                </a:solidFill>
                <a:latin typeface="Arial"/>
              </a:rPr>
              <a:t>Коронавирус</a:t>
            </a:r>
            <a:r>
              <a:rPr b="1" lang="ru-RU" sz="2900" spc="-32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ru-RU" sz="2900" spc="-26" strike="noStrike">
                <a:solidFill>
                  <a:srgbClr val="ffffff"/>
                </a:solidFill>
                <a:latin typeface="Arial"/>
              </a:rPr>
              <a:t>SARS-CoV-2</a:t>
            </a:r>
            <a:endParaRPr b="0" lang="ru-RU" sz="29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650"/>
              </a:spcBef>
            </a:pPr>
            <a:r>
              <a:rPr b="1" lang="ru-RU" sz="2150" spc="-7" strike="noStrike">
                <a:solidFill>
                  <a:srgbClr val="353535"/>
                </a:solidFill>
                <a:latin typeface="Arial"/>
              </a:rPr>
              <a:t>Представляет </a:t>
            </a:r>
            <a:r>
              <a:rPr b="1" lang="ru-RU" sz="2150" spc="4" strike="noStrike">
                <a:solidFill>
                  <a:srgbClr val="353535"/>
                </a:solidFill>
                <a:latin typeface="Arial"/>
              </a:rPr>
              <a:t>собой </a:t>
            </a:r>
            <a:r>
              <a:rPr b="1" lang="ru-RU" sz="2150" spc="-7" strike="noStrike">
                <a:solidFill>
                  <a:srgbClr val="353535"/>
                </a:solidFill>
                <a:latin typeface="Arial"/>
              </a:rPr>
              <a:t>одноцепочечный  </a:t>
            </a:r>
            <a:r>
              <a:rPr b="1" lang="ru-RU" sz="2150" spc="-1" strike="noStrike">
                <a:solidFill>
                  <a:srgbClr val="353535"/>
                </a:solidFill>
                <a:latin typeface="Arial"/>
              </a:rPr>
              <a:t>РНК-содержащий</a:t>
            </a:r>
            <a:r>
              <a:rPr b="1" lang="ru-RU" sz="2150" spc="18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1" lang="ru-RU" sz="2150" spc="-15" strike="noStrike">
                <a:solidFill>
                  <a:srgbClr val="353535"/>
                </a:solidFill>
                <a:latin typeface="Arial"/>
              </a:rPr>
              <a:t>вирус,</a:t>
            </a:r>
            <a:endParaRPr b="0" lang="ru-RU" sz="215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1" lang="ru-RU" sz="2150" spc="-15" strike="noStrike">
                <a:solidFill>
                  <a:srgbClr val="353535"/>
                </a:solidFill>
                <a:latin typeface="Arial"/>
              </a:rPr>
              <a:t>относится </a:t>
            </a:r>
            <a:r>
              <a:rPr b="1" lang="ru-RU" sz="2150" spc="4" strike="noStrike">
                <a:solidFill>
                  <a:srgbClr val="353535"/>
                </a:solidFill>
                <a:latin typeface="Arial"/>
              </a:rPr>
              <a:t>к линии Beta-CoV </a:t>
            </a:r>
            <a:r>
              <a:rPr b="1" lang="ru-RU" sz="2150" spc="9" strike="noStrike">
                <a:solidFill>
                  <a:srgbClr val="353535"/>
                </a:solidFill>
                <a:latin typeface="Arial"/>
              </a:rPr>
              <a:t>B  </a:t>
            </a:r>
            <a:r>
              <a:rPr b="1" lang="ru-RU" sz="2150" spc="-7" strike="noStrike">
                <a:solidFill>
                  <a:srgbClr val="353535"/>
                </a:solidFill>
                <a:latin typeface="Arial"/>
              </a:rPr>
              <a:t>семейства</a:t>
            </a:r>
            <a:r>
              <a:rPr b="1" lang="ru-RU" sz="2150" spc="38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1" i="1" lang="ru-RU" sz="2150" spc="4" strike="noStrike">
                <a:solidFill>
                  <a:srgbClr val="353535"/>
                </a:solidFill>
                <a:latin typeface="Arial"/>
              </a:rPr>
              <a:t>Coronaviridae</a:t>
            </a:r>
            <a:r>
              <a:rPr b="1" lang="ru-RU" sz="2150" spc="4" strike="noStrike">
                <a:solidFill>
                  <a:srgbClr val="353535"/>
                </a:solidFill>
                <a:latin typeface="Arial"/>
              </a:rPr>
              <a:t>;</a:t>
            </a:r>
            <a:endParaRPr b="0" lang="ru-RU" sz="215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"/>
              </a:spcBef>
            </a:pPr>
            <a:r>
              <a:rPr b="1" lang="ru-RU" sz="2150" spc="-1" strike="noStrike">
                <a:solidFill>
                  <a:srgbClr val="353535"/>
                </a:solidFill>
                <a:latin typeface="Arial"/>
              </a:rPr>
              <a:t>II </a:t>
            </a:r>
            <a:r>
              <a:rPr b="1" lang="ru-RU" sz="2150" spc="-7" strike="noStrike">
                <a:solidFill>
                  <a:srgbClr val="353535"/>
                </a:solidFill>
                <a:latin typeface="Arial"/>
              </a:rPr>
              <a:t>группа</a:t>
            </a:r>
            <a:r>
              <a:rPr b="1" lang="ru-RU" sz="2150" spc="12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1" lang="ru-RU" sz="2150" spc="-7" strike="noStrike">
                <a:solidFill>
                  <a:srgbClr val="353535"/>
                </a:solidFill>
                <a:latin typeface="Arial"/>
              </a:rPr>
              <a:t>патогенности</a:t>
            </a:r>
            <a:endParaRPr b="0" lang="ru-RU" sz="215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"/>
              </a:spcBef>
            </a:pPr>
            <a:r>
              <a:rPr b="1" lang="ru-RU" sz="2150" spc="4" strike="noStrike">
                <a:solidFill>
                  <a:srgbClr val="565656"/>
                </a:solidFill>
                <a:latin typeface="Arial"/>
              </a:rPr>
              <a:t>(как SARS-CoV и MERS-CoV)</a:t>
            </a:r>
            <a:endParaRPr b="0" lang="ru-RU" sz="2150" spc="-1" strike="noStrike">
              <a:latin typeface="Arial"/>
            </a:endParaRPr>
          </a:p>
          <a:p>
            <a:pPr marL="337320" indent="-324720">
              <a:lnSpc>
                <a:spcPct val="100000"/>
              </a:lnSpc>
              <a:spcBef>
                <a:spcPts val="1559"/>
              </a:spcBef>
              <a:buClr>
                <a:srgbClr val="006fc0"/>
              </a:buClr>
              <a:buSzPct val="126000"/>
              <a:buFont typeface="Wingdings" charset="2"/>
              <a:buChar char=""/>
            </a:pPr>
            <a:r>
              <a:rPr b="0" lang="ru-RU" sz="2150" spc="-12" strike="noStrike">
                <a:solidFill>
                  <a:srgbClr val="353535"/>
                </a:solidFill>
                <a:latin typeface="Arial"/>
              </a:rPr>
              <a:t>входные ворота </a:t>
            </a:r>
            <a:r>
              <a:rPr b="0" lang="ru-RU" sz="2150" spc="-21" strike="noStrike">
                <a:solidFill>
                  <a:srgbClr val="353535"/>
                </a:solidFill>
                <a:latin typeface="Arial"/>
              </a:rPr>
              <a:t>возбудителя </a:t>
            </a:r>
            <a:r>
              <a:rPr b="0" lang="ru-RU" sz="2150" spc="4" strike="noStrike">
                <a:solidFill>
                  <a:srgbClr val="353535"/>
                </a:solidFill>
                <a:latin typeface="Arial"/>
              </a:rPr>
              <a:t>–  </a:t>
            </a:r>
            <a:r>
              <a:rPr b="0" lang="ru-RU" sz="2150" spc="-12" strike="noStrike">
                <a:solidFill>
                  <a:srgbClr val="353535"/>
                </a:solidFill>
                <a:latin typeface="Arial"/>
              </a:rPr>
              <a:t>эпителий </a:t>
            </a:r>
            <a:r>
              <a:rPr b="0" lang="ru-RU" sz="2150" spc="-7" strike="noStrike">
                <a:solidFill>
                  <a:srgbClr val="353535"/>
                </a:solidFill>
                <a:latin typeface="Arial"/>
              </a:rPr>
              <a:t>верхних </a:t>
            </a:r>
            <a:r>
              <a:rPr b="0" lang="ru-RU" sz="2150" spc="-12" strike="noStrike">
                <a:solidFill>
                  <a:srgbClr val="353535"/>
                </a:solidFill>
                <a:latin typeface="Arial"/>
              </a:rPr>
              <a:t>дыхательных </a:t>
            </a:r>
            <a:r>
              <a:rPr b="0" lang="ru-RU" sz="2150" spc="-1" strike="noStrike">
                <a:solidFill>
                  <a:srgbClr val="353535"/>
                </a:solidFill>
                <a:latin typeface="Arial"/>
              </a:rPr>
              <a:t>путей  </a:t>
            </a:r>
            <a:r>
              <a:rPr b="0" lang="ru-RU" sz="2150" spc="4" strike="noStrike">
                <a:solidFill>
                  <a:srgbClr val="353535"/>
                </a:solidFill>
                <a:latin typeface="Arial"/>
              </a:rPr>
              <a:t>и </a:t>
            </a:r>
            <a:r>
              <a:rPr b="0" lang="ru-RU" sz="2150" spc="-7" strike="noStrike">
                <a:solidFill>
                  <a:srgbClr val="353535"/>
                </a:solidFill>
                <a:latin typeface="Arial"/>
              </a:rPr>
              <a:t>эпителиоциты </a:t>
            </a:r>
            <a:r>
              <a:rPr b="0" lang="ru-RU" sz="2150" spc="-12" strike="noStrike">
                <a:solidFill>
                  <a:srgbClr val="353535"/>
                </a:solidFill>
                <a:latin typeface="Arial"/>
              </a:rPr>
              <a:t>желудка </a:t>
            </a:r>
            <a:r>
              <a:rPr b="0" lang="ru-RU" sz="2150" spc="4" strike="noStrike">
                <a:solidFill>
                  <a:srgbClr val="353535"/>
                </a:solidFill>
                <a:latin typeface="Arial"/>
              </a:rPr>
              <a:t>и</a:t>
            </a:r>
            <a:r>
              <a:rPr b="0" lang="ru-RU" sz="2150" spc="-15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150" spc="-1" strike="noStrike">
                <a:solidFill>
                  <a:srgbClr val="353535"/>
                </a:solidFill>
                <a:latin typeface="Arial"/>
              </a:rPr>
              <a:t>кишечника;</a:t>
            </a:r>
            <a:endParaRPr b="0" lang="ru-RU" sz="2150" spc="-1" strike="noStrike">
              <a:latin typeface="Arial"/>
            </a:endParaRPr>
          </a:p>
          <a:p>
            <a:pPr marL="337320" indent="-324720">
              <a:lnSpc>
                <a:spcPct val="100000"/>
              </a:lnSpc>
              <a:spcBef>
                <a:spcPts val="1080"/>
              </a:spcBef>
              <a:buClr>
                <a:srgbClr val="006fc0"/>
              </a:buClr>
              <a:buSzPct val="126000"/>
              <a:buFont typeface="Wingdings" charset="2"/>
              <a:buChar char=""/>
            </a:pPr>
            <a:r>
              <a:rPr b="0" lang="ru-RU" sz="2150" spc="-1" strike="noStrike">
                <a:solidFill>
                  <a:srgbClr val="353535"/>
                </a:solidFill>
                <a:latin typeface="Arial"/>
              </a:rPr>
              <a:t>основной морфологический субстрат </a:t>
            </a:r>
            <a:r>
              <a:rPr b="0" lang="ru-RU" sz="2150" spc="4" strike="noStrike">
                <a:solidFill>
                  <a:srgbClr val="353535"/>
                </a:solidFill>
                <a:latin typeface="Arial"/>
              </a:rPr>
              <a:t>-  диффузное </a:t>
            </a:r>
            <a:r>
              <a:rPr b="0" lang="ru-RU" sz="2150" spc="-7" strike="noStrike">
                <a:solidFill>
                  <a:srgbClr val="353535"/>
                </a:solidFill>
                <a:latin typeface="Arial"/>
              </a:rPr>
              <a:t>альвеолярное </a:t>
            </a:r>
            <a:r>
              <a:rPr b="0" lang="ru-RU" sz="2150" spc="-1" strike="noStrike">
                <a:solidFill>
                  <a:srgbClr val="353535"/>
                </a:solidFill>
                <a:latin typeface="Arial"/>
              </a:rPr>
              <a:t>повреждение  </a:t>
            </a:r>
            <a:r>
              <a:rPr b="0" lang="ru-RU" sz="2150" spc="4" strike="noStrike">
                <a:solidFill>
                  <a:srgbClr val="353535"/>
                </a:solidFill>
                <a:latin typeface="Arial"/>
              </a:rPr>
              <a:t>с </a:t>
            </a:r>
            <a:r>
              <a:rPr b="0" lang="ru-RU" sz="2150" spc="-1" strike="noStrike">
                <a:solidFill>
                  <a:srgbClr val="353535"/>
                </a:solidFill>
                <a:latin typeface="Arial"/>
              </a:rPr>
              <a:t>одновременным </a:t>
            </a:r>
            <a:r>
              <a:rPr b="0" lang="ru-RU" sz="2150" spc="-7" strike="noStrike">
                <a:solidFill>
                  <a:srgbClr val="353535"/>
                </a:solidFill>
                <a:latin typeface="Arial"/>
              </a:rPr>
              <a:t>тяжелым </a:t>
            </a:r>
            <a:r>
              <a:rPr b="0" lang="ru-RU" sz="2150" spc="4" strike="noStrike">
                <a:solidFill>
                  <a:srgbClr val="353535"/>
                </a:solidFill>
                <a:latin typeface="Arial"/>
              </a:rPr>
              <a:t>поражением  </a:t>
            </a:r>
            <a:r>
              <a:rPr b="0" lang="ru-RU" sz="2150" spc="-12" strike="noStrike">
                <a:solidFill>
                  <a:srgbClr val="353535"/>
                </a:solidFill>
                <a:latin typeface="Arial"/>
              </a:rPr>
              <a:t>сосудистого </a:t>
            </a:r>
            <a:r>
              <a:rPr b="0" lang="ru-RU" sz="2150" spc="-7" strike="noStrike">
                <a:solidFill>
                  <a:srgbClr val="353535"/>
                </a:solidFill>
                <a:latin typeface="Arial"/>
              </a:rPr>
              <a:t>русла </a:t>
            </a:r>
            <a:r>
              <a:rPr b="0" lang="ru-RU" sz="2150" spc="4" strike="noStrike">
                <a:solidFill>
                  <a:srgbClr val="353535"/>
                </a:solidFill>
                <a:latin typeface="Arial"/>
              </a:rPr>
              <a:t>и</a:t>
            </a:r>
            <a:r>
              <a:rPr b="0" lang="ru-RU" sz="2150" spc="-1" strike="noStrike">
                <a:solidFill>
                  <a:srgbClr val="353535"/>
                </a:solidFill>
                <a:latin typeface="Arial"/>
              </a:rPr>
              <a:t> различных</a:t>
            </a:r>
            <a:endParaRPr b="0" lang="ru-RU" sz="2150" spc="-1" strike="noStrike">
              <a:latin typeface="Arial"/>
            </a:endParaRPr>
          </a:p>
          <a:p>
            <a:pPr marL="337320">
              <a:lnSpc>
                <a:spcPct val="100000"/>
              </a:lnSpc>
              <a:spcBef>
                <a:spcPts val="20"/>
              </a:spcBef>
            </a:pPr>
            <a:r>
              <a:rPr b="0" lang="ru-RU" sz="2150" spc="-7" strike="noStrike">
                <a:solidFill>
                  <a:srgbClr val="353535"/>
                </a:solidFill>
                <a:latin typeface="Arial"/>
              </a:rPr>
              <a:t>органов </a:t>
            </a:r>
            <a:r>
              <a:rPr b="0" lang="ru-RU" sz="2150" spc="4" strike="noStrike">
                <a:solidFill>
                  <a:srgbClr val="353535"/>
                </a:solidFill>
                <a:latin typeface="Arial"/>
              </a:rPr>
              <a:t>и</a:t>
            </a:r>
            <a:r>
              <a:rPr b="0" lang="ru-RU" sz="2150" spc="12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150" spc="-1" strike="noStrike">
                <a:solidFill>
                  <a:srgbClr val="353535"/>
                </a:solidFill>
                <a:latin typeface="Arial"/>
              </a:rPr>
              <a:t>систем;</a:t>
            </a:r>
            <a:endParaRPr b="0" lang="ru-RU" sz="2150" spc="-1" strike="noStrike">
              <a:latin typeface="Arial"/>
            </a:endParaRPr>
          </a:p>
          <a:p>
            <a:pPr marL="337320" indent="-324720">
              <a:lnSpc>
                <a:spcPct val="100000"/>
              </a:lnSpc>
              <a:spcBef>
                <a:spcPts val="1106"/>
              </a:spcBef>
              <a:buClr>
                <a:srgbClr val="006fc0"/>
              </a:buClr>
              <a:buSzPct val="126000"/>
              <a:buFont typeface="Wingdings" charset="2"/>
              <a:buChar char=""/>
            </a:pPr>
            <a:r>
              <a:rPr b="0" lang="ru-RU" sz="2150" spc="-15" strike="noStrike">
                <a:solidFill>
                  <a:srgbClr val="353535"/>
                </a:solidFill>
                <a:latin typeface="Arial"/>
              </a:rPr>
              <a:t>патогенез </a:t>
            </a:r>
            <a:r>
              <a:rPr b="0" lang="ru-RU" sz="2150" spc="9" strike="noStrike">
                <a:solidFill>
                  <a:srgbClr val="353535"/>
                </a:solidFill>
                <a:latin typeface="Arial"/>
              </a:rPr>
              <a:t>и </a:t>
            </a:r>
            <a:r>
              <a:rPr b="0" lang="ru-RU" sz="2150" spc="-1" strike="noStrike">
                <a:solidFill>
                  <a:srgbClr val="353535"/>
                </a:solidFill>
                <a:latin typeface="Arial"/>
              </a:rPr>
              <a:t>патоморфология</a:t>
            </a:r>
            <a:r>
              <a:rPr b="0" lang="ru-RU" sz="2150" spc="-41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150" spc="-1" strike="noStrike">
                <a:solidFill>
                  <a:srgbClr val="353535"/>
                </a:solidFill>
                <a:latin typeface="Arial"/>
              </a:rPr>
              <a:t>нуждаются</a:t>
            </a:r>
            <a:endParaRPr b="0" lang="ru-RU" sz="2150" spc="-1" strike="noStrike">
              <a:latin typeface="Arial"/>
            </a:endParaRPr>
          </a:p>
          <a:p>
            <a:pPr marL="337320">
              <a:lnSpc>
                <a:spcPct val="100000"/>
              </a:lnSpc>
              <a:spcBef>
                <a:spcPts val="20"/>
              </a:spcBef>
            </a:pPr>
            <a:r>
              <a:rPr b="0" lang="ru-RU" sz="2150" spc="4" strike="noStrike">
                <a:solidFill>
                  <a:srgbClr val="353535"/>
                </a:solidFill>
                <a:latin typeface="Arial"/>
              </a:rPr>
              <a:t>в дальнейшем</a:t>
            </a:r>
            <a:r>
              <a:rPr b="0" lang="ru-RU" sz="2150" spc="-12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150" spc="4" strike="noStrike">
                <a:solidFill>
                  <a:srgbClr val="353535"/>
                </a:solidFill>
                <a:latin typeface="Arial"/>
              </a:rPr>
              <a:t>изучении.</a:t>
            </a:r>
            <a:endParaRPr b="0" lang="ru-RU" sz="2150" spc="-1" strike="noStrike">
              <a:latin typeface="Arial"/>
            </a:endParaRPr>
          </a:p>
        </p:txBody>
      </p:sp>
      <p:sp>
        <p:nvSpPr>
          <p:cNvPr id="164" name="CustomShape 20"/>
          <p:cNvSpPr/>
          <p:nvPr/>
        </p:nvSpPr>
        <p:spPr>
          <a:xfrm>
            <a:off x="536760" y="5084640"/>
            <a:ext cx="63576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760" bIns="0">
            <a:spAutoFit/>
          </a:bodyPr>
          <a:p>
            <a:pPr marL="12600">
              <a:lnSpc>
                <a:spcPct val="100000"/>
              </a:lnSpc>
              <a:spcBef>
                <a:spcPts val="113"/>
              </a:spcBef>
            </a:pPr>
            <a:r>
              <a:rPr b="1" lang="ru-RU" sz="2150" spc="-1" strike="noStrike">
                <a:solidFill>
                  <a:srgbClr val="565656"/>
                </a:solidFill>
                <a:latin typeface="Arial"/>
              </a:rPr>
              <a:t>2002</a:t>
            </a:r>
            <a:endParaRPr b="0" lang="ru-RU" sz="2150" spc="-1" strike="noStrike">
              <a:latin typeface="Arial"/>
            </a:endParaRPr>
          </a:p>
        </p:txBody>
      </p:sp>
      <p:sp>
        <p:nvSpPr>
          <p:cNvPr id="165" name="CustomShape 21"/>
          <p:cNvSpPr/>
          <p:nvPr/>
        </p:nvSpPr>
        <p:spPr>
          <a:xfrm>
            <a:off x="509760" y="7537680"/>
            <a:ext cx="63576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760" bIns="0">
            <a:spAutoFit/>
          </a:bodyPr>
          <a:p>
            <a:pPr marL="12600">
              <a:lnSpc>
                <a:spcPct val="100000"/>
              </a:lnSpc>
              <a:spcBef>
                <a:spcPts val="113"/>
              </a:spcBef>
            </a:pPr>
            <a:r>
              <a:rPr b="1" lang="ru-RU" sz="2150" spc="-1" strike="noStrike">
                <a:solidFill>
                  <a:srgbClr val="565656"/>
                </a:solidFill>
                <a:latin typeface="Arial"/>
              </a:rPr>
              <a:t>2012</a:t>
            </a:r>
            <a:endParaRPr b="0" lang="ru-RU" sz="2150" spc="-1" strike="noStrike">
              <a:latin typeface="Arial"/>
            </a:endParaRPr>
          </a:p>
        </p:txBody>
      </p:sp>
      <p:sp>
        <p:nvSpPr>
          <p:cNvPr id="166" name="CustomShape 22"/>
          <p:cNvSpPr/>
          <p:nvPr/>
        </p:nvSpPr>
        <p:spPr>
          <a:xfrm>
            <a:off x="532440" y="9526320"/>
            <a:ext cx="63720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760" bIns="0">
            <a:spAutoFit/>
          </a:bodyPr>
          <a:p>
            <a:pPr marL="12600">
              <a:lnSpc>
                <a:spcPct val="100000"/>
              </a:lnSpc>
              <a:spcBef>
                <a:spcPts val="113"/>
              </a:spcBef>
            </a:pPr>
            <a:r>
              <a:rPr b="1" lang="ru-RU" sz="2150" spc="4" strike="noStrike">
                <a:solidFill>
                  <a:srgbClr val="565656"/>
                </a:solidFill>
                <a:latin typeface="Arial"/>
              </a:rPr>
              <a:t>2019</a:t>
            </a:r>
            <a:endParaRPr b="0" lang="ru-RU" sz="2150" spc="-1" strike="noStrike">
              <a:latin typeface="Arial"/>
            </a:endParaRPr>
          </a:p>
        </p:txBody>
      </p:sp>
      <p:sp>
        <p:nvSpPr>
          <p:cNvPr id="167" name="CustomShape 23"/>
          <p:cNvSpPr/>
          <p:nvPr/>
        </p:nvSpPr>
        <p:spPr>
          <a:xfrm>
            <a:off x="726840" y="2019600"/>
            <a:ext cx="10865880" cy="360"/>
          </a:xfrm>
          <a:custGeom>
            <a:avLst/>
            <a:gdLst/>
            <a:ahLst/>
            <a:rect l="l" t="t" r="r" b="b"/>
            <a:pathLst>
              <a:path w="10866120" h="0">
                <a:moveTo>
                  <a:pt x="0" y="0"/>
                </a:moveTo>
                <a:lnTo>
                  <a:pt x="10865593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24"/>
          <p:cNvSpPr/>
          <p:nvPr/>
        </p:nvSpPr>
        <p:spPr>
          <a:xfrm>
            <a:off x="1333440" y="12024360"/>
            <a:ext cx="368640" cy="368640"/>
          </a:xfrm>
          <a:custGeom>
            <a:avLst/>
            <a:gdLst/>
            <a:ahLst/>
            <a:rect l="l" t="t" r="r" b="b"/>
            <a:pathLst>
              <a:path w="368935" h="368934">
                <a:moveTo>
                  <a:pt x="184302" y="0"/>
                </a:moveTo>
                <a:lnTo>
                  <a:pt x="135310" y="6584"/>
                </a:lnTo>
                <a:lnTo>
                  <a:pt x="91285" y="25164"/>
                </a:lnTo>
                <a:lnTo>
                  <a:pt x="53984" y="53984"/>
                </a:lnTo>
                <a:lnTo>
                  <a:pt x="25164" y="91285"/>
                </a:lnTo>
                <a:lnTo>
                  <a:pt x="6584" y="135310"/>
                </a:lnTo>
                <a:lnTo>
                  <a:pt x="0" y="184302"/>
                </a:lnTo>
                <a:lnTo>
                  <a:pt x="6584" y="233294"/>
                </a:lnTo>
                <a:lnTo>
                  <a:pt x="25164" y="277319"/>
                </a:lnTo>
                <a:lnTo>
                  <a:pt x="53984" y="314620"/>
                </a:lnTo>
                <a:lnTo>
                  <a:pt x="91285" y="343440"/>
                </a:lnTo>
                <a:lnTo>
                  <a:pt x="135310" y="362020"/>
                </a:lnTo>
                <a:lnTo>
                  <a:pt x="184302" y="368604"/>
                </a:lnTo>
                <a:lnTo>
                  <a:pt x="233294" y="362020"/>
                </a:lnTo>
                <a:lnTo>
                  <a:pt x="277319" y="343440"/>
                </a:lnTo>
                <a:lnTo>
                  <a:pt x="314620" y="314620"/>
                </a:lnTo>
                <a:lnTo>
                  <a:pt x="343440" y="277319"/>
                </a:lnTo>
                <a:lnTo>
                  <a:pt x="362020" y="233294"/>
                </a:lnTo>
                <a:lnTo>
                  <a:pt x="368604" y="184302"/>
                </a:lnTo>
                <a:lnTo>
                  <a:pt x="362020" y="135310"/>
                </a:lnTo>
                <a:lnTo>
                  <a:pt x="343440" y="91285"/>
                </a:lnTo>
                <a:lnTo>
                  <a:pt x="314620" y="53984"/>
                </a:lnTo>
                <a:lnTo>
                  <a:pt x="277319" y="25164"/>
                </a:lnTo>
                <a:lnTo>
                  <a:pt x="233294" y="6584"/>
                </a:lnTo>
                <a:lnTo>
                  <a:pt x="184302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25"/>
          <p:cNvSpPr/>
          <p:nvPr/>
        </p:nvSpPr>
        <p:spPr>
          <a:xfrm>
            <a:off x="1333440" y="12024360"/>
            <a:ext cx="368640" cy="368640"/>
          </a:xfrm>
          <a:custGeom>
            <a:avLst/>
            <a:gdLst/>
            <a:ahLst/>
            <a:rect l="l" t="t" r="r" b="b"/>
            <a:pathLst>
              <a:path w="368935" h="368934">
                <a:moveTo>
                  <a:pt x="0" y="184302"/>
                </a:moveTo>
                <a:lnTo>
                  <a:pt x="6584" y="135310"/>
                </a:lnTo>
                <a:lnTo>
                  <a:pt x="25164" y="91285"/>
                </a:lnTo>
                <a:lnTo>
                  <a:pt x="53984" y="53984"/>
                </a:lnTo>
                <a:lnTo>
                  <a:pt x="91285" y="25164"/>
                </a:lnTo>
                <a:lnTo>
                  <a:pt x="135310" y="6584"/>
                </a:lnTo>
                <a:lnTo>
                  <a:pt x="184302" y="0"/>
                </a:lnTo>
                <a:lnTo>
                  <a:pt x="233294" y="6584"/>
                </a:lnTo>
                <a:lnTo>
                  <a:pt x="277319" y="25164"/>
                </a:lnTo>
                <a:lnTo>
                  <a:pt x="314620" y="53984"/>
                </a:lnTo>
                <a:lnTo>
                  <a:pt x="343440" y="91285"/>
                </a:lnTo>
                <a:lnTo>
                  <a:pt x="362020" y="135310"/>
                </a:lnTo>
                <a:lnTo>
                  <a:pt x="368604" y="184302"/>
                </a:lnTo>
                <a:lnTo>
                  <a:pt x="362020" y="233294"/>
                </a:lnTo>
                <a:lnTo>
                  <a:pt x="343440" y="277319"/>
                </a:lnTo>
                <a:lnTo>
                  <a:pt x="314620" y="314620"/>
                </a:lnTo>
                <a:lnTo>
                  <a:pt x="277319" y="343440"/>
                </a:lnTo>
                <a:lnTo>
                  <a:pt x="233294" y="362020"/>
                </a:lnTo>
                <a:lnTo>
                  <a:pt x="184302" y="368604"/>
                </a:lnTo>
                <a:lnTo>
                  <a:pt x="135310" y="362020"/>
                </a:lnTo>
                <a:lnTo>
                  <a:pt x="91285" y="343440"/>
                </a:lnTo>
                <a:lnTo>
                  <a:pt x="53984" y="314620"/>
                </a:lnTo>
                <a:lnTo>
                  <a:pt x="25164" y="277319"/>
                </a:lnTo>
                <a:lnTo>
                  <a:pt x="6584" y="233294"/>
                </a:lnTo>
                <a:lnTo>
                  <a:pt x="0" y="184302"/>
                </a:lnTo>
                <a:close/>
              </a:path>
            </a:pathLst>
          </a:custGeom>
          <a:noFill/>
          <a:ln w="39960">
            <a:solidFill>
              <a:srgbClr val="7e7e7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26"/>
          <p:cNvSpPr/>
          <p:nvPr/>
        </p:nvSpPr>
        <p:spPr>
          <a:xfrm>
            <a:off x="552240" y="12021840"/>
            <a:ext cx="63576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760" bIns="0">
            <a:spAutoFit/>
          </a:bodyPr>
          <a:p>
            <a:pPr marL="12600">
              <a:lnSpc>
                <a:spcPct val="100000"/>
              </a:lnSpc>
              <a:spcBef>
                <a:spcPts val="113"/>
              </a:spcBef>
            </a:pPr>
            <a:r>
              <a:rPr b="1" lang="ru-RU" sz="2150" spc="-1" strike="noStrike">
                <a:solidFill>
                  <a:srgbClr val="565656"/>
                </a:solidFill>
                <a:latin typeface="Arial"/>
              </a:rPr>
              <a:t>2020</a:t>
            </a:r>
            <a:endParaRPr b="0" lang="ru-RU" sz="2150" spc="-1" strike="noStrike">
              <a:latin typeface="Arial"/>
            </a:endParaRPr>
          </a:p>
        </p:txBody>
      </p:sp>
      <p:sp>
        <p:nvSpPr>
          <p:cNvPr id="171" name="CustomShape 27"/>
          <p:cNvSpPr/>
          <p:nvPr/>
        </p:nvSpPr>
        <p:spPr>
          <a:xfrm>
            <a:off x="726120" y="1983240"/>
            <a:ext cx="2945520" cy="360"/>
          </a:xfrm>
          <a:custGeom>
            <a:avLst/>
            <a:gdLst/>
            <a:ahLst/>
            <a:rect l="l" t="t" r="r" b="b"/>
            <a:pathLst>
              <a:path w="2945765" h="0">
                <a:moveTo>
                  <a:pt x="0" y="0"/>
                </a:moveTo>
                <a:lnTo>
                  <a:pt x="294563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28"/>
          <p:cNvSpPr/>
          <p:nvPr/>
        </p:nvSpPr>
        <p:spPr>
          <a:xfrm>
            <a:off x="1749600" y="11414520"/>
            <a:ext cx="10644120" cy="2245680"/>
          </a:xfrm>
          <a:prstGeom prst="roundRect">
            <a:avLst>
              <a:gd name="adj" fmla="val 16667"/>
            </a:avLst>
          </a:prstGeom>
          <a:solidFill>
            <a:srgbClr val="d3f8fb"/>
          </a:solidFill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marL="12600" indent="450360" algn="just">
              <a:lnSpc>
                <a:spcPct val="100000"/>
              </a:lnSpc>
              <a:spcAft>
                <a:spcPts val="71"/>
              </a:spcAft>
            </a:pPr>
            <a:r>
              <a:rPr b="0" lang="ru-RU" sz="2350" spc="-1" strike="noStrike">
                <a:solidFill>
                  <a:srgbClr val="565656"/>
                </a:solidFill>
                <a:latin typeface="Arial"/>
              </a:rPr>
              <a:t>В декабре 2020 г. в Великобритании выявлен новый вариант возбудителя - </a:t>
            </a:r>
            <a:r>
              <a:rPr b="1" lang="ru-RU" sz="2350" spc="-1" strike="noStrike">
                <a:solidFill>
                  <a:srgbClr val="565656"/>
                </a:solidFill>
                <a:latin typeface="Arial"/>
              </a:rPr>
              <a:t>VUI 202012/01</a:t>
            </a:r>
            <a:r>
              <a:rPr b="0" lang="ru-RU" sz="2350" spc="-1" strike="noStrike">
                <a:solidFill>
                  <a:srgbClr val="565656"/>
                </a:solidFill>
                <a:latin typeface="Arial"/>
              </a:rPr>
              <a:t>. Исследования свойств VUI 202012/01 продолжаются. Однако к настоящему времени не сообщалось о более тяжелом течении или более высокой летальности при инфекции, вызванной новым вариантом. </a:t>
            </a:r>
            <a:endParaRPr b="0" lang="ru-RU" sz="2350" spc="-1" strike="noStrike">
              <a:latin typeface="Arial"/>
            </a:endParaRPr>
          </a:p>
        </p:txBody>
      </p:sp>
      <p:sp>
        <p:nvSpPr>
          <p:cNvPr id="173" name="CustomShape 29"/>
          <p:cNvSpPr/>
          <p:nvPr/>
        </p:nvSpPr>
        <p:spPr>
          <a:xfrm>
            <a:off x="10977840" y="10541160"/>
            <a:ext cx="1230120" cy="645840"/>
          </a:xfrm>
          <a:prstGeom prst="wedgeRoundRectCallout">
            <a:avLst>
              <a:gd name="adj1" fmla="val -36866"/>
              <a:gd name="adj2" fmla="val 83027"/>
              <a:gd name="adj3" fmla="val 16667"/>
            </a:avLst>
          </a:prstGeom>
          <a:solidFill>
            <a:srgbClr val="d3f8fb"/>
          </a:solidFill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V 10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2" name="CustomShape 2"/>
          <p:cNvSpPr/>
          <p:nvPr/>
        </p:nvSpPr>
        <p:spPr>
          <a:xfrm>
            <a:off x="10723320" y="4548960"/>
            <a:ext cx="8413560" cy="4636440"/>
          </a:xfrm>
          <a:custGeom>
            <a:avLst/>
            <a:gdLst/>
            <a:ahLst/>
            <a:rect l="l" t="t" r="r" b="b"/>
            <a:pathLst>
              <a:path w="8413750" h="4636770">
                <a:moveTo>
                  <a:pt x="0" y="170204"/>
                </a:moveTo>
                <a:lnTo>
                  <a:pt x="6081" y="124963"/>
                </a:lnTo>
                <a:lnTo>
                  <a:pt x="23241" y="84306"/>
                </a:lnTo>
                <a:lnTo>
                  <a:pt x="49857" y="49857"/>
                </a:lnTo>
                <a:lnTo>
                  <a:pt x="84306" y="23241"/>
                </a:lnTo>
                <a:lnTo>
                  <a:pt x="124963" y="6081"/>
                </a:lnTo>
                <a:lnTo>
                  <a:pt x="170204" y="0"/>
                </a:lnTo>
                <a:lnTo>
                  <a:pt x="8243065" y="0"/>
                </a:lnTo>
                <a:lnTo>
                  <a:pt x="8288307" y="6081"/>
                </a:lnTo>
                <a:lnTo>
                  <a:pt x="8328964" y="23241"/>
                </a:lnTo>
                <a:lnTo>
                  <a:pt x="8363412" y="49857"/>
                </a:lnTo>
                <a:lnTo>
                  <a:pt x="8390028" y="84306"/>
                </a:lnTo>
                <a:lnTo>
                  <a:pt x="8407189" y="124963"/>
                </a:lnTo>
                <a:lnTo>
                  <a:pt x="8413270" y="170204"/>
                </a:lnTo>
                <a:lnTo>
                  <a:pt x="8413270" y="4466240"/>
                </a:lnTo>
                <a:lnTo>
                  <a:pt x="8407189" y="4511481"/>
                </a:lnTo>
                <a:lnTo>
                  <a:pt x="8390028" y="4552138"/>
                </a:lnTo>
                <a:lnTo>
                  <a:pt x="8363412" y="4586587"/>
                </a:lnTo>
                <a:lnTo>
                  <a:pt x="8328964" y="4613203"/>
                </a:lnTo>
                <a:lnTo>
                  <a:pt x="8288307" y="4630364"/>
                </a:lnTo>
                <a:lnTo>
                  <a:pt x="8243065" y="4636445"/>
                </a:lnTo>
                <a:lnTo>
                  <a:pt x="170204" y="4636445"/>
                </a:lnTo>
                <a:lnTo>
                  <a:pt x="124963" y="4630364"/>
                </a:lnTo>
                <a:lnTo>
                  <a:pt x="84306" y="4613203"/>
                </a:lnTo>
                <a:lnTo>
                  <a:pt x="49857" y="4586587"/>
                </a:lnTo>
                <a:lnTo>
                  <a:pt x="23241" y="4552138"/>
                </a:lnTo>
                <a:lnTo>
                  <a:pt x="6081" y="4511481"/>
                </a:lnTo>
                <a:lnTo>
                  <a:pt x="0" y="4466240"/>
                </a:lnTo>
                <a:lnTo>
                  <a:pt x="0" y="170204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3" name="CustomShape 3"/>
          <p:cNvSpPr/>
          <p:nvPr/>
        </p:nvSpPr>
        <p:spPr>
          <a:xfrm>
            <a:off x="9589320" y="3368160"/>
            <a:ext cx="9400680" cy="5674680"/>
          </a:xfrm>
          <a:custGeom>
            <a:avLst/>
            <a:gdLst/>
            <a:ahLst/>
            <a:rect l="l" t="t" r="r" b="b"/>
            <a:pathLst>
              <a:path w="9401175" h="5674995">
                <a:moveTo>
                  <a:pt x="9251801" y="0"/>
                </a:moveTo>
                <a:lnTo>
                  <a:pt x="149023" y="0"/>
                </a:lnTo>
                <a:lnTo>
                  <a:pt x="101919" y="7595"/>
                </a:lnTo>
                <a:lnTo>
                  <a:pt x="61011" y="28747"/>
                </a:lnTo>
                <a:lnTo>
                  <a:pt x="28752" y="61001"/>
                </a:lnTo>
                <a:lnTo>
                  <a:pt x="7597" y="101903"/>
                </a:lnTo>
                <a:lnTo>
                  <a:pt x="0" y="149000"/>
                </a:lnTo>
                <a:lnTo>
                  <a:pt x="0" y="5525865"/>
                </a:lnTo>
                <a:lnTo>
                  <a:pt x="7597" y="5572962"/>
                </a:lnTo>
                <a:lnTo>
                  <a:pt x="28752" y="5613864"/>
                </a:lnTo>
                <a:lnTo>
                  <a:pt x="61011" y="5646118"/>
                </a:lnTo>
                <a:lnTo>
                  <a:pt x="101919" y="5667270"/>
                </a:lnTo>
                <a:lnTo>
                  <a:pt x="149023" y="5674865"/>
                </a:lnTo>
                <a:lnTo>
                  <a:pt x="9251801" y="5674865"/>
                </a:lnTo>
                <a:lnTo>
                  <a:pt x="9298898" y="5667270"/>
                </a:lnTo>
                <a:lnTo>
                  <a:pt x="9339800" y="5646118"/>
                </a:lnTo>
                <a:lnTo>
                  <a:pt x="9372054" y="5613864"/>
                </a:lnTo>
                <a:lnTo>
                  <a:pt x="9393206" y="5572962"/>
                </a:lnTo>
                <a:lnTo>
                  <a:pt x="9400801" y="5525865"/>
                </a:lnTo>
                <a:lnTo>
                  <a:pt x="9400801" y="149000"/>
                </a:lnTo>
                <a:lnTo>
                  <a:pt x="9393206" y="101903"/>
                </a:lnTo>
                <a:lnTo>
                  <a:pt x="9372054" y="61001"/>
                </a:lnTo>
                <a:lnTo>
                  <a:pt x="9339800" y="28747"/>
                </a:lnTo>
                <a:lnTo>
                  <a:pt x="9298898" y="7595"/>
                </a:lnTo>
                <a:lnTo>
                  <a:pt x="9251801" y="0"/>
                </a:lnTo>
                <a:close/>
              </a:path>
            </a:pathLst>
          </a:custGeom>
          <a:solidFill>
            <a:srgbClr val="d5ecbc">
              <a:alpha val="33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4" name="CustomShape 4"/>
          <p:cNvSpPr/>
          <p:nvPr/>
        </p:nvSpPr>
        <p:spPr>
          <a:xfrm>
            <a:off x="791640" y="2019600"/>
            <a:ext cx="7841160" cy="360"/>
          </a:xfrm>
          <a:custGeom>
            <a:avLst/>
            <a:gdLst/>
            <a:ahLst/>
            <a:rect l="l" t="t" r="r" b="b"/>
            <a:pathLst>
              <a:path w="7841615" h="0">
                <a:moveTo>
                  <a:pt x="0" y="0"/>
                </a:moveTo>
                <a:lnTo>
                  <a:pt x="7841107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5" name="CustomShape 5"/>
          <p:cNvSpPr/>
          <p:nvPr/>
        </p:nvSpPr>
        <p:spPr>
          <a:xfrm>
            <a:off x="790920" y="1983240"/>
            <a:ext cx="2945520" cy="360"/>
          </a:xfrm>
          <a:custGeom>
            <a:avLst/>
            <a:gdLst/>
            <a:ahLst/>
            <a:rect l="l" t="t" r="r" b="b"/>
            <a:pathLst>
              <a:path w="2945765" h="0">
                <a:moveTo>
                  <a:pt x="0" y="0"/>
                </a:moveTo>
                <a:lnTo>
                  <a:pt x="294563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6" name="TextShape 6"/>
          <p:cNvSpPr txBox="1"/>
          <p:nvPr/>
        </p:nvSpPr>
        <p:spPr>
          <a:xfrm>
            <a:off x="762480" y="433440"/>
            <a:ext cx="13302720" cy="2392920"/>
          </a:xfrm>
          <a:prstGeom prst="rect">
            <a:avLst/>
          </a:prstGeom>
          <a:noFill/>
          <a:ln>
            <a:noFill/>
          </a:ln>
        </p:spPr>
        <p:txBody>
          <a:bodyPr lIns="0" rIns="0" tIns="16560" bIns="0">
            <a:noAutofit/>
          </a:bodyPr>
          <a:p>
            <a:pPr marL="12600">
              <a:lnSpc>
                <a:spcPts val="4921"/>
              </a:lnSpc>
              <a:spcBef>
                <a:spcPts val="130"/>
              </a:spcBef>
            </a:pPr>
            <a:r>
              <a:rPr b="1" lang="ru-RU" sz="5400" spc="-1" strike="noStrike" baseline="-3000">
                <a:solidFill>
                  <a:srgbClr val="353535"/>
                </a:solidFill>
                <a:latin typeface="Arial"/>
              </a:rPr>
              <a:t>п. </a:t>
            </a:r>
            <a:r>
              <a:rPr b="1" lang="ru-RU" sz="5400" spc="-7" strike="noStrike" baseline="-3000">
                <a:solidFill>
                  <a:srgbClr val="353535"/>
                </a:solidFill>
                <a:latin typeface="Arial"/>
              </a:rPr>
              <a:t>5.2. </a:t>
            </a:r>
            <a:r>
              <a:rPr b="1" lang="ru-RU" sz="4300" spc="-1" strike="noStrike">
                <a:solidFill>
                  <a:srgbClr val="c00000"/>
                </a:solidFill>
                <a:latin typeface="Arial"/>
              </a:rPr>
              <a:t>Патогенетическое</a:t>
            </a:r>
            <a:r>
              <a:rPr b="1" lang="ru-RU" sz="4300" spc="208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1" lang="ru-RU" sz="4300" spc="-12" strike="noStrike">
                <a:solidFill>
                  <a:srgbClr val="c00000"/>
                </a:solidFill>
                <a:latin typeface="Arial"/>
              </a:rPr>
              <a:t>лечение</a:t>
            </a:r>
            <a:br/>
            <a:r>
              <a:rPr b="1" lang="ru-RU" sz="4300" spc="12" strike="noStrike">
                <a:solidFill>
                  <a:srgbClr val="353535"/>
                </a:solidFill>
                <a:latin typeface="Arial"/>
              </a:rPr>
              <a:t>терапия </a:t>
            </a:r>
            <a:r>
              <a:rPr b="1" lang="ru-RU" sz="4300" spc="-1" strike="noStrike">
                <a:solidFill>
                  <a:srgbClr val="353535"/>
                </a:solidFill>
                <a:latin typeface="Arial"/>
              </a:rPr>
              <a:t>подавления цитокинового</a:t>
            </a:r>
            <a:r>
              <a:rPr b="1" lang="ru-RU" sz="4300" spc="32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1" lang="ru-RU" sz="4300" spc="-15" strike="noStrike">
                <a:solidFill>
                  <a:srgbClr val="353535"/>
                </a:solidFill>
                <a:latin typeface="Arial"/>
              </a:rPr>
              <a:t>шторма</a:t>
            </a:r>
            <a:endParaRPr b="0" lang="ru-RU" sz="4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7" name="TextShape 7"/>
          <p:cNvSpPr txBox="1"/>
          <p:nvPr/>
        </p:nvSpPr>
        <p:spPr>
          <a:xfrm>
            <a:off x="19332360" y="13543920"/>
            <a:ext cx="408600" cy="825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25560">
              <a:lnSpc>
                <a:spcPts val="2886"/>
              </a:lnSpc>
            </a:pPr>
            <a:fld id="{E0791D89-036D-4B1B-B19B-9C3E45F4DB60}" type="slidenum">
              <a:rPr b="0" lang="ru-RU" sz="2500" spc="9" strike="noStrike">
                <a:solidFill>
                  <a:srgbClr val="8f8f8f"/>
                </a:solidFill>
                <a:latin typeface="Arial"/>
              </a:rPr>
              <a:t>&lt;номер&gt;</a:t>
            </a:fld>
            <a:endParaRPr b="0" lang="ru-RU" sz="2500" spc="-1" strike="noStrike">
              <a:latin typeface="Times New Roman"/>
            </a:endParaRPr>
          </a:p>
        </p:txBody>
      </p:sp>
      <p:sp>
        <p:nvSpPr>
          <p:cNvPr id="468" name="CustomShape 8"/>
          <p:cNvSpPr/>
          <p:nvPr/>
        </p:nvSpPr>
        <p:spPr>
          <a:xfrm>
            <a:off x="9735840" y="3698280"/>
            <a:ext cx="9400680" cy="496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38160">
              <a:lnSpc>
                <a:spcPct val="100000"/>
              </a:lnSpc>
              <a:spcBef>
                <a:spcPts val="96"/>
              </a:spcBef>
            </a:pPr>
            <a:r>
              <a:rPr b="0" lang="ru-RU" sz="3200" spc="-12" strike="noStrike">
                <a:solidFill>
                  <a:srgbClr val="1f1f1f"/>
                </a:solidFill>
                <a:latin typeface="Arial"/>
              </a:rPr>
              <a:t>•</a:t>
            </a:r>
            <a:r>
              <a:rPr b="0" lang="ru-RU" sz="3200" spc="-12" strike="noStrike">
                <a:solidFill>
                  <a:srgbClr val="1f1f1f"/>
                </a:solidFill>
                <a:latin typeface="Arial"/>
              </a:rPr>
              <a:t>	</a:t>
            </a:r>
            <a:r>
              <a:rPr b="0" lang="ru-RU" sz="3200" spc="-12" strike="noStrike">
                <a:solidFill>
                  <a:srgbClr val="1f1f1f"/>
                </a:solidFill>
                <a:latin typeface="Arial"/>
              </a:rPr>
              <a:t>SpO2 ≤  93, одышка в покое </a:t>
            </a:r>
            <a:endParaRPr b="0" lang="ru-RU" sz="3200" spc="-1" strike="noStrike">
              <a:latin typeface="Arial"/>
            </a:endParaRPr>
          </a:p>
          <a:p>
            <a:pPr marL="38160">
              <a:lnSpc>
                <a:spcPct val="100000"/>
              </a:lnSpc>
              <a:spcBef>
                <a:spcPts val="96"/>
              </a:spcBef>
            </a:pPr>
            <a:r>
              <a:rPr b="0" lang="ru-RU" sz="3200" spc="-12" strike="noStrike">
                <a:solidFill>
                  <a:srgbClr val="1f1f1f"/>
                </a:solidFill>
                <a:latin typeface="Arial"/>
              </a:rPr>
              <a:t>•</a:t>
            </a:r>
            <a:r>
              <a:rPr b="0" lang="ru-RU" sz="3200" spc="-12" strike="noStrike">
                <a:solidFill>
                  <a:srgbClr val="1f1f1f"/>
                </a:solidFill>
                <a:latin typeface="Arial"/>
              </a:rPr>
              <a:t>	</a:t>
            </a:r>
            <a:r>
              <a:rPr b="0" lang="ru-RU" sz="3200" spc="-12" strike="noStrike">
                <a:solidFill>
                  <a:srgbClr val="1f1f1f"/>
                </a:solidFill>
                <a:latin typeface="Arial"/>
              </a:rPr>
              <a:t>Температура тела &gt; 38 °C в течение 5 дней или возобновление  лихорадки на 5-10 день болезни после «светлого промежутка»</a:t>
            </a:r>
            <a:endParaRPr b="0" lang="ru-RU" sz="3200" spc="-1" strike="noStrike">
              <a:latin typeface="Arial"/>
            </a:endParaRPr>
          </a:p>
          <a:p>
            <a:pPr marL="38160">
              <a:lnSpc>
                <a:spcPct val="100000"/>
              </a:lnSpc>
              <a:spcBef>
                <a:spcPts val="96"/>
              </a:spcBef>
            </a:pPr>
            <a:r>
              <a:rPr b="0" lang="ru-RU" sz="3200" spc="-12" strike="noStrike">
                <a:solidFill>
                  <a:srgbClr val="1f1f1f"/>
                </a:solidFill>
                <a:latin typeface="Arial"/>
              </a:rPr>
              <a:t>•</a:t>
            </a:r>
            <a:r>
              <a:rPr b="0" lang="ru-RU" sz="3200" spc="-12" strike="noStrike">
                <a:solidFill>
                  <a:srgbClr val="1f1f1f"/>
                </a:solidFill>
                <a:latin typeface="Arial"/>
              </a:rPr>
              <a:t>	</a:t>
            </a:r>
            <a:r>
              <a:rPr b="0" lang="ru-RU" sz="3200" spc="-12" strike="noStrike">
                <a:solidFill>
                  <a:srgbClr val="1f1f1f"/>
                </a:solidFill>
                <a:latin typeface="Arial"/>
              </a:rPr>
              <a:t>Уровень СРБ ≥ 9N или рост уровня СРБ в 3 раза на 8 -14 дни заболевания;</a:t>
            </a:r>
            <a:endParaRPr b="0" lang="ru-RU" sz="3200" spc="-1" strike="noStrike">
              <a:latin typeface="Arial"/>
            </a:endParaRPr>
          </a:p>
          <a:p>
            <a:pPr marL="38160">
              <a:lnSpc>
                <a:spcPct val="100000"/>
              </a:lnSpc>
              <a:spcBef>
                <a:spcPts val="96"/>
              </a:spcBef>
            </a:pPr>
            <a:r>
              <a:rPr b="0" lang="ru-RU" sz="3200" spc="-12" strike="noStrike">
                <a:solidFill>
                  <a:srgbClr val="1f1f1f"/>
                </a:solidFill>
                <a:latin typeface="Arial"/>
              </a:rPr>
              <a:t>•</a:t>
            </a:r>
            <a:r>
              <a:rPr b="0" lang="ru-RU" sz="3200" spc="-12" strike="noStrike">
                <a:solidFill>
                  <a:srgbClr val="1f1f1f"/>
                </a:solidFill>
                <a:latin typeface="Arial"/>
              </a:rPr>
              <a:t>	</a:t>
            </a:r>
            <a:r>
              <a:rPr b="0" lang="ru-RU" sz="3200" spc="-12" strike="noStrike">
                <a:solidFill>
                  <a:srgbClr val="1f1f1f"/>
                </a:solidFill>
                <a:latin typeface="Arial"/>
              </a:rPr>
              <a:t>Число лейкоцитов &lt; 3,0×109/л</a:t>
            </a:r>
            <a:endParaRPr b="0" lang="ru-RU" sz="3200" spc="-1" strike="noStrike">
              <a:latin typeface="Arial"/>
            </a:endParaRPr>
          </a:p>
          <a:p>
            <a:pPr marL="38160">
              <a:lnSpc>
                <a:spcPct val="100000"/>
              </a:lnSpc>
              <a:spcBef>
                <a:spcPts val="96"/>
              </a:spcBef>
            </a:pPr>
            <a:r>
              <a:rPr b="0" lang="ru-RU" sz="3200" spc="-12" strike="noStrike">
                <a:solidFill>
                  <a:srgbClr val="1f1f1f"/>
                </a:solidFill>
                <a:latin typeface="Arial"/>
              </a:rPr>
              <a:t>•</a:t>
            </a:r>
            <a:r>
              <a:rPr b="0" lang="ru-RU" sz="3200" spc="-12" strike="noStrike">
                <a:solidFill>
                  <a:srgbClr val="1f1f1f"/>
                </a:solidFill>
                <a:latin typeface="Arial"/>
              </a:rPr>
              <a:t>	</a:t>
            </a:r>
            <a:r>
              <a:rPr b="0" lang="ru-RU" sz="3200" spc="-12" strike="noStrike">
                <a:solidFill>
                  <a:srgbClr val="1f1f1f"/>
                </a:solidFill>
                <a:latin typeface="Arial"/>
              </a:rPr>
              <a:t>Абсолютное число лимфоцитов &lt; 1,0×109/л</a:t>
            </a:r>
            <a:endParaRPr b="0" lang="ru-RU" sz="3200" spc="-1" strike="noStrike">
              <a:latin typeface="Arial"/>
            </a:endParaRPr>
          </a:p>
          <a:p>
            <a:pPr marL="38160">
              <a:lnSpc>
                <a:spcPct val="100000"/>
              </a:lnSpc>
              <a:spcBef>
                <a:spcPts val="96"/>
              </a:spcBef>
            </a:pPr>
            <a:r>
              <a:rPr b="0" lang="ru-RU" sz="3200" spc="-12" strike="noStrike">
                <a:solidFill>
                  <a:srgbClr val="1f1f1f"/>
                </a:solidFill>
                <a:latin typeface="Arial"/>
              </a:rPr>
              <a:t>•</a:t>
            </a:r>
            <a:r>
              <a:rPr b="0" lang="ru-RU" sz="3200" spc="-12" strike="noStrike">
                <a:solidFill>
                  <a:srgbClr val="1f1f1f"/>
                </a:solidFill>
                <a:latin typeface="Arial"/>
              </a:rPr>
              <a:t>	</a:t>
            </a:r>
            <a:r>
              <a:rPr b="0" lang="ru-RU" sz="3200" spc="-12" strike="noStrike">
                <a:solidFill>
                  <a:srgbClr val="1f1f1f"/>
                </a:solidFill>
                <a:latin typeface="Arial"/>
              </a:rPr>
              <a:t>Уровень ферритина** крови ≥ 250 нг/мл</a:t>
            </a:r>
            <a:endParaRPr b="0" lang="ru-RU" sz="3200" spc="-1" strike="noStrike">
              <a:latin typeface="Arial"/>
            </a:endParaRPr>
          </a:p>
          <a:p>
            <a:pPr marL="38160">
              <a:lnSpc>
                <a:spcPct val="100000"/>
              </a:lnSpc>
              <a:spcBef>
                <a:spcPts val="96"/>
              </a:spcBef>
            </a:pPr>
            <a:r>
              <a:rPr b="0" lang="ru-RU" sz="3200" spc="-12" strike="noStrike">
                <a:solidFill>
                  <a:srgbClr val="1f1f1f"/>
                </a:solidFill>
                <a:latin typeface="Arial"/>
              </a:rPr>
              <a:t>•</a:t>
            </a:r>
            <a:r>
              <a:rPr b="0" lang="ru-RU" sz="3200" spc="-12" strike="noStrike">
                <a:solidFill>
                  <a:srgbClr val="1f1f1f"/>
                </a:solidFill>
                <a:latin typeface="Arial"/>
              </a:rPr>
              <a:t>	</a:t>
            </a:r>
            <a:r>
              <a:rPr b="0" lang="ru-RU" sz="3200" spc="-12" strike="noStrike">
                <a:solidFill>
                  <a:srgbClr val="1f1f1f"/>
                </a:solidFill>
                <a:latin typeface="Arial"/>
              </a:rPr>
              <a:t>Уровень ИЛ-6** &gt; 40 пк/мл.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469" name="CustomShape 9"/>
          <p:cNvSpPr/>
          <p:nvPr/>
        </p:nvSpPr>
        <p:spPr>
          <a:xfrm>
            <a:off x="538560" y="3684240"/>
            <a:ext cx="8826480" cy="487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7360" bIns="0">
            <a:spAutoFit/>
          </a:bodyPr>
          <a:p>
            <a:pPr algn="just">
              <a:lnSpc>
                <a:spcPts val="3470"/>
              </a:lnSpc>
              <a:spcBef>
                <a:spcPts val="215"/>
              </a:spcBef>
            </a:pPr>
            <a:r>
              <a:rPr b="0" lang="ru-RU" sz="2900" spc="-12" strike="noStrike">
                <a:solidFill>
                  <a:srgbClr val="000000"/>
                </a:solidFill>
                <a:latin typeface="Arial"/>
              </a:rPr>
              <a:t>           </a:t>
            </a:r>
            <a:r>
              <a:rPr b="0" lang="ru-RU" sz="2900" spc="-12" strike="noStrike">
                <a:solidFill>
                  <a:srgbClr val="000000"/>
                </a:solidFill>
                <a:latin typeface="Arial"/>
              </a:rPr>
              <a:t>При наличии патологических изменений в легких, соответствующих КТ1-4, или пневмонии среднетяжелой/тяжелой степени по данным рентгенологического обследования (сливные затемнения по типу инфильтрации (симптом «белых легких») вовлечение паренхимы легкого ≥ 50%)) в сочетании с двумя и более нижеуказанными признаками рекомендуется назначение ингибиторов рецепторов ИЛ6 тоцилизумаба (сарилумаба) или ингибитора ИЛ1β (канакинумаба):</a:t>
            </a:r>
            <a:endParaRPr b="0" lang="ru-RU" sz="2900" spc="-1" strike="noStrike">
              <a:latin typeface="Arial"/>
            </a:endParaRPr>
          </a:p>
        </p:txBody>
      </p:sp>
      <p:grpSp>
        <p:nvGrpSpPr>
          <p:cNvPr id="470" name="Group 10"/>
          <p:cNvGrpSpPr/>
          <p:nvPr/>
        </p:nvGrpSpPr>
        <p:grpSpPr>
          <a:xfrm>
            <a:off x="838440" y="9472320"/>
            <a:ext cx="18426960" cy="2040120"/>
            <a:chOff x="838440" y="9472320"/>
            <a:chExt cx="18426960" cy="2040120"/>
          </a:xfrm>
        </p:grpSpPr>
        <p:sp>
          <p:nvSpPr>
            <p:cNvPr id="471" name="CustomShape 11"/>
            <p:cNvSpPr/>
            <p:nvPr/>
          </p:nvSpPr>
          <p:spPr>
            <a:xfrm>
              <a:off x="864000" y="9472320"/>
              <a:ext cx="18401400" cy="1976400"/>
            </a:xfrm>
            <a:custGeom>
              <a:avLst/>
              <a:gdLst/>
              <a:ahLst/>
              <a:rect l="l" t="t" r="r" b="b"/>
              <a:pathLst>
                <a:path w="18401665" h="1976754">
                  <a:moveTo>
                    <a:pt x="18309672" y="0"/>
                  </a:moveTo>
                  <a:lnTo>
                    <a:pt x="91727" y="0"/>
                  </a:lnTo>
                  <a:lnTo>
                    <a:pt x="56022" y="7202"/>
                  </a:lnTo>
                  <a:lnTo>
                    <a:pt x="26865" y="26848"/>
                  </a:lnTo>
                  <a:lnTo>
                    <a:pt x="7208" y="55993"/>
                  </a:lnTo>
                  <a:lnTo>
                    <a:pt x="0" y="91692"/>
                  </a:lnTo>
                  <a:lnTo>
                    <a:pt x="0" y="1884745"/>
                  </a:lnTo>
                  <a:lnTo>
                    <a:pt x="7208" y="1920444"/>
                  </a:lnTo>
                  <a:lnTo>
                    <a:pt x="26865" y="1949588"/>
                  </a:lnTo>
                  <a:lnTo>
                    <a:pt x="56022" y="1969234"/>
                  </a:lnTo>
                  <a:lnTo>
                    <a:pt x="91727" y="1976437"/>
                  </a:lnTo>
                  <a:lnTo>
                    <a:pt x="18309672" y="1976437"/>
                  </a:lnTo>
                  <a:lnTo>
                    <a:pt x="18345371" y="1969234"/>
                  </a:lnTo>
                  <a:lnTo>
                    <a:pt x="18374516" y="1949588"/>
                  </a:lnTo>
                  <a:lnTo>
                    <a:pt x="18394161" y="1920444"/>
                  </a:lnTo>
                  <a:lnTo>
                    <a:pt x="18401364" y="1884745"/>
                  </a:lnTo>
                  <a:lnTo>
                    <a:pt x="18401364" y="91692"/>
                  </a:lnTo>
                  <a:lnTo>
                    <a:pt x="18394161" y="55993"/>
                  </a:lnTo>
                  <a:lnTo>
                    <a:pt x="18374516" y="26848"/>
                  </a:lnTo>
                  <a:lnTo>
                    <a:pt x="18345371" y="7202"/>
                  </a:lnTo>
                  <a:lnTo>
                    <a:pt x="18309672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2" name="CustomShape 12"/>
            <p:cNvSpPr/>
            <p:nvPr/>
          </p:nvSpPr>
          <p:spPr>
            <a:xfrm>
              <a:off x="838440" y="9536040"/>
              <a:ext cx="18401400" cy="1976400"/>
            </a:xfrm>
            <a:custGeom>
              <a:avLst/>
              <a:gdLst/>
              <a:ahLst/>
              <a:rect l="l" t="t" r="r" b="b"/>
              <a:pathLst>
                <a:path w="18401665" h="1976754">
                  <a:moveTo>
                    <a:pt x="0" y="91692"/>
                  </a:moveTo>
                  <a:lnTo>
                    <a:pt x="7208" y="55993"/>
                  </a:lnTo>
                  <a:lnTo>
                    <a:pt x="26865" y="26848"/>
                  </a:lnTo>
                  <a:lnTo>
                    <a:pt x="56022" y="7202"/>
                  </a:lnTo>
                  <a:lnTo>
                    <a:pt x="91727" y="0"/>
                  </a:lnTo>
                  <a:lnTo>
                    <a:pt x="18309671" y="0"/>
                  </a:lnTo>
                  <a:lnTo>
                    <a:pt x="18345370" y="7202"/>
                  </a:lnTo>
                  <a:lnTo>
                    <a:pt x="18374515" y="26848"/>
                  </a:lnTo>
                  <a:lnTo>
                    <a:pt x="18394161" y="55993"/>
                  </a:lnTo>
                  <a:lnTo>
                    <a:pt x="18401364" y="91692"/>
                  </a:lnTo>
                  <a:lnTo>
                    <a:pt x="18401364" y="1884744"/>
                  </a:lnTo>
                  <a:lnTo>
                    <a:pt x="18394161" y="1920444"/>
                  </a:lnTo>
                  <a:lnTo>
                    <a:pt x="18374515" y="1949588"/>
                  </a:lnTo>
                  <a:lnTo>
                    <a:pt x="18345370" y="1969234"/>
                  </a:lnTo>
                  <a:lnTo>
                    <a:pt x="18309671" y="1976437"/>
                  </a:lnTo>
                  <a:lnTo>
                    <a:pt x="91727" y="1976437"/>
                  </a:lnTo>
                  <a:lnTo>
                    <a:pt x="56022" y="1969234"/>
                  </a:lnTo>
                  <a:lnTo>
                    <a:pt x="26865" y="1949588"/>
                  </a:lnTo>
                  <a:lnTo>
                    <a:pt x="7208" y="1920444"/>
                  </a:lnTo>
                  <a:lnTo>
                    <a:pt x="0" y="1884744"/>
                  </a:lnTo>
                  <a:lnTo>
                    <a:pt x="0" y="91692"/>
                  </a:lnTo>
                  <a:close/>
                </a:path>
              </a:pathLst>
            </a:custGeom>
            <a:noFill/>
            <a:ln w="34560">
              <a:solidFill>
                <a:srgbClr val="00af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3" name="CustomShape 13"/>
            <p:cNvSpPr/>
            <p:nvPr/>
          </p:nvSpPr>
          <p:spPr>
            <a:xfrm>
              <a:off x="864000" y="9693720"/>
              <a:ext cx="17647560" cy="1361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38160" bIns="0">
              <a:spAutoFit/>
            </a:bodyPr>
            <a:p>
              <a:pPr marL="804600" algn="ctr">
                <a:lnSpc>
                  <a:spcPts val="3475"/>
                </a:lnSpc>
              </a:pPr>
              <a:r>
                <a:rPr b="1" lang="ru-RU" sz="2900" spc="-12" strike="noStrike">
                  <a:solidFill>
                    <a:srgbClr val="1f1f1f"/>
                  </a:solidFill>
                  <a:latin typeface="Arial"/>
                </a:rPr>
                <a:t>При невозможности применения тоцилизумаба (сарилумаба или канакинумаба) рассматривается применение альтернативной схемы, включающей ингибитор рецептора ИЛ-6 </a:t>
              </a:r>
              <a:r>
                <a:rPr b="1" lang="ru-RU" sz="2900" spc="-12" strike="noStrike">
                  <a:solidFill>
                    <a:srgbClr val="ff0000"/>
                  </a:solidFill>
                  <a:latin typeface="Arial"/>
                </a:rPr>
                <a:t>левилимаба</a:t>
              </a:r>
              <a:r>
                <a:rPr b="1" lang="ru-RU" sz="2900" spc="-12" strike="noStrike">
                  <a:solidFill>
                    <a:srgbClr val="1f1f1f"/>
                  </a:solidFill>
                  <a:latin typeface="Arial"/>
                </a:rPr>
                <a:t> внутривенно в эскалационной дозе 162мг×4 однократно.</a:t>
              </a:r>
              <a:endParaRPr b="0" lang="ru-RU" sz="2900" spc="-1" strike="noStrike">
                <a:latin typeface="Arial"/>
              </a:endParaRPr>
            </a:p>
          </p:txBody>
        </p:sp>
      </p:grpSp>
      <p:sp>
        <p:nvSpPr>
          <p:cNvPr id="474" name="CustomShape 14"/>
          <p:cNvSpPr/>
          <p:nvPr/>
        </p:nvSpPr>
        <p:spPr>
          <a:xfrm>
            <a:off x="14312160" y="509760"/>
            <a:ext cx="3361680" cy="1533600"/>
          </a:xfrm>
          <a:prstGeom prst="flowChartAlternateProcess">
            <a:avLst/>
          </a:prstGeom>
          <a:solidFill>
            <a:srgbClr val="d3f8fb"/>
          </a:solidFill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6600" spc="-1" strike="noStrike">
                <a:solidFill>
                  <a:srgbClr val="000000"/>
                </a:solidFill>
                <a:latin typeface="Calibri"/>
              </a:rPr>
              <a:t>V 11</a:t>
            </a:r>
            <a:endParaRPr b="0" lang="ru-RU" sz="6600" spc="-1" strike="noStrike">
              <a:latin typeface="Arial"/>
            </a:endParaRPr>
          </a:p>
        </p:txBody>
      </p:sp>
      <p:grpSp>
        <p:nvGrpSpPr>
          <p:cNvPr id="475" name="Group 15"/>
          <p:cNvGrpSpPr/>
          <p:nvPr/>
        </p:nvGrpSpPr>
        <p:grpSpPr>
          <a:xfrm>
            <a:off x="905400" y="11618280"/>
            <a:ext cx="18426600" cy="2040480"/>
            <a:chOff x="905400" y="11618280"/>
            <a:chExt cx="18426600" cy="2040480"/>
          </a:xfrm>
        </p:grpSpPr>
        <p:sp>
          <p:nvSpPr>
            <p:cNvPr id="476" name="CustomShape 16"/>
            <p:cNvSpPr/>
            <p:nvPr/>
          </p:nvSpPr>
          <p:spPr>
            <a:xfrm>
              <a:off x="930600" y="11618280"/>
              <a:ext cx="18401400" cy="1976400"/>
            </a:xfrm>
            <a:custGeom>
              <a:avLst/>
              <a:gdLst/>
              <a:ahLst/>
              <a:rect l="l" t="t" r="r" b="b"/>
              <a:pathLst>
                <a:path w="18401665" h="1976754">
                  <a:moveTo>
                    <a:pt x="18309672" y="0"/>
                  </a:moveTo>
                  <a:lnTo>
                    <a:pt x="91727" y="0"/>
                  </a:lnTo>
                  <a:lnTo>
                    <a:pt x="56022" y="7202"/>
                  </a:lnTo>
                  <a:lnTo>
                    <a:pt x="26865" y="26848"/>
                  </a:lnTo>
                  <a:lnTo>
                    <a:pt x="7208" y="55993"/>
                  </a:lnTo>
                  <a:lnTo>
                    <a:pt x="0" y="91692"/>
                  </a:lnTo>
                  <a:lnTo>
                    <a:pt x="0" y="1884745"/>
                  </a:lnTo>
                  <a:lnTo>
                    <a:pt x="7208" y="1920444"/>
                  </a:lnTo>
                  <a:lnTo>
                    <a:pt x="26865" y="1949588"/>
                  </a:lnTo>
                  <a:lnTo>
                    <a:pt x="56022" y="1969234"/>
                  </a:lnTo>
                  <a:lnTo>
                    <a:pt x="91727" y="1976437"/>
                  </a:lnTo>
                  <a:lnTo>
                    <a:pt x="18309672" y="1976437"/>
                  </a:lnTo>
                  <a:lnTo>
                    <a:pt x="18345371" y="1969234"/>
                  </a:lnTo>
                  <a:lnTo>
                    <a:pt x="18374516" y="1949588"/>
                  </a:lnTo>
                  <a:lnTo>
                    <a:pt x="18394161" y="1920444"/>
                  </a:lnTo>
                  <a:lnTo>
                    <a:pt x="18401364" y="1884745"/>
                  </a:lnTo>
                  <a:lnTo>
                    <a:pt x="18401364" y="91692"/>
                  </a:lnTo>
                  <a:lnTo>
                    <a:pt x="18394161" y="55993"/>
                  </a:lnTo>
                  <a:lnTo>
                    <a:pt x="18374516" y="26848"/>
                  </a:lnTo>
                  <a:lnTo>
                    <a:pt x="18345371" y="7202"/>
                  </a:lnTo>
                  <a:lnTo>
                    <a:pt x="18309672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7" name="CustomShape 17"/>
            <p:cNvSpPr/>
            <p:nvPr/>
          </p:nvSpPr>
          <p:spPr>
            <a:xfrm>
              <a:off x="905400" y="11682360"/>
              <a:ext cx="18401400" cy="1976400"/>
            </a:xfrm>
            <a:custGeom>
              <a:avLst/>
              <a:gdLst/>
              <a:ahLst/>
              <a:rect l="l" t="t" r="r" b="b"/>
              <a:pathLst>
                <a:path w="18401665" h="1976754">
                  <a:moveTo>
                    <a:pt x="0" y="91692"/>
                  </a:moveTo>
                  <a:lnTo>
                    <a:pt x="7208" y="55993"/>
                  </a:lnTo>
                  <a:lnTo>
                    <a:pt x="26865" y="26848"/>
                  </a:lnTo>
                  <a:lnTo>
                    <a:pt x="56022" y="7202"/>
                  </a:lnTo>
                  <a:lnTo>
                    <a:pt x="91727" y="0"/>
                  </a:lnTo>
                  <a:lnTo>
                    <a:pt x="18309671" y="0"/>
                  </a:lnTo>
                  <a:lnTo>
                    <a:pt x="18345370" y="7202"/>
                  </a:lnTo>
                  <a:lnTo>
                    <a:pt x="18374515" y="26848"/>
                  </a:lnTo>
                  <a:lnTo>
                    <a:pt x="18394161" y="55993"/>
                  </a:lnTo>
                  <a:lnTo>
                    <a:pt x="18401364" y="91692"/>
                  </a:lnTo>
                  <a:lnTo>
                    <a:pt x="18401364" y="1884744"/>
                  </a:lnTo>
                  <a:lnTo>
                    <a:pt x="18394161" y="1920444"/>
                  </a:lnTo>
                  <a:lnTo>
                    <a:pt x="18374515" y="1949588"/>
                  </a:lnTo>
                  <a:lnTo>
                    <a:pt x="18345370" y="1969234"/>
                  </a:lnTo>
                  <a:lnTo>
                    <a:pt x="18309671" y="1976437"/>
                  </a:lnTo>
                  <a:lnTo>
                    <a:pt x="91727" y="1976437"/>
                  </a:lnTo>
                  <a:lnTo>
                    <a:pt x="56022" y="1969234"/>
                  </a:lnTo>
                  <a:lnTo>
                    <a:pt x="26865" y="1949588"/>
                  </a:lnTo>
                  <a:lnTo>
                    <a:pt x="7208" y="1920444"/>
                  </a:lnTo>
                  <a:lnTo>
                    <a:pt x="0" y="1884744"/>
                  </a:lnTo>
                  <a:lnTo>
                    <a:pt x="0" y="91692"/>
                  </a:lnTo>
                  <a:close/>
                </a:path>
              </a:pathLst>
            </a:custGeom>
            <a:noFill/>
            <a:ln w="34560">
              <a:solidFill>
                <a:srgbClr val="00af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8" name="CustomShape 18"/>
            <p:cNvSpPr/>
            <p:nvPr/>
          </p:nvSpPr>
          <p:spPr>
            <a:xfrm>
              <a:off x="930600" y="11839680"/>
              <a:ext cx="18334440" cy="18032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38160" bIns="0">
              <a:spAutoFit/>
            </a:bodyPr>
            <a:p>
              <a:pPr algn="just">
                <a:lnSpc>
                  <a:spcPts val="3475"/>
                </a:lnSpc>
              </a:pPr>
              <a:r>
                <a:rPr b="1" lang="ru-RU" sz="2000" spc="-12" strike="noStrike">
                  <a:solidFill>
                    <a:srgbClr val="1f1f1f"/>
                  </a:solidFill>
                  <a:latin typeface="Arial"/>
                </a:rPr>
                <a:t>Пожилой и старческий возраст, а также получение иммуносупрессивной терапии при трансплантации органов не являются противопоказаниями для терапии моноклональными антителами. Пациентам на иммуносупрессивной терапии при трансплантации органов необходима коррекция исходной базовой иммуносупрессивной терапии в виде снижения дозы ингибиторов кальциневрина, концентрации циклоспорина 40-50 нг\мл, такролимуса до 1,5-3 нг\мл, отмена цитостатика, увеличение дозы ГКС в 2 раза. </a:t>
              </a:r>
              <a:endParaRPr b="0" lang="ru-RU" sz="20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0" name="CustomShape 2"/>
          <p:cNvSpPr/>
          <p:nvPr/>
        </p:nvSpPr>
        <p:spPr>
          <a:xfrm>
            <a:off x="10710360" y="7032240"/>
            <a:ext cx="8413560" cy="4636440"/>
          </a:xfrm>
          <a:custGeom>
            <a:avLst/>
            <a:gdLst/>
            <a:ahLst/>
            <a:rect l="l" t="t" r="r" b="b"/>
            <a:pathLst>
              <a:path w="8413750" h="4636770">
                <a:moveTo>
                  <a:pt x="8243065" y="0"/>
                </a:moveTo>
                <a:lnTo>
                  <a:pt x="170204" y="0"/>
                </a:lnTo>
                <a:lnTo>
                  <a:pt x="124963" y="6081"/>
                </a:lnTo>
                <a:lnTo>
                  <a:pt x="84306" y="23241"/>
                </a:lnTo>
                <a:lnTo>
                  <a:pt x="49857" y="49857"/>
                </a:lnTo>
                <a:lnTo>
                  <a:pt x="23241" y="84306"/>
                </a:lnTo>
                <a:lnTo>
                  <a:pt x="6081" y="124963"/>
                </a:lnTo>
                <a:lnTo>
                  <a:pt x="0" y="170204"/>
                </a:lnTo>
                <a:lnTo>
                  <a:pt x="0" y="4466240"/>
                </a:lnTo>
                <a:lnTo>
                  <a:pt x="6081" y="4511481"/>
                </a:lnTo>
                <a:lnTo>
                  <a:pt x="23241" y="4552138"/>
                </a:lnTo>
                <a:lnTo>
                  <a:pt x="49857" y="4586587"/>
                </a:lnTo>
                <a:lnTo>
                  <a:pt x="84306" y="4613203"/>
                </a:lnTo>
                <a:lnTo>
                  <a:pt x="124963" y="4630364"/>
                </a:lnTo>
                <a:lnTo>
                  <a:pt x="170204" y="4636445"/>
                </a:lnTo>
                <a:lnTo>
                  <a:pt x="8243065" y="4636445"/>
                </a:lnTo>
                <a:lnTo>
                  <a:pt x="8288307" y="4630364"/>
                </a:lnTo>
                <a:lnTo>
                  <a:pt x="8328964" y="4613203"/>
                </a:lnTo>
                <a:lnTo>
                  <a:pt x="8363412" y="4586587"/>
                </a:lnTo>
                <a:lnTo>
                  <a:pt x="8390029" y="4552138"/>
                </a:lnTo>
                <a:lnTo>
                  <a:pt x="8407189" y="4511481"/>
                </a:lnTo>
                <a:lnTo>
                  <a:pt x="8413270" y="4466240"/>
                </a:lnTo>
                <a:lnTo>
                  <a:pt x="8413270" y="170204"/>
                </a:lnTo>
                <a:lnTo>
                  <a:pt x="8407189" y="124963"/>
                </a:lnTo>
                <a:lnTo>
                  <a:pt x="8390029" y="84306"/>
                </a:lnTo>
                <a:lnTo>
                  <a:pt x="8363412" y="49857"/>
                </a:lnTo>
                <a:lnTo>
                  <a:pt x="8328964" y="23241"/>
                </a:lnTo>
                <a:lnTo>
                  <a:pt x="8288307" y="6081"/>
                </a:lnTo>
                <a:lnTo>
                  <a:pt x="8243065" y="0"/>
                </a:lnTo>
                <a:close/>
              </a:path>
            </a:pathLst>
          </a:custGeom>
          <a:solidFill>
            <a:srgbClr val="e8ebfd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540360" indent="450360" algn="just">
              <a:lnSpc>
                <a:spcPct val="130000"/>
              </a:lnSpc>
              <a:spcAft>
                <a:spcPts val="71"/>
              </a:spcAft>
            </a:pPr>
            <a:r>
              <a:rPr b="0" lang="ru-RU" sz="3600" spc="-1" strike="noStrike">
                <a:solidFill>
                  <a:srgbClr val="000000"/>
                </a:solidFill>
                <a:latin typeface="Arial"/>
                <a:ea typeface="Times New Roman"/>
              </a:rPr>
              <a:t>Применение ГКС должно быть в сочетании с антикоагулянтной терапией НМГ.</a:t>
            </a:r>
            <a:endParaRPr b="0" lang="ru-RU" sz="3600" spc="-1" strike="noStrike">
              <a:latin typeface="Arial"/>
            </a:endParaRPr>
          </a:p>
          <a:p>
            <a:pPr algn="just">
              <a:lnSpc>
                <a:spcPct val="130000"/>
              </a:lnSpc>
              <a:spcAft>
                <a:spcPts val="71"/>
              </a:spcAft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В связи с доказанной активацией комплемента и развития тромботической микроангиопатии у пациентов с развитием ОРДС при COVID-19, в отдельных случаях обосновано применение моноклональных антител блокирующих концевой сегмент комплемента С5а.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81" name="CustomShape 3"/>
          <p:cNvSpPr/>
          <p:nvPr/>
        </p:nvSpPr>
        <p:spPr>
          <a:xfrm>
            <a:off x="10723320" y="4548960"/>
            <a:ext cx="8413560" cy="4636440"/>
          </a:xfrm>
          <a:custGeom>
            <a:avLst/>
            <a:gdLst/>
            <a:ahLst/>
            <a:rect l="l" t="t" r="r" b="b"/>
            <a:pathLst>
              <a:path w="8413750" h="4636770">
                <a:moveTo>
                  <a:pt x="0" y="170204"/>
                </a:moveTo>
                <a:lnTo>
                  <a:pt x="6081" y="124963"/>
                </a:lnTo>
                <a:lnTo>
                  <a:pt x="23241" y="84306"/>
                </a:lnTo>
                <a:lnTo>
                  <a:pt x="49857" y="49857"/>
                </a:lnTo>
                <a:lnTo>
                  <a:pt x="84306" y="23241"/>
                </a:lnTo>
                <a:lnTo>
                  <a:pt x="124963" y="6081"/>
                </a:lnTo>
                <a:lnTo>
                  <a:pt x="170204" y="0"/>
                </a:lnTo>
                <a:lnTo>
                  <a:pt x="8243065" y="0"/>
                </a:lnTo>
                <a:lnTo>
                  <a:pt x="8288307" y="6081"/>
                </a:lnTo>
                <a:lnTo>
                  <a:pt x="8328964" y="23241"/>
                </a:lnTo>
                <a:lnTo>
                  <a:pt x="8363412" y="49857"/>
                </a:lnTo>
                <a:lnTo>
                  <a:pt x="8390028" y="84306"/>
                </a:lnTo>
                <a:lnTo>
                  <a:pt x="8407189" y="124963"/>
                </a:lnTo>
                <a:lnTo>
                  <a:pt x="8413270" y="170204"/>
                </a:lnTo>
                <a:lnTo>
                  <a:pt x="8413270" y="4466240"/>
                </a:lnTo>
                <a:lnTo>
                  <a:pt x="8407189" y="4511481"/>
                </a:lnTo>
                <a:lnTo>
                  <a:pt x="8390028" y="4552138"/>
                </a:lnTo>
                <a:lnTo>
                  <a:pt x="8363412" y="4586587"/>
                </a:lnTo>
                <a:lnTo>
                  <a:pt x="8328964" y="4613203"/>
                </a:lnTo>
                <a:lnTo>
                  <a:pt x="8288307" y="4630364"/>
                </a:lnTo>
                <a:lnTo>
                  <a:pt x="8243065" y="4636445"/>
                </a:lnTo>
                <a:lnTo>
                  <a:pt x="170204" y="4636445"/>
                </a:lnTo>
                <a:lnTo>
                  <a:pt x="124963" y="4630364"/>
                </a:lnTo>
                <a:lnTo>
                  <a:pt x="84306" y="4613203"/>
                </a:lnTo>
                <a:lnTo>
                  <a:pt x="49857" y="4586587"/>
                </a:lnTo>
                <a:lnTo>
                  <a:pt x="23241" y="4552138"/>
                </a:lnTo>
                <a:lnTo>
                  <a:pt x="6081" y="4511481"/>
                </a:lnTo>
                <a:lnTo>
                  <a:pt x="0" y="4466240"/>
                </a:lnTo>
                <a:lnTo>
                  <a:pt x="0" y="170204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CustomShape 4"/>
          <p:cNvSpPr/>
          <p:nvPr/>
        </p:nvSpPr>
        <p:spPr>
          <a:xfrm>
            <a:off x="1007640" y="11807640"/>
            <a:ext cx="18401400" cy="1976400"/>
          </a:xfrm>
          <a:custGeom>
            <a:avLst/>
            <a:gdLst/>
            <a:ahLst/>
            <a:rect l="l" t="t" r="r" b="b"/>
            <a:pathLst>
              <a:path w="18401665" h="1976754">
                <a:moveTo>
                  <a:pt x="18309672" y="0"/>
                </a:moveTo>
                <a:lnTo>
                  <a:pt x="91727" y="0"/>
                </a:lnTo>
                <a:lnTo>
                  <a:pt x="56022" y="7202"/>
                </a:lnTo>
                <a:lnTo>
                  <a:pt x="26865" y="26848"/>
                </a:lnTo>
                <a:lnTo>
                  <a:pt x="7208" y="55993"/>
                </a:lnTo>
                <a:lnTo>
                  <a:pt x="0" y="91692"/>
                </a:lnTo>
                <a:lnTo>
                  <a:pt x="0" y="1884745"/>
                </a:lnTo>
                <a:lnTo>
                  <a:pt x="7208" y="1920444"/>
                </a:lnTo>
                <a:lnTo>
                  <a:pt x="26865" y="1949588"/>
                </a:lnTo>
                <a:lnTo>
                  <a:pt x="56022" y="1969234"/>
                </a:lnTo>
                <a:lnTo>
                  <a:pt x="91727" y="1976437"/>
                </a:lnTo>
                <a:lnTo>
                  <a:pt x="18309672" y="1976437"/>
                </a:lnTo>
                <a:lnTo>
                  <a:pt x="18345371" y="1969234"/>
                </a:lnTo>
                <a:lnTo>
                  <a:pt x="18374516" y="1949588"/>
                </a:lnTo>
                <a:lnTo>
                  <a:pt x="18394161" y="1920444"/>
                </a:lnTo>
                <a:lnTo>
                  <a:pt x="18401364" y="1884745"/>
                </a:lnTo>
                <a:lnTo>
                  <a:pt x="18401364" y="91692"/>
                </a:lnTo>
                <a:lnTo>
                  <a:pt x="18394161" y="55993"/>
                </a:lnTo>
                <a:lnTo>
                  <a:pt x="18374516" y="26848"/>
                </a:lnTo>
                <a:lnTo>
                  <a:pt x="18345371" y="7202"/>
                </a:lnTo>
                <a:lnTo>
                  <a:pt x="18309672" y="0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Arial"/>
                <a:ea typeface="Times New Roman"/>
              </a:rPr>
              <a:t>Не рекомендуется использовать ГКС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Arial"/>
                <a:ea typeface="Times New Roman"/>
              </a:rPr>
              <a:t>для лечения легкой и умеренной степени тяжести течения COVID-19,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Arial"/>
                <a:ea typeface="Times New Roman"/>
              </a:rPr>
              <a:t>в том числе в амбулаторных условиях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483" name="CustomShape 5"/>
          <p:cNvSpPr/>
          <p:nvPr/>
        </p:nvSpPr>
        <p:spPr>
          <a:xfrm>
            <a:off x="976680" y="11787840"/>
            <a:ext cx="18401400" cy="1976400"/>
          </a:xfrm>
          <a:custGeom>
            <a:avLst/>
            <a:gdLst/>
            <a:ahLst/>
            <a:rect l="l" t="t" r="r" b="b"/>
            <a:pathLst>
              <a:path w="18401665" h="1976754">
                <a:moveTo>
                  <a:pt x="0" y="91692"/>
                </a:moveTo>
                <a:lnTo>
                  <a:pt x="7208" y="55993"/>
                </a:lnTo>
                <a:lnTo>
                  <a:pt x="26865" y="26848"/>
                </a:lnTo>
                <a:lnTo>
                  <a:pt x="56022" y="7202"/>
                </a:lnTo>
                <a:lnTo>
                  <a:pt x="91727" y="0"/>
                </a:lnTo>
                <a:lnTo>
                  <a:pt x="18309671" y="0"/>
                </a:lnTo>
                <a:lnTo>
                  <a:pt x="18345370" y="7202"/>
                </a:lnTo>
                <a:lnTo>
                  <a:pt x="18374515" y="26848"/>
                </a:lnTo>
                <a:lnTo>
                  <a:pt x="18394161" y="55993"/>
                </a:lnTo>
                <a:lnTo>
                  <a:pt x="18401364" y="91692"/>
                </a:lnTo>
                <a:lnTo>
                  <a:pt x="18401364" y="1884744"/>
                </a:lnTo>
                <a:lnTo>
                  <a:pt x="18394161" y="1920444"/>
                </a:lnTo>
                <a:lnTo>
                  <a:pt x="18374515" y="1949588"/>
                </a:lnTo>
                <a:lnTo>
                  <a:pt x="18345370" y="1969234"/>
                </a:lnTo>
                <a:lnTo>
                  <a:pt x="18309671" y="1976437"/>
                </a:lnTo>
                <a:lnTo>
                  <a:pt x="91727" y="1976437"/>
                </a:lnTo>
                <a:lnTo>
                  <a:pt x="56022" y="1969234"/>
                </a:lnTo>
                <a:lnTo>
                  <a:pt x="26865" y="1949588"/>
                </a:lnTo>
                <a:lnTo>
                  <a:pt x="7208" y="1920444"/>
                </a:lnTo>
                <a:lnTo>
                  <a:pt x="0" y="1884744"/>
                </a:lnTo>
                <a:lnTo>
                  <a:pt x="0" y="91692"/>
                </a:lnTo>
                <a:close/>
              </a:path>
            </a:pathLst>
          </a:custGeom>
          <a:noFill/>
          <a:ln w="34560">
            <a:solidFill>
              <a:srgbClr val="00af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4" name="CustomShape 6"/>
          <p:cNvSpPr/>
          <p:nvPr/>
        </p:nvSpPr>
        <p:spPr>
          <a:xfrm>
            <a:off x="807120" y="7408800"/>
            <a:ext cx="9400680" cy="4228560"/>
          </a:xfrm>
          <a:custGeom>
            <a:avLst/>
            <a:gdLst/>
            <a:ahLst/>
            <a:rect l="l" t="t" r="r" b="b"/>
            <a:pathLst>
              <a:path w="9401175" h="5674995">
                <a:moveTo>
                  <a:pt x="9251801" y="0"/>
                </a:moveTo>
                <a:lnTo>
                  <a:pt x="149023" y="0"/>
                </a:lnTo>
                <a:lnTo>
                  <a:pt x="101919" y="7595"/>
                </a:lnTo>
                <a:lnTo>
                  <a:pt x="61011" y="28747"/>
                </a:lnTo>
                <a:lnTo>
                  <a:pt x="28752" y="61001"/>
                </a:lnTo>
                <a:lnTo>
                  <a:pt x="7597" y="101903"/>
                </a:lnTo>
                <a:lnTo>
                  <a:pt x="0" y="149000"/>
                </a:lnTo>
                <a:lnTo>
                  <a:pt x="0" y="5525865"/>
                </a:lnTo>
                <a:lnTo>
                  <a:pt x="7597" y="5572962"/>
                </a:lnTo>
                <a:lnTo>
                  <a:pt x="28752" y="5613864"/>
                </a:lnTo>
                <a:lnTo>
                  <a:pt x="61011" y="5646118"/>
                </a:lnTo>
                <a:lnTo>
                  <a:pt x="101919" y="5667270"/>
                </a:lnTo>
                <a:lnTo>
                  <a:pt x="149023" y="5674865"/>
                </a:lnTo>
                <a:lnTo>
                  <a:pt x="9251801" y="5674865"/>
                </a:lnTo>
                <a:lnTo>
                  <a:pt x="9298898" y="5667270"/>
                </a:lnTo>
                <a:lnTo>
                  <a:pt x="9339800" y="5646118"/>
                </a:lnTo>
                <a:lnTo>
                  <a:pt x="9372054" y="5613864"/>
                </a:lnTo>
                <a:lnTo>
                  <a:pt x="9393206" y="5572962"/>
                </a:lnTo>
                <a:lnTo>
                  <a:pt x="9400801" y="5525865"/>
                </a:lnTo>
                <a:lnTo>
                  <a:pt x="9400801" y="149000"/>
                </a:lnTo>
                <a:lnTo>
                  <a:pt x="9393206" y="101903"/>
                </a:lnTo>
                <a:lnTo>
                  <a:pt x="9372054" y="61001"/>
                </a:lnTo>
                <a:lnTo>
                  <a:pt x="9339800" y="28747"/>
                </a:lnTo>
                <a:lnTo>
                  <a:pt x="9298898" y="7595"/>
                </a:lnTo>
                <a:lnTo>
                  <a:pt x="9251801" y="0"/>
                </a:lnTo>
                <a:close/>
              </a:path>
            </a:pathLst>
          </a:custGeom>
          <a:solidFill>
            <a:srgbClr val="d5ecbc">
              <a:alpha val="33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540360" indent="450360">
              <a:lnSpc>
                <a:spcPct val="100000"/>
              </a:lnSpc>
              <a:spcAft>
                <a:spcPts val="71"/>
              </a:spcAft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Times New Roman"/>
              </a:rPr>
              <a:t>Глюкокортикостероиды (ГКС) являются препаратами первого выбора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Times New Roman"/>
              </a:rPr>
              <a:t> для лечения больных с первичным ГЛГ и вторичным САМ/ГЛГ, они угнетают все фазы воспаления, синтез широкого спектра провоспалительных медиаторов, увеличение концентрации которых в рамках цитокинового шторма ассоциируется с неблагоприятным прогнозом при COVID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MS Mincho"/>
              </a:rPr>
              <a:t>‑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Times New Roman"/>
              </a:rPr>
              <a:t>19 и риском развития ОРДС и сепсиса. 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485" name="CustomShape 7"/>
          <p:cNvSpPr/>
          <p:nvPr/>
        </p:nvSpPr>
        <p:spPr>
          <a:xfrm>
            <a:off x="791640" y="2019600"/>
            <a:ext cx="7841160" cy="360"/>
          </a:xfrm>
          <a:custGeom>
            <a:avLst/>
            <a:gdLst/>
            <a:ahLst/>
            <a:rect l="l" t="t" r="r" b="b"/>
            <a:pathLst>
              <a:path w="7841615" h="0">
                <a:moveTo>
                  <a:pt x="0" y="0"/>
                </a:moveTo>
                <a:lnTo>
                  <a:pt x="7841107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CustomShape 8"/>
          <p:cNvSpPr/>
          <p:nvPr/>
        </p:nvSpPr>
        <p:spPr>
          <a:xfrm>
            <a:off x="790920" y="1983240"/>
            <a:ext cx="2945520" cy="360"/>
          </a:xfrm>
          <a:custGeom>
            <a:avLst/>
            <a:gdLst/>
            <a:ahLst/>
            <a:rect l="l" t="t" r="r" b="b"/>
            <a:pathLst>
              <a:path w="2945765" h="0">
                <a:moveTo>
                  <a:pt x="0" y="0"/>
                </a:moveTo>
                <a:lnTo>
                  <a:pt x="294563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7" name="TextShape 9"/>
          <p:cNvSpPr txBox="1"/>
          <p:nvPr/>
        </p:nvSpPr>
        <p:spPr>
          <a:xfrm>
            <a:off x="762480" y="433440"/>
            <a:ext cx="14394600" cy="2392920"/>
          </a:xfrm>
          <a:prstGeom prst="rect">
            <a:avLst/>
          </a:prstGeom>
          <a:noFill/>
          <a:ln>
            <a:noFill/>
          </a:ln>
        </p:spPr>
        <p:txBody>
          <a:bodyPr lIns="0" rIns="0" tIns="16560" bIns="0">
            <a:noAutofit/>
          </a:bodyPr>
          <a:p>
            <a:pPr marL="12600">
              <a:lnSpc>
                <a:spcPts val="4921"/>
              </a:lnSpc>
              <a:spcBef>
                <a:spcPts val="130"/>
              </a:spcBef>
            </a:pPr>
            <a:r>
              <a:rPr b="1" lang="ru-RU" sz="5400" spc="-1" strike="noStrike" baseline="-3000">
                <a:solidFill>
                  <a:srgbClr val="353535"/>
                </a:solidFill>
                <a:latin typeface="Arial"/>
              </a:rPr>
              <a:t>п. </a:t>
            </a:r>
            <a:r>
              <a:rPr b="1" lang="ru-RU" sz="5400" spc="-7" strike="noStrike" baseline="-3000">
                <a:solidFill>
                  <a:srgbClr val="353535"/>
                </a:solidFill>
                <a:latin typeface="Arial"/>
              </a:rPr>
              <a:t>5.2. </a:t>
            </a:r>
            <a:r>
              <a:rPr b="1" lang="ru-RU" sz="4300" spc="-1" strike="noStrike">
                <a:solidFill>
                  <a:srgbClr val="c00000"/>
                </a:solidFill>
                <a:latin typeface="Arial"/>
              </a:rPr>
              <a:t>Патогенетическое</a:t>
            </a:r>
            <a:r>
              <a:rPr b="1" lang="ru-RU" sz="4300" spc="208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1" lang="ru-RU" sz="4300" spc="-12" strike="noStrike">
                <a:solidFill>
                  <a:srgbClr val="c00000"/>
                </a:solidFill>
                <a:latin typeface="Arial"/>
              </a:rPr>
              <a:t>лечение</a:t>
            </a:r>
            <a:br/>
            <a:r>
              <a:rPr b="1" lang="ru-RU" sz="4300" spc="12" strike="noStrike">
                <a:solidFill>
                  <a:srgbClr val="353535"/>
                </a:solidFill>
                <a:latin typeface="Arial"/>
              </a:rPr>
              <a:t>терапия </a:t>
            </a:r>
            <a:r>
              <a:rPr b="1" lang="ru-RU" sz="4300" spc="-1" strike="noStrike">
                <a:solidFill>
                  <a:srgbClr val="353535"/>
                </a:solidFill>
                <a:latin typeface="Arial"/>
              </a:rPr>
              <a:t>подавления цитокинового</a:t>
            </a:r>
            <a:r>
              <a:rPr b="1" lang="ru-RU" sz="4300" spc="32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1" lang="ru-RU" sz="4300" spc="-15" strike="noStrike">
                <a:solidFill>
                  <a:srgbClr val="353535"/>
                </a:solidFill>
                <a:latin typeface="Arial"/>
              </a:rPr>
              <a:t>шторма</a:t>
            </a:r>
            <a:r>
              <a:rPr b="1" lang="ru-RU" sz="4300" spc="9" strike="noStrike">
                <a:solidFill>
                  <a:srgbClr val="7e7e7e"/>
                </a:solidFill>
                <a:latin typeface="Arial"/>
              </a:rPr>
              <a:t> [2]</a:t>
            </a:r>
            <a:endParaRPr b="0" lang="ru-RU" sz="4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8" name="TextShape 10"/>
          <p:cNvSpPr txBox="1"/>
          <p:nvPr/>
        </p:nvSpPr>
        <p:spPr>
          <a:xfrm>
            <a:off x="19332360" y="13543920"/>
            <a:ext cx="408600" cy="825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25560">
              <a:lnSpc>
                <a:spcPts val="2886"/>
              </a:lnSpc>
            </a:pPr>
            <a:fld id="{9D109D8A-8782-4AE1-9541-DBAA2B776408}" type="slidenum">
              <a:rPr b="0" lang="ru-RU" sz="2500" spc="9" strike="noStrike">
                <a:solidFill>
                  <a:srgbClr val="8f8f8f"/>
                </a:solidFill>
                <a:latin typeface="Arial"/>
              </a:rPr>
              <a:t>&lt;номер&gt;</a:t>
            </a:fld>
            <a:endParaRPr b="0" lang="ru-RU" sz="2500" spc="-1" strike="noStrike">
              <a:latin typeface="Times New Roman"/>
            </a:endParaRPr>
          </a:p>
        </p:txBody>
      </p:sp>
      <p:sp>
        <p:nvSpPr>
          <p:cNvPr id="489" name="CustomShape 11"/>
          <p:cNvSpPr/>
          <p:nvPr/>
        </p:nvSpPr>
        <p:spPr>
          <a:xfrm>
            <a:off x="14938200" y="278640"/>
            <a:ext cx="2793960" cy="1300320"/>
          </a:xfrm>
          <a:prstGeom prst="flowChartAlternateProcess">
            <a:avLst/>
          </a:prstGeom>
          <a:solidFill>
            <a:srgbClr val="d3f8fb"/>
          </a:solidFill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6600" spc="-1" strike="noStrike">
                <a:solidFill>
                  <a:srgbClr val="000000"/>
                </a:solidFill>
                <a:latin typeface="Calibri"/>
              </a:rPr>
              <a:t>V 11</a:t>
            </a:r>
            <a:endParaRPr b="0" lang="ru-RU" sz="6600" spc="-1" strike="noStrike">
              <a:latin typeface="Arial"/>
            </a:endParaRPr>
          </a:p>
        </p:txBody>
      </p:sp>
      <p:graphicFrame>
        <p:nvGraphicFramePr>
          <p:cNvPr id="490" name="Table 12"/>
          <p:cNvGraphicFramePr/>
          <p:nvPr/>
        </p:nvGraphicFramePr>
        <p:xfrm>
          <a:off x="512280" y="3406320"/>
          <a:ext cx="19024560" cy="653040"/>
        </p:xfrm>
        <a:graphic>
          <a:graphicData uri="http://schemas.openxmlformats.org/drawingml/2006/table">
            <a:tbl>
              <a:tblPr/>
              <a:tblGrid>
                <a:gridCol w="4714920"/>
                <a:gridCol w="14309640"/>
              </a:tblGrid>
              <a:tr h="677520">
                <a:tc>
                  <a:txBody>
                    <a:bodyPr lIns="0" rIns="0" tIns="0" bIns="0">
                      <a:noAutofit/>
                    </a:bodyPr>
                    <a:p>
                      <a:pPr marL="540360" indent="450360" algn="ctr">
                        <a:lnSpc>
                          <a:spcPct val="135000"/>
                        </a:lnSpc>
                        <a:spcAft>
                          <a:spcPts val="71"/>
                        </a:spcAft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Степень изменений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75757"/>
                      </a:solidFill>
                    </a:lnL>
                    <a:lnR w="12240">
                      <a:solidFill>
                        <a:srgbClr val="575757"/>
                      </a:solidFill>
                    </a:lnR>
                    <a:lnT w="12240">
                      <a:solidFill>
                        <a:srgbClr val="575757"/>
                      </a:solidFill>
                    </a:lnT>
                    <a:lnB w="12240">
                      <a:solidFill>
                        <a:srgbClr val="575757"/>
                      </a:solidFill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 lIns="50760" rIns="50760" tIns="50760" bIns="50760">
                      <a:noAutofit/>
                    </a:bodyPr>
                    <a:p>
                      <a:pPr marL="540360" indent="450360" algn="ctr">
                        <a:lnSpc>
                          <a:spcPct val="135000"/>
                        </a:lnSpc>
                        <a:spcAft>
                          <a:spcPts val="71"/>
                        </a:spcAft>
                      </a:pPr>
                      <a:r>
                        <a:rPr b="1" lang="ru-RU" sz="28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Основные проявления вирусной пневмонии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575757"/>
                      </a:solidFill>
                    </a:lnL>
                    <a:lnR w="12240">
                      <a:solidFill>
                        <a:srgbClr val="575757"/>
                      </a:solidFill>
                    </a:lnR>
                    <a:lnT w="12240">
                      <a:solidFill>
                        <a:srgbClr val="575757"/>
                      </a:solidFill>
                    </a:lnT>
                    <a:lnB w="12240">
                      <a:solidFill>
                        <a:srgbClr val="575757"/>
                      </a:solidFill>
                    </a:lnB>
                    <a:solidFill>
                      <a:srgbClr val="d0ddef"/>
                    </a:solidFill>
                  </a:tcPr>
                </a:tc>
              </a:tr>
              <a:tr h="1262160">
                <a:tc>
                  <a:txBody>
                    <a:bodyPr lIns="0" rIns="0" tIns="0" bIns="0">
                      <a:noAutofit/>
                    </a:bodyPr>
                    <a:p>
                      <a:pPr marL="540360" indent="450360" algn="just">
                        <a:lnSpc>
                          <a:spcPct val="135000"/>
                        </a:lnSpc>
                        <a:spcAft>
                          <a:spcPts val="71"/>
                        </a:spcAft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Среднетяжелая 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75757"/>
                      </a:solidFill>
                    </a:lnL>
                    <a:lnR w="12240">
                      <a:solidFill>
                        <a:srgbClr val="575757"/>
                      </a:solidFill>
                    </a:lnR>
                    <a:lnT w="12240">
                      <a:solidFill>
                        <a:srgbClr val="575757"/>
                      </a:solidFill>
                    </a:lnT>
                    <a:lnB w="12240">
                      <a:solidFill>
                        <a:srgbClr val="575757"/>
                      </a:solidFill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 lIns="50760" rIns="50760" tIns="50760" bIns="50760">
                      <a:noAutofit/>
                    </a:bodyPr>
                    <a:p>
                      <a:pPr marL="540360" indent="450360" algn="just">
                        <a:lnSpc>
                          <a:spcPct val="135000"/>
                        </a:lnSpc>
                        <a:spcAft>
                          <a:spcPts val="71"/>
                        </a:spcAft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Неоднородные затемнения округлой формы и различной протяженности 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 marL="540360" indent="450360" algn="just">
                        <a:lnSpc>
                          <a:spcPct val="135000"/>
                        </a:lnSpc>
                        <a:spcAft>
                          <a:spcPts val="71"/>
                        </a:spcAft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Вовлечение паренхимы легкого ≤ 50%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575757"/>
                      </a:solidFill>
                    </a:lnL>
                    <a:lnR w="12240">
                      <a:solidFill>
                        <a:srgbClr val="575757"/>
                      </a:solidFill>
                    </a:lnR>
                    <a:lnT w="12240">
                      <a:solidFill>
                        <a:srgbClr val="575757"/>
                      </a:solidFill>
                    </a:lnT>
                    <a:lnB w="12240">
                      <a:solidFill>
                        <a:srgbClr val="575757"/>
                      </a:solidFill>
                    </a:lnB>
                    <a:solidFill>
                      <a:srgbClr val="d0ddef"/>
                    </a:solidFill>
                  </a:tcPr>
                </a:tc>
              </a:tr>
              <a:tr h="1846800">
                <a:tc>
                  <a:txBody>
                    <a:bodyPr lIns="0" rIns="0" tIns="0" bIns="0">
                      <a:noAutofit/>
                    </a:bodyPr>
                    <a:p>
                      <a:pPr marL="540360" indent="450360" algn="just">
                        <a:lnSpc>
                          <a:spcPct val="135000"/>
                        </a:lnSpc>
                        <a:spcAft>
                          <a:spcPts val="71"/>
                        </a:spcAft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Тяжелая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575757"/>
                      </a:solidFill>
                    </a:lnL>
                    <a:lnR w="12240">
                      <a:solidFill>
                        <a:srgbClr val="575757"/>
                      </a:solidFill>
                    </a:lnR>
                    <a:lnT w="12240">
                      <a:solidFill>
                        <a:srgbClr val="575757"/>
                      </a:solidFill>
                    </a:lnT>
                    <a:lnB w="12240">
                      <a:solidFill>
                        <a:srgbClr val="575757"/>
                      </a:solidFill>
                    </a:lnB>
                    <a:solidFill>
                      <a:srgbClr val="d0ddef"/>
                    </a:solidFill>
                  </a:tcPr>
                </a:tc>
                <a:tc>
                  <a:txBody>
                    <a:bodyPr lIns="50760" rIns="50760" tIns="50760" bIns="50760">
                      <a:noAutofit/>
                    </a:bodyPr>
                    <a:p>
                      <a:pPr marL="540360" indent="450360" algn="just">
                        <a:lnSpc>
                          <a:spcPct val="135000"/>
                        </a:lnSpc>
                        <a:spcAft>
                          <a:spcPts val="71"/>
                        </a:spcAft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Сливные затемнения по типу инфильтрации.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 marL="540360" indent="450360" algn="just">
                        <a:lnSpc>
                          <a:spcPct val="135000"/>
                        </a:lnSpc>
                        <a:spcAft>
                          <a:spcPts val="71"/>
                        </a:spcAft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(симптом «белых легких»)</a:t>
                      </a:r>
                      <a:endParaRPr b="0" lang="ru-RU" sz="2800" spc="-1" strike="noStrike">
                        <a:latin typeface="Arial"/>
                      </a:endParaRPr>
                    </a:p>
                    <a:p>
                      <a:pPr marL="540360" indent="450360" algn="just">
                        <a:lnSpc>
                          <a:spcPct val="135000"/>
                        </a:lnSpc>
                        <a:spcAft>
                          <a:spcPts val="71"/>
                        </a:spcAft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Вовлечение паренхимы легкого ≥ 50% 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50760" marR="50760">
                    <a:lnL w="12240">
                      <a:solidFill>
                        <a:srgbClr val="575757"/>
                      </a:solidFill>
                    </a:lnL>
                    <a:lnR w="12240">
                      <a:solidFill>
                        <a:srgbClr val="575757"/>
                      </a:solidFill>
                    </a:lnR>
                    <a:lnT w="12240">
                      <a:solidFill>
                        <a:srgbClr val="575757"/>
                      </a:solidFill>
                    </a:lnT>
                    <a:lnB w="12240">
                      <a:solidFill>
                        <a:srgbClr val="575757"/>
                      </a:solidFill>
                    </a:lnB>
                    <a:solidFill>
                      <a:srgbClr val="d0ddef"/>
                    </a:solidFill>
                  </a:tcPr>
                </a:tc>
              </a:tr>
            </a:tbl>
          </a:graphicData>
        </a:graphic>
      </p:graphicFrame>
      <p:sp>
        <p:nvSpPr>
          <p:cNvPr id="491" name="CustomShape 13"/>
          <p:cNvSpPr/>
          <p:nvPr/>
        </p:nvSpPr>
        <p:spPr>
          <a:xfrm>
            <a:off x="1441440" y="2231280"/>
            <a:ext cx="1719252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17375e"/>
                </a:solidFill>
                <a:latin typeface="Calibri"/>
              </a:rPr>
              <a:t>«Эмпирическая» визуальная шкала оценки степени тяжести изменений легочной ткани по данным рентгенографии органов грудной клетки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ustomShape 1"/>
          <p:cNvSpPr/>
          <p:nvPr/>
        </p:nvSpPr>
        <p:spPr>
          <a:xfrm>
            <a:off x="19344960" y="13513680"/>
            <a:ext cx="383040" cy="3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>
            <a:spAutoFit/>
          </a:bodyPr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b="0" lang="ru-RU" sz="2500" spc="9" strike="noStrike">
                <a:solidFill>
                  <a:srgbClr val="8f8f8f"/>
                </a:solidFill>
                <a:latin typeface="Arial"/>
              </a:rPr>
              <a:t>13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493" name="CustomShape 2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4" name="CustomShape 3"/>
          <p:cNvSpPr/>
          <p:nvPr/>
        </p:nvSpPr>
        <p:spPr>
          <a:xfrm>
            <a:off x="750240" y="4496760"/>
            <a:ext cx="7172640" cy="7452000"/>
          </a:xfrm>
          <a:custGeom>
            <a:avLst/>
            <a:gdLst/>
            <a:ahLst/>
            <a:rect l="l" t="t" r="r" b="b"/>
            <a:pathLst>
              <a:path w="7172959" h="7452359">
                <a:moveTo>
                  <a:pt x="7003379" y="0"/>
                </a:moveTo>
                <a:lnTo>
                  <a:pt x="169276" y="0"/>
                </a:lnTo>
                <a:lnTo>
                  <a:pt x="124274" y="6044"/>
                </a:lnTo>
                <a:lnTo>
                  <a:pt x="83837" y="23105"/>
                </a:lnTo>
                <a:lnTo>
                  <a:pt x="49578" y="49571"/>
                </a:lnTo>
                <a:lnTo>
                  <a:pt x="23110" y="83830"/>
                </a:lnTo>
                <a:lnTo>
                  <a:pt x="6046" y="124273"/>
                </a:lnTo>
                <a:lnTo>
                  <a:pt x="0" y="169287"/>
                </a:lnTo>
                <a:lnTo>
                  <a:pt x="0" y="7282584"/>
                </a:lnTo>
                <a:lnTo>
                  <a:pt x="6046" y="7327598"/>
                </a:lnTo>
                <a:lnTo>
                  <a:pt x="23110" y="7368040"/>
                </a:lnTo>
                <a:lnTo>
                  <a:pt x="49578" y="7402300"/>
                </a:lnTo>
                <a:lnTo>
                  <a:pt x="83837" y="7428766"/>
                </a:lnTo>
                <a:lnTo>
                  <a:pt x="124274" y="7445826"/>
                </a:lnTo>
                <a:lnTo>
                  <a:pt x="169276" y="7451871"/>
                </a:lnTo>
                <a:lnTo>
                  <a:pt x="7003379" y="7451871"/>
                </a:lnTo>
                <a:lnTo>
                  <a:pt x="7048393" y="7445826"/>
                </a:lnTo>
                <a:lnTo>
                  <a:pt x="7088836" y="7428766"/>
                </a:lnTo>
                <a:lnTo>
                  <a:pt x="7123096" y="7402300"/>
                </a:lnTo>
                <a:lnTo>
                  <a:pt x="7149561" y="7368040"/>
                </a:lnTo>
                <a:lnTo>
                  <a:pt x="7166622" y="7327598"/>
                </a:lnTo>
                <a:lnTo>
                  <a:pt x="7172667" y="7282584"/>
                </a:lnTo>
                <a:lnTo>
                  <a:pt x="7172667" y="169287"/>
                </a:lnTo>
                <a:lnTo>
                  <a:pt x="7166622" y="124273"/>
                </a:lnTo>
                <a:lnTo>
                  <a:pt x="7149561" y="83830"/>
                </a:lnTo>
                <a:lnTo>
                  <a:pt x="7123096" y="49571"/>
                </a:lnTo>
                <a:lnTo>
                  <a:pt x="7088836" y="23105"/>
                </a:lnTo>
                <a:lnTo>
                  <a:pt x="7048393" y="6044"/>
                </a:lnTo>
                <a:lnTo>
                  <a:pt x="7003379" y="0"/>
                </a:lnTo>
                <a:close/>
              </a:path>
            </a:pathLst>
          </a:custGeom>
          <a:solidFill>
            <a:srgbClr val="e8ebf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5" name="CustomShape 4"/>
          <p:cNvSpPr/>
          <p:nvPr/>
        </p:nvSpPr>
        <p:spPr>
          <a:xfrm>
            <a:off x="750240" y="4496760"/>
            <a:ext cx="7172640" cy="7452000"/>
          </a:xfrm>
          <a:custGeom>
            <a:avLst/>
            <a:gdLst/>
            <a:ahLst/>
            <a:rect l="l" t="t" r="r" b="b"/>
            <a:pathLst>
              <a:path w="7172959" h="7452359">
                <a:moveTo>
                  <a:pt x="0" y="169287"/>
                </a:moveTo>
                <a:lnTo>
                  <a:pt x="6046" y="124273"/>
                </a:lnTo>
                <a:lnTo>
                  <a:pt x="23110" y="83830"/>
                </a:lnTo>
                <a:lnTo>
                  <a:pt x="49578" y="49571"/>
                </a:lnTo>
                <a:lnTo>
                  <a:pt x="83837" y="23105"/>
                </a:lnTo>
                <a:lnTo>
                  <a:pt x="124274" y="6044"/>
                </a:lnTo>
                <a:lnTo>
                  <a:pt x="169276" y="0"/>
                </a:lnTo>
                <a:lnTo>
                  <a:pt x="7003379" y="0"/>
                </a:lnTo>
                <a:lnTo>
                  <a:pt x="7048393" y="6044"/>
                </a:lnTo>
                <a:lnTo>
                  <a:pt x="7088836" y="23105"/>
                </a:lnTo>
                <a:lnTo>
                  <a:pt x="7123095" y="49571"/>
                </a:lnTo>
                <a:lnTo>
                  <a:pt x="7149561" y="83830"/>
                </a:lnTo>
                <a:lnTo>
                  <a:pt x="7166622" y="124273"/>
                </a:lnTo>
                <a:lnTo>
                  <a:pt x="7172667" y="169287"/>
                </a:lnTo>
                <a:lnTo>
                  <a:pt x="7172667" y="7282583"/>
                </a:lnTo>
                <a:lnTo>
                  <a:pt x="7166622" y="7327598"/>
                </a:lnTo>
                <a:lnTo>
                  <a:pt x="7149561" y="7368040"/>
                </a:lnTo>
                <a:lnTo>
                  <a:pt x="7123095" y="7402300"/>
                </a:lnTo>
                <a:lnTo>
                  <a:pt x="7088836" y="7428766"/>
                </a:lnTo>
                <a:lnTo>
                  <a:pt x="7048393" y="7445826"/>
                </a:lnTo>
                <a:lnTo>
                  <a:pt x="7003379" y="7451871"/>
                </a:lnTo>
                <a:lnTo>
                  <a:pt x="169276" y="7451871"/>
                </a:lnTo>
                <a:lnTo>
                  <a:pt x="124274" y="7445826"/>
                </a:lnTo>
                <a:lnTo>
                  <a:pt x="83837" y="7428766"/>
                </a:lnTo>
                <a:lnTo>
                  <a:pt x="49578" y="7402300"/>
                </a:lnTo>
                <a:lnTo>
                  <a:pt x="23110" y="7368040"/>
                </a:lnTo>
                <a:lnTo>
                  <a:pt x="6046" y="7327598"/>
                </a:lnTo>
                <a:lnTo>
                  <a:pt x="0" y="7282583"/>
                </a:lnTo>
                <a:lnTo>
                  <a:pt x="0" y="169287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6" name="CustomShape 5"/>
          <p:cNvSpPr/>
          <p:nvPr/>
        </p:nvSpPr>
        <p:spPr>
          <a:xfrm>
            <a:off x="8339760" y="3490200"/>
            <a:ext cx="11053800" cy="8458560"/>
          </a:xfrm>
          <a:custGeom>
            <a:avLst/>
            <a:gdLst/>
            <a:ahLst/>
            <a:rect l="l" t="t" r="r" b="b"/>
            <a:pathLst>
              <a:path w="11054080" h="8458835">
                <a:moveTo>
                  <a:pt x="10825936" y="0"/>
                </a:moveTo>
                <a:lnTo>
                  <a:pt x="228085" y="0"/>
                </a:lnTo>
                <a:lnTo>
                  <a:pt x="182120" y="4634"/>
                </a:lnTo>
                <a:lnTo>
                  <a:pt x="139306" y="17924"/>
                </a:lnTo>
                <a:lnTo>
                  <a:pt x="100563" y="38954"/>
                </a:lnTo>
                <a:lnTo>
                  <a:pt x="66806" y="66806"/>
                </a:lnTo>
                <a:lnTo>
                  <a:pt x="38954" y="100563"/>
                </a:lnTo>
                <a:lnTo>
                  <a:pt x="17924" y="139306"/>
                </a:lnTo>
                <a:lnTo>
                  <a:pt x="4634" y="182120"/>
                </a:lnTo>
                <a:lnTo>
                  <a:pt x="0" y="228085"/>
                </a:lnTo>
                <a:lnTo>
                  <a:pt x="0" y="8230572"/>
                </a:lnTo>
                <a:lnTo>
                  <a:pt x="4634" y="8276538"/>
                </a:lnTo>
                <a:lnTo>
                  <a:pt x="17924" y="8319351"/>
                </a:lnTo>
                <a:lnTo>
                  <a:pt x="38954" y="8358095"/>
                </a:lnTo>
                <a:lnTo>
                  <a:pt x="66806" y="8391851"/>
                </a:lnTo>
                <a:lnTo>
                  <a:pt x="100563" y="8419703"/>
                </a:lnTo>
                <a:lnTo>
                  <a:pt x="139306" y="8440733"/>
                </a:lnTo>
                <a:lnTo>
                  <a:pt x="182120" y="8454024"/>
                </a:lnTo>
                <a:lnTo>
                  <a:pt x="228085" y="8458658"/>
                </a:lnTo>
                <a:lnTo>
                  <a:pt x="10825936" y="8458658"/>
                </a:lnTo>
                <a:lnTo>
                  <a:pt x="10871902" y="8454024"/>
                </a:lnTo>
                <a:lnTo>
                  <a:pt x="10914715" y="8440733"/>
                </a:lnTo>
                <a:lnTo>
                  <a:pt x="10953459" y="8419703"/>
                </a:lnTo>
                <a:lnTo>
                  <a:pt x="10987215" y="8391851"/>
                </a:lnTo>
                <a:lnTo>
                  <a:pt x="11015067" y="8358095"/>
                </a:lnTo>
                <a:lnTo>
                  <a:pt x="11036097" y="8319351"/>
                </a:lnTo>
                <a:lnTo>
                  <a:pt x="11049388" y="8276538"/>
                </a:lnTo>
                <a:lnTo>
                  <a:pt x="11054022" y="8230572"/>
                </a:lnTo>
                <a:lnTo>
                  <a:pt x="11054022" y="228085"/>
                </a:lnTo>
                <a:lnTo>
                  <a:pt x="11049388" y="182120"/>
                </a:lnTo>
                <a:lnTo>
                  <a:pt x="11036097" y="139306"/>
                </a:lnTo>
                <a:lnTo>
                  <a:pt x="11015067" y="100563"/>
                </a:lnTo>
                <a:lnTo>
                  <a:pt x="10987215" y="66806"/>
                </a:lnTo>
                <a:lnTo>
                  <a:pt x="10953459" y="38954"/>
                </a:lnTo>
                <a:lnTo>
                  <a:pt x="10914715" y="17924"/>
                </a:lnTo>
                <a:lnTo>
                  <a:pt x="10871902" y="4634"/>
                </a:lnTo>
                <a:lnTo>
                  <a:pt x="10825936" y="0"/>
                </a:lnTo>
                <a:close/>
              </a:path>
            </a:pathLst>
          </a:custGeom>
          <a:solidFill>
            <a:srgbClr val="ffe7e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7" name="CustomShape 6"/>
          <p:cNvSpPr/>
          <p:nvPr/>
        </p:nvSpPr>
        <p:spPr>
          <a:xfrm>
            <a:off x="8339760" y="3490200"/>
            <a:ext cx="11053800" cy="8458560"/>
          </a:xfrm>
          <a:custGeom>
            <a:avLst/>
            <a:gdLst/>
            <a:ahLst/>
            <a:rect l="l" t="t" r="r" b="b"/>
            <a:pathLst>
              <a:path w="11054080" h="8458835">
                <a:moveTo>
                  <a:pt x="0" y="228085"/>
                </a:moveTo>
                <a:lnTo>
                  <a:pt x="4634" y="182120"/>
                </a:lnTo>
                <a:lnTo>
                  <a:pt x="17924" y="139306"/>
                </a:lnTo>
                <a:lnTo>
                  <a:pt x="38954" y="100563"/>
                </a:lnTo>
                <a:lnTo>
                  <a:pt x="66806" y="66806"/>
                </a:lnTo>
                <a:lnTo>
                  <a:pt x="100563" y="38954"/>
                </a:lnTo>
                <a:lnTo>
                  <a:pt x="139306" y="17924"/>
                </a:lnTo>
                <a:lnTo>
                  <a:pt x="182120" y="4634"/>
                </a:lnTo>
                <a:lnTo>
                  <a:pt x="228085" y="0"/>
                </a:lnTo>
                <a:lnTo>
                  <a:pt x="10825936" y="0"/>
                </a:lnTo>
                <a:lnTo>
                  <a:pt x="10871902" y="4634"/>
                </a:lnTo>
                <a:lnTo>
                  <a:pt x="10914715" y="17924"/>
                </a:lnTo>
                <a:lnTo>
                  <a:pt x="10953459" y="38954"/>
                </a:lnTo>
                <a:lnTo>
                  <a:pt x="10987215" y="66806"/>
                </a:lnTo>
                <a:lnTo>
                  <a:pt x="11015067" y="100563"/>
                </a:lnTo>
                <a:lnTo>
                  <a:pt x="11036097" y="139306"/>
                </a:lnTo>
                <a:lnTo>
                  <a:pt x="11049388" y="182120"/>
                </a:lnTo>
                <a:lnTo>
                  <a:pt x="11054022" y="228085"/>
                </a:lnTo>
                <a:lnTo>
                  <a:pt x="11054022" y="8230572"/>
                </a:lnTo>
                <a:lnTo>
                  <a:pt x="11049388" y="8276538"/>
                </a:lnTo>
                <a:lnTo>
                  <a:pt x="11036097" y="8319351"/>
                </a:lnTo>
                <a:lnTo>
                  <a:pt x="11015067" y="8358095"/>
                </a:lnTo>
                <a:lnTo>
                  <a:pt x="10987215" y="8391851"/>
                </a:lnTo>
                <a:lnTo>
                  <a:pt x="10953459" y="8419703"/>
                </a:lnTo>
                <a:lnTo>
                  <a:pt x="10914715" y="8440733"/>
                </a:lnTo>
                <a:lnTo>
                  <a:pt x="10871902" y="8454024"/>
                </a:lnTo>
                <a:lnTo>
                  <a:pt x="10825936" y="8458658"/>
                </a:lnTo>
                <a:lnTo>
                  <a:pt x="228085" y="8458658"/>
                </a:lnTo>
                <a:lnTo>
                  <a:pt x="182120" y="8454024"/>
                </a:lnTo>
                <a:lnTo>
                  <a:pt x="139306" y="8440733"/>
                </a:lnTo>
                <a:lnTo>
                  <a:pt x="100563" y="8419703"/>
                </a:lnTo>
                <a:lnTo>
                  <a:pt x="66806" y="8391851"/>
                </a:lnTo>
                <a:lnTo>
                  <a:pt x="38954" y="8358095"/>
                </a:lnTo>
                <a:lnTo>
                  <a:pt x="17924" y="8319351"/>
                </a:lnTo>
                <a:lnTo>
                  <a:pt x="4634" y="8276538"/>
                </a:lnTo>
                <a:lnTo>
                  <a:pt x="0" y="8230572"/>
                </a:lnTo>
                <a:lnTo>
                  <a:pt x="0" y="228085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8" name="CustomShape 7"/>
          <p:cNvSpPr/>
          <p:nvPr/>
        </p:nvSpPr>
        <p:spPr>
          <a:xfrm>
            <a:off x="791640" y="2019600"/>
            <a:ext cx="7841160" cy="360"/>
          </a:xfrm>
          <a:custGeom>
            <a:avLst/>
            <a:gdLst/>
            <a:ahLst/>
            <a:rect l="l" t="t" r="r" b="b"/>
            <a:pathLst>
              <a:path w="7841615" h="0">
                <a:moveTo>
                  <a:pt x="0" y="0"/>
                </a:moveTo>
                <a:lnTo>
                  <a:pt x="7841107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9" name="CustomShape 8"/>
          <p:cNvSpPr/>
          <p:nvPr/>
        </p:nvSpPr>
        <p:spPr>
          <a:xfrm>
            <a:off x="790920" y="1983240"/>
            <a:ext cx="2945520" cy="360"/>
          </a:xfrm>
          <a:custGeom>
            <a:avLst/>
            <a:gdLst/>
            <a:ahLst/>
            <a:rect l="l" t="t" r="r" b="b"/>
            <a:pathLst>
              <a:path w="2945765" h="0">
                <a:moveTo>
                  <a:pt x="0" y="0"/>
                </a:moveTo>
                <a:lnTo>
                  <a:pt x="294563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0" name="TextShape 9"/>
          <p:cNvSpPr txBox="1"/>
          <p:nvPr/>
        </p:nvSpPr>
        <p:spPr>
          <a:xfrm>
            <a:off x="762480" y="433440"/>
            <a:ext cx="13302720" cy="2392920"/>
          </a:xfrm>
          <a:prstGeom prst="rect">
            <a:avLst/>
          </a:prstGeom>
          <a:noFill/>
          <a:ln>
            <a:noFill/>
          </a:ln>
        </p:spPr>
        <p:txBody>
          <a:bodyPr lIns="0" rIns="0" tIns="16560" bIns="0">
            <a:noAutofit/>
          </a:bodyPr>
          <a:p>
            <a:pPr marL="12600">
              <a:lnSpc>
                <a:spcPts val="4921"/>
              </a:lnSpc>
              <a:spcBef>
                <a:spcPts val="130"/>
              </a:spcBef>
            </a:pPr>
            <a:r>
              <a:rPr b="1" lang="ru-RU" sz="5400" spc="-1" strike="noStrike" baseline="-3000">
                <a:solidFill>
                  <a:srgbClr val="353535"/>
                </a:solidFill>
                <a:latin typeface="Arial"/>
              </a:rPr>
              <a:t>п. </a:t>
            </a:r>
            <a:r>
              <a:rPr b="1" lang="ru-RU" sz="5400" spc="-7" strike="noStrike" baseline="-3000">
                <a:solidFill>
                  <a:srgbClr val="353535"/>
                </a:solidFill>
                <a:latin typeface="Arial"/>
              </a:rPr>
              <a:t>5.2. </a:t>
            </a:r>
            <a:r>
              <a:rPr b="1" lang="ru-RU" sz="4300" spc="-1" strike="noStrike">
                <a:solidFill>
                  <a:srgbClr val="c00000"/>
                </a:solidFill>
                <a:latin typeface="Arial"/>
              </a:rPr>
              <a:t>Патогенетическое</a:t>
            </a:r>
            <a:r>
              <a:rPr b="1" lang="ru-RU" sz="4300" spc="208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1" lang="ru-RU" sz="4300" spc="-12" strike="noStrike">
                <a:solidFill>
                  <a:srgbClr val="c00000"/>
                </a:solidFill>
                <a:latin typeface="Arial"/>
              </a:rPr>
              <a:t>лечение</a:t>
            </a:r>
            <a:br/>
            <a:r>
              <a:rPr b="1" lang="ru-RU" sz="4300" spc="12" strike="noStrike">
                <a:solidFill>
                  <a:srgbClr val="353535"/>
                </a:solidFill>
                <a:latin typeface="Arial"/>
              </a:rPr>
              <a:t>терапия </a:t>
            </a:r>
            <a:r>
              <a:rPr b="1" lang="ru-RU" sz="4300" spc="-1" strike="noStrike">
                <a:solidFill>
                  <a:srgbClr val="353535"/>
                </a:solidFill>
                <a:latin typeface="Arial"/>
              </a:rPr>
              <a:t>подавления цитокинового</a:t>
            </a:r>
            <a:r>
              <a:rPr b="1" lang="ru-RU" sz="4300" spc="32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1" lang="ru-RU" sz="4300" spc="-15" strike="noStrike">
                <a:solidFill>
                  <a:srgbClr val="353535"/>
                </a:solidFill>
                <a:latin typeface="Arial"/>
              </a:rPr>
              <a:t>шторма</a:t>
            </a:r>
            <a:endParaRPr b="0" lang="ru-RU" sz="4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1" name="CustomShape 10"/>
          <p:cNvSpPr/>
          <p:nvPr/>
        </p:nvSpPr>
        <p:spPr>
          <a:xfrm>
            <a:off x="1017000" y="4654800"/>
            <a:ext cx="6186600" cy="390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424800" indent="-412560">
              <a:lnSpc>
                <a:spcPct val="100000"/>
              </a:lnSpc>
              <a:spcBef>
                <a:spcPts val="96"/>
              </a:spcBef>
              <a:buClr>
                <a:srgbClr val="006fc0"/>
              </a:buClr>
              <a:buFont typeface="Wingdings" charset="2"/>
              <a:buChar char=""/>
            </a:pPr>
            <a:r>
              <a:rPr b="0" lang="ru-RU" sz="2800" spc="-21" strike="noStrike">
                <a:solidFill>
                  <a:srgbClr val="1f1f1f"/>
                </a:solidFill>
                <a:latin typeface="Arial"/>
              </a:rPr>
              <a:t>отсутствие</a:t>
            </a:r>
            <a:r>
              <a:rPr b="0" lang="ru-RU" sz="2800" spc="38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15" strike="noStrike">
                <a:solidFill>
                  <a:srgbClr val="1f1f1f"/>
                </a:solidFill>
                <a:latin typeface="Arial"/>
              </a:rPr>
              <a:t>лихорадки</a:t>
            </a:r>
            <a:endParaRPr b="0" lang="ru-RU" sz="2800" spc="-1" strike="noStrike">
              <a:latin typeface="Arial"/>
            </a:endParaRPr>
          </a:p>
          <a:p>
            <a:pPr marL="424800">
              <a:lnSpc>
                <a:spcPct val="100000"/>
              </a:lnSpc>
            </a:pP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или </a:t>
            </a: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низкий</a:t>
            </a:r>
            <a:r>
              <a:rPr b="0" lang="ru-RU" sz="2800" spc="58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21" strike="noStrike">
                <a:solidFill>
                  <a:srgbClr val="1f1f1f"/>
                </a:solidFill>
                <a:latin typeface="Arial"/>
              </a:rPr>
              <a:t>субфебрилитет;</a:t>
            </a:r>
            <a:endParaRPr b="0" lang="ru-RU" sz="2800" spc="-1" strike="noStrike">
              <a:latin typeface="Arial"/>
            </a:endParaRPr>
          </a:p>
          <a:p>
            <a:pPr marL="424800" indent="-412560">
              <a:lnSpc>
                <a:spcPct val="100000"/>
              </a:lnSpc>
              <a:spcBef>
                <a:spcPts val="1888"/>
              </a:spcBef>
              <a:buClr>
                <a:srgbClr val="006fc0"/>
              </a:buClr>
              <a:buFont typeface="Wingdings" charset="2"/>
              <a:buChar char=""/>
            </a:pP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низкие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или </a:t>
            </a:r>
            <a:r>
              <a:rPr b="0" lang="ru-RU" sz="2800" spc="-32" strike="noStrike">
                <a:solidFill>
                  <a:srgbClr val="1f1f1f"/>
                </a:solidFill>
                <a:latin typeface="Arial"/>
              </a:rPr>
              <a:t>незначительно  </a:t>
            </a: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повышенные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маркеры </a:t>
            </a:r>
            <a:r>
              <a:rPr b="0" lang="ru-RU" sz="2800" spc="-15" strike="noStrike">
                <a:solidFill>
                  <a:srgbClr val="1f1f1f"/>
                </a:solidFill>
                <a:latin typeface="Arial"/>
              </a:rPr>
              <a:t>воспаления  </a:t>
            </a:r>
            <a:r>
              <a:rPr b="0" lang="ru-RU" sz="2800" spc="-21" strike="noStrike">
                <a:solidFill>
                  <a:srgbClr val="1f1f1f"/>
                </a:solidFill>
                <a:latin typeface="Arial"/>
              </a:rPr>
              <a:t>(уровень </a:t>
            </a: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СРБ </a:t>
            </a:r>
            <a:r>
              <a:rPr b="0" lang="ru-RU" sz="2800" spc="-21" strike="noStrike">
                <a:solidFill>
                  <a:srgbClr val="1f1f1f"/>
                </a:solidFill>
                <a:latin typeface="Arial"/>
              </a:rPr>
              <a:t>сыворотки </a:t>
            </a: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крови, 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прокальцитонина,</a:t>
            </a:r>
            <a:endParaRPr b="0" lang="ru-RU" sz="2800" spc="-1" strike="noStrike">
              <a:latin typeface="Arial"/>
            </a:endParaRPr>
          </a:p>
          <a:p>
            <a:pPr marL="424800">
              <a:lnSpc>
                <a:spcPts val="3351"/>
              </a:lnSpc>
            </a:pPr>
            <a:r>
              <a:rPr b="0" lang="ru-RU" sz="2800" spc="-1" strike="noStrike">
                <a:solidFill>
                  <a:srgbClr val="1f1f1f"/>
                </a:solidFill>
                <a:latin typeface="Arial"/>
              </a:rPr>
              <a:t>число </a:t>
            </a: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лейкоцитов</a:t>
            </a:r>
            <a:r>
              <a:rPr b="0" lang="ru-RU" sz="2800" spc="43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крови);</a:t>
            </a:r>
            <a:endParaRPr b="0" lang="ru-RU" sz="2800" spc="-1" strike="noStrike">
              <a:latin typeface="Arial"/>
            </a:endParaRPr>
          </a:p>
          <a:p>
            <a:pPr marL="424800" indent="-412560">
              <a:lnSpc>
                <a:spcPct val="100000"/>
              </a:lnSpc>
              <a:spcBef>
                <a:spcPts val="1896"/>
              </a:spcBef>
              <a:buClr>
                <a:srgbClr val="006fc0"/>
              </a:buClr>
              <a:buFont typeface="Wingdings" charset="2"/>
              <a:buChar char=""/>
            </a:pPr>
            <a:r>
              <a:rPr b="0" lang="ru-RU" sz="2800" spc="-15" strike="noStrike">
                <a:solidFill>
                  <a:srgbClr val="1f1f1f"/>
                </a:solidFill>
                <a:latin typeface="Arial"/>
              </a:rPr>
              <a:t>развитие</a:t>
            </a:r>
            <a:r>
              <a:rPr b="0" lang="ru-RU" sz="2800" spc="58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нейтропении.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502" name="CustomShape 11"/>
          <p:cNvSpPr/>
          <p:nvPr/>
        </p:nvSpPr>
        <p:spPr>
          <a:xfrm>
            <a:off x="8677080" y="3776400"/>
            <a:ext cx="10421280" cy="919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450360" indent="-412560">
              <a:lnSpc>
                <a:spcPct val="100000"/>
              </a:lnSpc>
              <a:spcBef>
                <a:spcPts val="96"/>
              </a:spcBef>
              <a:buClr>
                <a:srgbClr val="d20001"/>
              </a:buClr>
              <a:buFont typeface="Wingdings" charset="2"/>
              <a:buChar char=""/>
            </a:pP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сепсис, </a:t>
            </a:r>
            <a:r>
              <a:rPr b="0" lang="ru-RU" sz="2800" spc="-15" strike="noStrike">
                <a:solidFill>
                  <a:srgbClr val="1f1f1f"/>
                </a:solidFill>
                <a:latin typeface="Arial"/>
              </a:rPr>
              <a:t>подтвержденный </a:t>
            </a:r>
            <a:r>
              <a:rPr b="0" lang="ru-RU" sz="2800" spc="-26" strike="noStrike">
                <a:solidFill>
                  <a:srgbClr val="1f1f1f"/>
                </a:solidFill>
                <a:latin typeface="Arial"/>
              </a:rPr>
              <a:t>патогенами, отличными  </a:t>
            </a:r>
            <a:r>
              <a:rPr b="0" lang="ru-RU" sz="2800" spc="-46" strike="noStrike">
                <a:solidFill>
                  <a:srgbClr val="1f1f1f"/>
                </a:solidFill>
                <a:latin typeface="Arial"/>
              </a:rPr>
              <a:t>от</a:t>
            </a:r>
            <a:r>
              <a:rPr b="0" lang="ru-RU" sz="2800" spc="1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COVID-19;</a:t>
            </a:r>
            <a:endParaRPr b="0" lang="ru-RU" sz="280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1074"/>
              </a:spcBef>
              <a:buClr>
                <a:srgbClr val="d20001"/>
              </a:buClr>
              <a:buFont typeface="Wingdings" charset="2"/>
              <a:buChar char=""/>
            </a:pPr>
            <a:r>
              <a:rPr b="0" lang="ru-RU" sz="2800" spc="-15" strike="noStrike">
                <a:solidFill>
                  <a:srgbClr val="1f1f1f"/>
                </a:solidFill>
                <a:latin typeface="Arial"/>
              </a:rPr>
              <a:t>гиперчувствительность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к любому компоненту</a:t>
            </a:r>
            <a:r>
              <a:rPr b="0" lang="ru-RU" sz="2800" spc="143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21" strike="noStrike">
                <a:solidFill>
                  <a:srgbClr val="1f1f1f"/>
                </a:solidFill>
                <a:latin typeface="Arial"/>
              </a:rPr>
              <a:t>препарата;</a:t>
            </a:r>
            <a:endParaRPr b="0" lang="ru-RU" sz="280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1080"/>
              </a:spcBef>
              <a:buClr>
                <a:srgbClr val="d20001"/>
              </a:buClr>
              <a:buFont typeface="Wingdings" charset="2"/>
              <a:buChar char=""/>
            </a:pPr>
            <a:r>
              <a:rPr b="0" lang="ru-RU" sz="2800" spc="-21" strike="noStrike">
                <a:solidFill>
                  <a:srgbClr val="1f1f1f"/>
                </a:solidFill>
                <a:latin typeface="Arial"/>
              </a:rPr>
              <a:t>вирусный </a:t>
            </a:r>
            <a:r>
              <a:rPr b="0" lang="ru-RU" sz="2800" spc="-32" strike="noStrike">
                <a:solidFill>
                  <a:srgbClr val="1f1f1f"/>
                </a:solidFill>
                <a:latin typeface="Arial"/>
              </a:rPr>
              <a:t>гепатит</a:t>
            </a:r>
            <a:r>
              <a:rPr b="0" lang="ru-RU" sz="2800" spc="89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В;</a:t>
            </a:r>
            <a:endParaRPr b="0" lang="ru-RU" sz="280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1080"/>
              </a:spcBef>
              <a:buClr>
                <a:srgbClr val="d20001"/>
              </a:buClr>
              <a:buFont typeface="Wingdings" charset="2"/>
              <a:buChar char=""/>
            </a:pPr>
            <a:r>
              <a:rPr b="0" lang="ru-RU" sz="2800" spc="-15" strike="noStrike">
                <a:solidFill>
                  <a:srgbClr val="1f1f1f"/>
                </a:solidFill>
                <a:latin typeface="Arial"/>
              </a:rPr>
              <a:t>сопутствующие </a:t>
            </a:r>
            <a:r>
              <a:rPr b="0" lang="ru-RU" sz="2800" spc="-21" strike="noStrike">
                <a:solidFill>
                  <a:srgbClr val="1f1f1f"/>
                </a:solidFill>
                <a:latin typeface="Arial"/>
              </a:rPr>
              <a:t>заболевания, </a:t>
            </a:r>
            <a:r>
              <a:rPr b="0" lang="ru-RU" sz="2800" spc="-15" strike="noStrike">
                <a:solidFill>
                  <a:srgbClr val="1f1f1f"/>
                </a:solidFill>
                <a:latin typeface="Arial"/>
              </a:rPr>
              <a:t>связанные, согласно  </a:t>
            </a:r>
            <a:r>
              <a:rPr b="0" lang="ru-RU" sz="2800" spc="-1" strike="noStrike">
                <a:solidFill>
                  <a:srgbClr val="1f1f1f"/>
                </a:solidFill>
                <a:latin typeface="Arial"/>
              </a:rPr>
              <a:t>клиническому </a:t>
            </a: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решению,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с </a:t>
            </a:r>
            <a:r>
              <a:rPr b="0" lang="ru-RU" sz="2800" spc="-26" strike="noStrike">
                <a:solidFill>
                  <a:srgbClr val="1f1f1f"/>
                </a:solidFill>
                <a:latin typeface="Arial"/>
              </a:rPr>
              <a:t>неблагоприятным</a:t>
            </a:r>
            <a:r>
              <a:rPr b="0" lang="ru-RU" sz="2800" spc="117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15" strike="noStrike">
                <a:solidFill>
                  <a:srgbClr val="1f1f1f"/>
                </a:solidFill>
                <a:latin typeface="Arial"/>
              </a:rPr>
              <a:t>прогнозом;</a:t>
            </a:r>
            <a:endParaRPr b="0" lang="ru-RU" sz="280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1080"/>
              </a:spcBef>
              <a:buClr>
                <a:srgbClr val="d20001"/>
              </a:buClr>
              <a:buFont typeface="Wingdings" charset="2"/>
              <a:buChar char=""/>
            </a:pP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иммуносупрессивная </a:t>
            </a:r>
            <a:r>
              <a:rPr b="0" lang="ru-RU" sz="2800" spc="-15" strike="noStrike">
                <a:solidFill>
                  <a:srgbClr val="1f1f1f"/>
                </a:solidFill>
                <a:latin typeface="Arial"/>
              </a:rPr>
              <a:t>терапия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при </a:t>
            </a: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трансплантации</a:t>
            </a:r>
            <a:r>
              <a:rPr b="0" lang="ru-RU" sz="2800" spc="18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21" strike="noStrike">
                <a:solidFill>
                  <a:srgbClr val="1f1f1f"/>
                </a:solidFill>
                <a:latin typeface="Arial"/>
              </a:rPr>
              <a:t>органов;</a:t>
            </a:r>
            <a:endParaRPr b="0" lang="ru-RU" sz="280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1080"/>
              </a:spcBef>
              <a:buClr>
                <a:srgbClr val="d20001"/>
              </a:buClr>
              <a:buFont typeface="Wingdings" charset="2"/>
              <a:buChar char=""/>
            </a:pP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нейтропения </a:t>
            </a:r>
            <a:r>
              <a:rPr b="0" lang="ru-RU" sz="2800" spc="-26" strike="noStrike">
                <a:solidFill>
                  <a:srgbClr val="1f1f1f"/>
                </a:solidFill>
                <a:latin typeface="Arial"/>
              </a:rPr>
              <a:t>составляет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&lt;</a:t>
            </a:r>
            <a:r>
              <a:rPr b="0" lang="ru-RU" sz="2800" spc="11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0,5*10</a:t>
            </a:r>
            <a:r>
              <a:rPr b="0" lang="ru-RU" sz="2779" spc="-7" strike="noStrike" baseline="25000">
                <a:solidFill>
                  <a:srgbClr val="1f1f1f"/>
                </a:solidFill>
                <a:latin typeface="Arial"/>
              </a:rPr>
              <a:t>9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/л;</a:t>
            </a:r>
            <a:endParaRPr b="0" lang="ru-RU" sz="280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1080"/>
              </a:spcBef>
              <a:buClr>
                <a:srgbClr val="d20001"/>
              </a:buClr>
              <a:buFont typeface="Wingdings" charset="2"/>
              <a:buChar char=""/>
            </a:pP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повышение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активности </a:t>
            </a:r>
            <a:r>
              <a:rPr b="0" lang="ru-RU" sz="2800" spc="-66" strike="noStrike">
                <a:solidFill>
                  <a:srgbClr val="1f1f1f"/>
                </a:solidFill>
                <a:latin typeface="Arial"/>
              </a:rPr>
              <a:t>АСТ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или </a:t>
            </a:r>
            <a:r>
              <a:rPr b="0" lang="ru-RU" sz="2800" spc="9" strike="noStrike">
                <a:solidFill>
                  <a:srgbClr val="1f1f1f"/>
                </a:solidFill>
                <a:latin typeface="Arial"/>
              </a:rPr>
              <a:t>АЛТ </a:t>
            </a:r>
            <a:r>
              <a:rPr b="0" lang="ru-RU" sz="2800" spc="-21" strike="noStrike">
                <a:solidFill>
                  <a:srgbClr val="1f1f1f"/>
                </a:solidFill>
                <a:latin typeface="Arial"/>
              </a:rPr>
              <a:t>более </a:t>
            </a: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чем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в 5</a:t>
            </a:r>
            <a:r>
              <a:rPr b="0" lang="ru-RU" sz="2800" spc="248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15" strike="noStrike">
                <a:solidFill>
                  <a:srgbClr val="1f1f1f"/>
                </a:solidFill>
                <a:latin typeface="Arial"/>
              </a:rPr>
              <a:t>норм;</a:t>
            </a:r>
            <a:endParaRPr b="0" lang="ru-RU" sz="280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1080"/>
              </a:spcBef>
              <a:buClr>
                <a:srgbClr val="d20001"/>
              </a:buClr>
              <a:buFont typeface="Wingdings" charset="2"/>
              <a:buChar char=""/>
            </a:pP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тромбоцитопения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&lt; 50*10</a:t>
            </a:r>
            <a:r>
              <a:rPr b="0" lang="ru-RU" sz="2779" spc="-7" strike="noStrike" baseline="25000">
                <a:solidFill>
                  <a:srgbClr val="1f1f1f"/>
                </a:solidFill>
                <a:latin typeface="Arial"/>
              </a:rPr>
              <a:t>9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/л,</a:t>
            </a:r>
            <a:r>
              <a:rPr b="0" lang="ru-RU" sz="2800" spc="83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лейкопения;</a:t>
            </a:r>
            <a:endParaRPr b="0" lang="ru-RU" sz="280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1086"/>
              </a:spcBef>
              <a:buClr>
                <a:srgbClr val="d20001"/>
              </a:buClr>
              <a:buFont typeface="Wingdings" charset="2"/>
              <a:buChar char=""/>
            </a:pP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инфекционные </a:t>
            </a:r>
            <a:r>
              <a:rPr b="0" lang="ru-RU" sz="2800" spc="-21" strike="noStrike">
                <a:solidFill>
                  <a:srgbClr val="1f1f1f"/>
                </a:solidFill>
                <a:latin typeface="Arial"/>
              </a:rPr>
              <a:t>заболевания: </a:t>
            </a:r>
            <a:r>
              <a:rPr b="0" lang="ru-RU" sz="2800" spc="-15" strike="noStrike">
                <a:solidFill>
                  <a:srgbClr val="1f1f1f"/>
                </a:solidFill>
                <a:latin typeface="Arial"/>
              </a:rPr>
              <a:t>бактериальная пневмония,  </a:t>
            </a:r>
            <a:r>
              <a:rPr b="0" lang="ru-RU" sz="2800" spc="-21" strike="noStrike">
                <a:solidFill>
                  <a:srgbClr val="1f1f1f"/>
                </a:solidFill>
                <a:latin typeface="Arial"/>
              </a:rPr>
              <a:t>флегмона, </a:t>
            </a: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инфекции, </a:t>
            </a:r>
            <a:r>
              <a:rPr b="0" lang="ru-RU" sz="2800" spc="-15" strike="noStrike">
                <a:solidFill>
                  <a:srgbClr val="1f1f1f"/>
                </a:solidFill>
                <a:latin typeface="Arial"/>
              </a:rPr>
              <a:t>вызванные </a:t>
            </a: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Herpes </a:t>
            </a:r>
            <a:r>
              <a:rPr b="0" lang="ru-RU" sz="2800" spc="-32" strike="noStrike">
                <a:solidFill>
                  <a:srgbClr val="1f1f1f"/>
                </a:solidFill>
                <a:latin typeface="Arial"/>
              </a:rPr>
              <a:t>zoster, 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и</a:t>
            </a:r>
            <a:r>
              <a:rPr b="0" lang="ru-RU" sz="2800" spc="313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др.;</a:t>
            </a:r>
            <a:endParaRPr b="0" lang="ru-RU" sz="280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1074"/>
              </a:spcBef>
              <a:buClr>
                <a:srgbClr val="d20001"/>
              </a:buClr>
              <a:buFont typeface="Wingdings" charset="2"/>
              <a:buChar char=""/>
            </a:pP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сыпь, </a:t>
            </a:r>
            <a:r>
              <a:rPr b="0" lang="ru-RU" sz="2800" spc="-41" strike="noStrike">
                <a:solidFill>
                  <a:srgbClr val="1f1f1f"/>
                </a:solidFill>
                <a:latin typeface="Arial"/>
              </a:rPr>
              <a:t>зуд,</a:t>
            </a:r>
            <a:r>
              <a:rPr b="0" lang="ru-RU" sz="2800" spc="18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крапивница;</a:t>
            </a:r>
            <a:endParaRPr b="0" lang="ru-RU" sz="280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1086"/>
              </a:spcBef>
              <a:buClr>
                <a:srgbClr val="d20001"/>
              </a:buClr>
              <a:buFont typeface="Wingdings" charset="2"/>
              <a:buChar char=""/>
            </a:pP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повышение </a:t>
            </a:r>
            <a:r>
              <a:rPr b="0" lang="ru-RU" sz="2800" spc="-21" strike="noStrike">
                <a:solidFill>
                  <a:srgbClr val="1f1f1f"/>
                </a:solidFill>
                <a:latin typeface="Arial"/>
              </a:rPr>
              <a:t>артериального</a:t>
            </a:r>
            <a:r>
              <a:rPr b="0" lang="ru-RU" sz="2800" spc="89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21" strike="noStrike">
                <a:solidFill>
                  <a:srgbClr val="1f1f1f"/>
                </a:solidFill>
                <a:latin typeface="Arial"/>
              </a:rPr>
              <a:t>давления;</a:t>
            </a:r>
            <a:endParaRPr b="0" lang="ru-RU" sz="280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1080"/>
              </a:spcBef>
              <a:buClr>
                <a:srgbClr val="d20001"/>
              </a:buClr>
              <a:buFont typeface="Wingdings" charset="2"/>
              <a:buChar char=""/>
            </a:pPr>
            <a:r>
              <a:rPr b="0" lang="ru-RU" sz="2800" spc="-12" strike="noStrike">
                <a:solidFill>
                  <a:srgbClr val="1f1f1f"/>
                </a:solidFill>
                <a:latin typeface="Arial"/>
              </a:rPr>
              <a:t>повышение </a:t>
            </a:r>
            <a:r>
              <a:rPr b="0" lang="ru-RU" sz="2800" spc="-26" strike="noStrike">
                <a:solidFill>
                  <a:srgbClr val="1f1f1f"/>
                </a:solidFill>
                <a:latin typeface="Arial"/>
              </a:rPr>
              <a:t>показателей </a:t>
            </a:r>
            <a:r>
              <a:rPr b="0" lang="ru-RU" sz="2800" spc="-15" strike="noStrike">
                <a:solidFill>
                  <a:srgbClr val="1f1f1f"/>
                </a:solidFill>
                <a:latin typeface="Arial"/>
              </a:rPr>
              <a:t>липидного</a:t>
            </a:r>
            <a:r>
              <a:rPr b="0" lang="ru-RU" sz="2800" spc="148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800" spc="-21" strike="noStrike">
                <a:solidFill>
                  <a:srgbClr val="1f1f1f"/>
                </a:solidFill>
                <a:latin typeface="Arial"/>
              </a:rPr>
              <a:t>обмена.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503" name="CustomShape 12"/>
          <p:cNvSpPr/>
          <p:nvPr/>
        </p:nvSpPr>
        <p:spPr>
          <a:xfrm>
            <a:off x="897480" y="2404800"/>
            <a:ext cx="6879240" cy="176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 algn="ctr">
              <a:lnSpc>
                <a:spcPct val="99000"/>
              </a:lnSpc>
              <a:spcBef>
                <a:spcPts val="105"/>
              </a:spcBef>
            </a:pPr>
            <a:r>
              <a:rPr b="1" lang="ru-RU" sz="2900" spc="-15" strike="noStrike">
                <a:solidFill>
                  <a:srgbClr val="c00000"/>
                </a:solidFill>
                <a:latin typeface="Arial"/>
              </a:rPr>
              <a:t>Особенности </a:t>
            </a:r>
            <a:r>
              <a:rPr b="1" lang="ru-RU" sz="2900" spc="-21" strike="noStrike">
                <a:solidFill>
                  <a:srgbClr val="c00000"/>
                </a:solidFill>
                <a:latin typeface="Arial"/>
              </a:rPr>
              <a:t>течения </a:t>
            </a:r>
            <a:r>
              <a:rPr b="1" lang="ru-RU" sz="2900" spc="-15" strike="noStrike">
                <a:solidFill>
                  <a:srgbClr val="c00000"/>
                </a:solidFill>
                <a:latin typeface="Arial"/>
              </a:rPr>
              <a:t>вторичной  </a:t>
            </a:r>
            <a:r>
              <a:rPr b="1" lang="ru-RU" sz="2900" spc="-12" strike="noStrike">
                <a:solidFill>
                  <a:srgbClr val="c00000"/>
                </a:solidFill>
                <a:latin typeface="Arial"/>
              </a:rPr>
              <a:t>бактериальной </a:t>
            </a:r>
            <a:r>
              <a:rPr b="1" lang="ru-RU" sz="2900" spc="-15" strike="noStrike">
                <a:solidFill>
                  <a:srgbClr val="c00000"/>
                </a:solidFill>
                <a:latin typeface="Arial"/>
              </a:rPr>
              <a:t>инфекции </a:t>
            </a:r>
            <a:r>
              <a:rPr b="1" lang="ru-RU" sz="2900" spc="-12" strike="noStrike">
                <a:solidFill>
                  <a:srgbClr val="1f1f1f"/>
                </a:solidFill>
                <a:latin typeface="Arial"/>
              </a:rPr>
              <a:t>в</a:t>
            </a:r>
            <a:r>
              <a:rPr b="1" lang="ru-RU" sz="2900" spc="-100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900" spc="-26" strike="noStrike">
                <a:solidFill>
                  <a:srgbClr val="1f1f1f"/>
                </a:solidFill>
                <a:latin typeface="Arial"/>
              </a:rPr>
              <a:t>условиях  лечения </a:t>
            </a:r>
            <a:r>
              <a:rPr b="1" lang="ru-RU" sz="2900" spc="-15" strike="noStrike">
                <a:solidFill>
                  <a:srgbClr val="1f1f1f"/>
                </a:solidFill>
                <a:latin typeface="Arial"/>
              </a:rPr>
              <a:t>генно-инженерными  </a:t>
            </a:r>
            <a:r>
              <a:rPr b="1" lang="ru-RU" sz="2900" spc="-21" strike="noStrike">
                <a:solidFill>
                  <a:srgbClr val="1f1f1f"/>
                </a:solidFill>
                <a:latin typeface="Arial"/>
              </a:rPr>
              <a:t>биологическими</a:t>
            </a:r>
            <a:r>
              <a:rPr b="1" lang="ru-RU" sz="2900" spc="-55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900" spc="-12" strike="noStrike">
                <a:solidFill>
                  <a:srgbClr val="1f1f1f"/>
                </a:solidFill>
                <a:latin typeface="Arial"/>
              </a:rPr>
              <a:t>препаратами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504" name="CustomShape 13"/>
          <p:cNvSpPr/>
          <p:nvPr/>
        </p:nvSpPr>
        <p:spPr>
          <a:xfrm>
            <a:off x="9822240" y="2390760"/>
            <a:ext cx="8644680" cy="90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7360" bIns="0">
            <a:spAutoFit/>
          </a:bodyPr>
          <a:p>
            <a:pPr marL="12600" indent="1101240">
              <a:lnSpc>
                <a:spcPts val="3470"/>
              </a:lnSpc>
              <a:spcBef>
                <a:spcPts val="215"/>
              </a:spcBef>
            </a:pPr>
            <a:r>
              <a:rPr b="1" lang="ru-RU" sz="2900" spc="-21" strike="noStrike">
                <a:solidFill>
                  <a:srgbClr val="d20001"/>
                </a:solidFill>
                <a:latin typeface="Arial"/>
              </a:rPr>
              <a:t>Противопоказания </a:t>
            </a:r>
            <a:r>
              <a:rPr b="1" lang="ru-RU" sz="2900" spc="-12" strike="noStrike">
                <a:solidFill>
                  <a:srgbClr val="565656"/>
                </a:solidFill>
                <a:latin typeface="Arial"/>
              </a:rPr>
              <a:t>для </a:t>
            </a:r>
            <a:r>
              <a:rPr b="1" lang="ru-RU" sz="2900" spc="-15" strike="noStrike">
                <a:solidFill>
                  <a:srgbClr val="565656"/>
                </a:solidFill>
                <a:latin typeface="Arial"/>
              </a:rPr>
              <a:t>назначения  генно-инженерных </a:t>
            </a:r>
            <a:r>
              <a:rPr b="1" lang="ru-RU" sz="2900" spc="-21" strike="noStrike">
                <a:solidFill>
                  <a:srgbClr val="565656"/>
                </a:solidFill>
                <a:latin typeface="Arial"/>
              </a:rPr>
              <a:t>биологических</a:t>
            </a:r>
            <a:r>
              <a:rPr b="1" lang="ru-RU" sz="2900" spc="-12" strike="noStrike">
                <a:solidFill>
                  <a:srgbClr val="565656"/>
                </a:solidFill>
                <a:latin typeface="Arial"/>
              </a:rPr>
              <a:t> </a:t>
            </a:r>
            <a:r>
              <a:rPr b="1" lang="ru-RU" sz="2900" spc="-15" strike="noStrike">
                <a:solidFill>
                  <a:srgbClr val="565656"/>
                </a:solidFill>
                <a:latin typeface="Arial"/>
              </a:rPr>
              <a:t>препаратов: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505" name="CustomShape 14"/>
          <p:cNvSpPr/>
          <p:nvPr/>
        </p:nvSpPr>
        <p:spPr>
          <a:xfrm>
            <a:off x="787680" y="12192840"/>
            <a:ext cx="16547760" cy="155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2600">
              <a:lnSpc>
                <a:spcPct val="101000"/>
              </a:lnSpc>
              <a:spcBef>
                <a:spcPts val="91"/>
              </a:spcBef>
            </a:pPr>
            <a:r>
              <a:rPr b="0" lang="ru-RU" sz="2500" spc="9" strike="noStrike">
                <a:solidFill>
                  <a:srgbClr val="000000"/>
                </a:solidFill>
                <a:latin typeface="Arial"/>
              </a:rPr>
              <a:t>При </a:t>
            </a:r>
            <a:r>
              <a:rPr b="0" lang="ru-RU" sz="2500" spc="4" strike="noStrike">
                <a:solidFill>
                  <a:srgbClr val="000000"/>
                </a:solidFill>
                <a:latin typeface="Arial"/>
              </a:rPr>
              <a:t>нарастании </a:t>
            </a:r>
            <a:r>
              <a:rPr b="0" lang="ru-RU" sz="2500" spc="12" strike="noStrike">
                <a:solidFill>
                  <a:srgbClr val="000000"/>
                </a:solidFill>
                <a:latin typeface="Arial"/>
              </a:rPr>
              <a:t>признаков </a:t>
            </a:r>
            <a:r>
              <a:rPr b="0" lang="ru-RU" sz="2500" spc="-12" strike="noStrike">
                <a:solidFill>
                  <a:srgbClr val="000000"/>
                </a:solidFill>
                <a:latin typeface="Arial"/>
              </a:rPr>
              <a:t>дыхательной </a:t>
            </a:r>
            <a:r>
              <a:rPr b="0" lang="ru-RU" sz="2500" spc="-7" strike="noStrike">
                <a:solidFill>
                  <a:srgbClr val="000000"/>
                </a:solidFill>
                <a:latin typeface="Arial"/>
              </a:rPr>
              <a:t>недостаточности, </a:t>
            </a:r>
            <a:r>
              <a:rPr b="0" lang="ru-RU" sz="2500" spc="4" strike="noStrike">
                <a:solidFill>
                  <a:srgbClr val="000000"/>
                </a:solidFill>
                <a:latin typeface="Arial"/>
              </a:rPr>
              <a:t>появлении </a:t>
            </a:r>
            <a:r>
              <a:rPr b="0" lang="ru-RU" sz="2500" spc="9" strike="noStrike">
                <a:solidFill>
                  <a:srgbClr val="000000"/>
                </a:solidFill>
                <a:latin typeface="Arial"/>
              </a:rPr>
              <a:t>субфебрильной/фебрильной </a:t>
            </a:r>
            <a:r>
              <a:rPr b="0" lang="ru-RU" sz="2500" spc="4" strike="noStrike">
                <a:solidFill>
                  <a:srgbClr val="000000"/>
                </a:solidFill>
                <a:latin typeface="Arial"/>
              </a:rPr>
              <a:t>лихорадки  </a:t>
            </a:r>
            <a:r>
              <a:rPr b="0" lang="ru-RU" sz="2500" spc="9" strike="noStrike">
                <a:solidFill>
                  <a:srgbClr val="000000"/>
                </a:solidFill>
                <a:latin typeface="Arial"/>
              </a:rPr>
              <a:t>при нормальных/умеренно </a:t>
            </a:r>
            <a:r>
              <a:rPr b="0" lang="ru-RU" sz="2500" spc="-1" strike="noStrike">
                <a:solidFill>
                  <a:srgbClr val="000000"/>
                </a:solidFill>
                <a:latin typeface="Arial"/>
              </a:rPr>
              <a:t>повышенных/значительно </a:t>
            </a:r>
            <a:r>
              <a:rPr b="0" lang="ru-RU" sz="2500" spc="9" strike="noStrike">
                <a:solidFill>
                  <a:srgbClr val="000000"/>
                </a:solidFill>
                <a:latin typeface="Arial"/>
              </a:rPr>
              <a:t>повышенных </a:t>
            </a:r>
            <a:r>
              <a:rPr b="0" lang="ru-RU" sz="2500" spc="12" strike="noStrike">
                <a:solidFill>
                  <a:srgbClr val="000000"/>
                </a:solidFill>
                <a:latin typeface="Arial"/>
              </a:rPr>
              <a:t>маркерах</a:t>
            </a:r>
            <a:r>
              <a:rPr b="0" lang="ru-RU" sz="2500" spc="13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500" spc="4" strike="noStrike">
                <a:solidFill>
                  <a:srgbClr val="000000"/>
                </a:solidFill>
                <a:latin typeface="Arial"/>
              </a:rPr>
              <a:t>воспаления</a:t>
            </a:r>
            <a:endParaRPr b="0" lang="ru-RU" sz="25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1"/>
              </a:spcBef>
            </a:pPr>
            <a:r>
              <a:rPr b="0" lang="ru-RU" sz="2500" spc="-7" strike="noStrike">
                <a:solidFill>
                  <a:srgbClr val="000000"/>
                </a:solidFill>
                <a:latin typeface="Arial"/>
              </a:rPr>
              <a:t>(СОЭ, показатели </a:t>
            </a:r>
            <a:r>
              <a:rPr b="0" lang="ru-RU" sz="2500" spc="4" strike="noStrike">
                <a:solidFill>
                  <a:srgbClr val="000000"/>
                </a:solidFill>
                <a:latin typeface="Arial"/>
              </a:rPr>
              <a:t>СРБ, </a:t>
            </a:r>
            <a:r>
              <a:rPr b="0" lang="ru-RU" sz="2500" spc="9" strike="noStrike">
                <a:solidFill>
                  <a:srgbClr val="000000"/>
                </a:solidFill>
                <a:latin typeface="Arial"/>
              </a:rPr>
              <a:t>прокальцитонина и </a:t>
            </a:r>
            <a:r>
              <a:rPr b="0" lang="ru-RU" sz="2500" spc="4" strike="noStrike">
                <a:solidFill>
                  <a:srgbClr val="000000"/>
                </a:solidFill>
                <a:latin typeface="Arial"/>
              </a:rPr>
              <a:t>лейкоцитов</a:t>
            </a:r>
            <a:r>
              <a:rPr b="0" lang="ru-RU" sz="2500" spc="11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500" spc="9" strike="noStrike">
                <a:solidFill>
                  <a:srgbClr val="000000"/>
                </a:solidFill>
                <a:latin typeface="Arial"/>
              </a:rPr>
              <a:t>крови)</a:t>
            </a:r>
            <a:endParaRPr b="0" lang="ru-RU" sz="25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4"/>
              </a:spcBef>
            </a:pPr>
            <a:r>
              <a:rPr b="0" lang="ru-RU" sz="2500" spc="-12" strike="noStrike">
                <a:solidFill>
                  <a:srgbClr val="000000"/>
                </a:solidFill>
                <a:latin typeface="Arial"/>
              </a:rPr>
              <a:t>необходимо </a:t>
            </a:r>
            <a:r>
              <a:rPr b="0" lang="ru-RU" sz="2500" spc="4" strike="noStrike">
                <a:solidFill>
                  <a:srgbClr val="000000"/>
                </a:solidFill>
                <a:latin typeface="Arial"/>
              </a:rPr>
              <a:t>исключить развитие </a:t>
            </a:r>
            <a:r>
              <a:rPr b="0" lang="ru-RU" sz="2500" spc="9" strike="noStrike">
                <a:solidFill>
                  <a:srgbClr val="000000"/>
                </a:solidFill>
                <a:latin typeface="Arial"/>
              </a:rPr>
              <a:t>грибковой и/или </a:t>
            </a:r>
            <a:r>
              <a:rPr b="0" lang="ru-RU" sz="2500" spc="4" strike="noStrike">
                <a:solidFill>
                  <a:srgbClr val="000000"/>
                </a:solidFill>
                <a:latin typeface="Arial"/>
              </a:rPr>
              <a:t>оппуртонистической</a:t>
            </a:r>
            <a:r>
              <a:rPr b="0" lang="ru-RU" sz="2500" spc="12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500" spc="9" strike="noStrike">
                <a:solidFill>
                  <a:srgbClr val="000000"/>
                </a:solidFill>
                <a:latin typeface="Arial"/>
              </a:rPr>
              <a:t>инфекции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506" name="CustomShape 15"/>
          <p:cNvSpPr/>
          <p:nvPr/>
        </p:nvSpPr>
        <p:spPr>
          <a:xfrm>
            <a:off x="4795920" y="9288720"/>
            <a:ext cx="1180800" cy="1920600"/>
          </a:xfrm>
          <a:custGeom>
            <a:avLst/>
            <a:gdLst/>
            <a:ahLst/>
            <a:rect l="l" t="t" r="r" b="b"/>
            <a:pathLst>
              <a:path w="1181100" h="1920875">
                <a:moveTo>
                  <a:pt x="634167" y="1768054"/>
                </a:moveTo>
                <a:lnTo>
                  <a:pt x="546696" y="1768054"/>
                </a:lnTo>
                <a:lnTo>
                  <a:pt x="546696" y="1920841"/>
                </a:lnTo>
                <a:lnTo>
                  <a:pt x="634167" y="1920841"/>
                </a:lnTo>
                <a:lnTo>
                  <a:pt x="634167" y="1768054"/>
                </a:lnTo>
                <a:close/>
                <a:moveTo>
                  <a:pt x="721638" y="1637092"/>
                </a:moveTo>
                <a:lnTo>
                  <a:pt x="459224" y="1637092"/>
                </a:lnTo>
                <a:lnTo>
                  <a:pt x="459224" y="1724400"/>
                </a:lnTo>
                <a:lnTo>
                  <a:pt x="462675" y="1741350"/>
                </a:lnTo>
                <a:lnTo>
                  <a:pt x="472072" y="1755230"/>
                </a:lnTo>
                <a:lnTo>
                  <a:pt x="485978" y="1764609"/>
                </a:lnTo>
                <a:lnTo>
                  <a:pt x="502960" y="1768054"/>
                </a:lnTo>
                <a:lnTo>
                  <a:pt x="677903" y="1768054"/>
                </a:lnTo>
                <a:lnTo>
                  <a:pt x="694884" y="1764609"/>
                </a:lnTo>
                <a:lnTo>
                  <a:pt x="708791" y="1755230"/>
                </a:lnTo>
                <a:lnTo>
                  <a:pt x="718187" y="1741350"/>
                </a:lnTo>
                <a:lnTo>
                  <a:pt x="721638" y="1724400"/>
                </a:lnTo>
                <a:lnTo>
                  <a:pt x="721638" y="1637092"/>
                </a:lnTo>
                <a:close/>
                <a:moveTo>
                  <a:pt x="896581" y="196515"/>
                </a:moveTo>
                <a:lnTo>
                  <a:pt x="284281" y="196515"/>
                </a:lnTo>
                <a:lnTo>
                  <a:pt x="238061" y="200216"/>
                </a:lnTo>
                <a:lnTo>
                  <a:pt x="194256" y="210938"/>
                </a:lnTo>
                <a:lnTo>
                  <a:pt x="153442" y="228103"/>
                </a:lnTo>
                <a:lnTo>
                  <a:pt x="116196" y="251134"/>
                </a:lnTo>
                <a:lnTo>
                  <a:pt x="83097" y="279457"/>
                </a:lnTo>
                <a:lnTo>
                  <a:pt x="54722" y="312494"/>
                </a:lnTo>
                <a:lnTo>
                  <a:pt x="31647" y="349670"/>
                </a:lnTo>
                <a:lnTo>
                  <a:pt x="14450" y="390408"/>
                </a:lnTo>
                <a:lnTo>
                  <a:pt x="3708" y="434131"/>
                </a:lnTo>
                <a:lnTo>
                  <a:pt x="0" y="480265"/>
                </a:lnTo>
                <a:lnTo>
                  <a:pt x="0" y="1353342"/>
                </a:lnTo>
                <a:lnTo>
                  <a:pt x="3708" y="1399475"/>
                </a:lnTo>
                <a:lnTo>
                  <a:pt x="14450" y="1443199"/>
                </a:lnTo>
                <a:lnTo>
                  <a:pt x="31647" y="1483937"/>
                </a:lnTo>
                <a:lnTo>
                  <a:pt x="54722" y="1521113"/>
                </a:lnTo>
                <a:lnTo>
                  <a:pt x="83097" y="1554150"/>
                </a:lnTo>
                <a:lnTo>
                  <a:pt x="116197" y="1582472"/>
                </a:lnTo>
                <a:lnTo>
                  <a:pt x="153442" y="1605504"/>
                </a:lnTo>
                <a:lnTo>
                  <a:pt x="194256" y="1622669"/>
                </a:lnTo>
                <a:lnTo>
                  <a:pt x="238062" y="1633390"/>
                </a:lnTo>
                <a:lnTo>
                  <a:pt x="284282" y="1637092"/>
                </a:lnTo>
                <a:lnTo>
                  <a:pt x="896581" y="1637092"/>
                </a:lnTo>
                <a:lnTo>
                  <a:pt x="942801" y="1633390"/>
                </a:lnTo>
                <a:lnTo>
                  <a:pt x="986606" y="1622669"/>
                </a:lnTo>
                <a:lnTo>
                  <a:pt x="1027421" y="1605504"/>
                </a:lnTo>
                <a:lnTo>
                  <a:pt x="1064666" y="1582473"/>
                </a:lnTo>
                <a:lnTo>
                  <a:pt x="1097765" y="1554150"/>
                </a:lnTo>
                <a:lnTo>
                  <a:pt x="1126141" y="1521113"/>
                </a:lnTo>
                <a:lnTo>
                  <a:pt x="1149216" y="1483937"/>
                </a:lnTo>
                <a:lnTo>
                  <a:pt x="1166412" y="1443199"/>
                </a:lnTo>
                <a:lnTo>
                  <a:pt x="1177154" y="1399476"/>
                </a:lnTo>
                <a:lnTo>
                  <a:pt x="1180863" y="1353342"/>
                </a:lnTo>
                <a:lnTo>
                  <a:pt x="1180863" y="1113404"/>
                </a:lnTo>
                <a:lnTo>
                  <a:pt x="914694" y="1113404"/>
                </a:lnTo>
                <a:lnTo>
                  <a:pt x="867879" y="1109699"/>
                </a:lnTo>
                <a:lnTo>
                  <a:pt x="820962" y="1101800"/>
                </a:lnTo>
                <a:lnTo>
                  <a:pt x="774428" y="1090498"/>
                </a:lnTo>
                <a:lnTo>
                  <a:pt x="728767" y="1076588"/>
                </a:lnTo>
                <a:lnTo>
                  <a:pt x="684463" y="1060861"/>
                </a:lnTo>
                <a:lnTo>
                  <a:pt x="630161" y="1037864"/>
                </a:lnTo>
                <a:lnTo>
                  <a:pt x="583018" y="1015025"/>
                </a:lnTo>
                <a:lnTo>
                  <a:pt x="131207" y="1015025"/>
                </a:lnTo>
                <a:lnTo>
                  <a:pt x="131207" y="480265"/>
                </a:lnTo>
                <a:lnTo>
                  <a:pt x="138939" y="431687"/>
                </a:lnTo>
                <a:lnTo>
                  <a:pt x="160527" y="389709"/>
                </a:lnTo>
                <a:lnTo>
                  <a:pt x="193556" y="356742"/>
                </a:lnTo>
                <a:lnTo>
                  <a:pt x="235612" y="335194"/>
                </a:lnTo>
                <a:lnTo>
                  <a:pt x="284281" y="327476"/>
                </a:lnTo>
                <a:lnTo>
                  <a:pt x="1135440" y="327476"/>
                </a:lnTo>
                <a:lnTo>
                  <a:pt x="1126140" y="312494"/>
                </a:lnTo>
                <a:lnTo>
                  <a:pt x="1097765" y="279457"/>
                </a:lnTo>
                <a:lnTo>
                  <a:pt x="1064666" y="251134"/>
                </a:lnTo>
                <a:lnTo>
                  <a:pt x="1027420" y="228103"/>
                </a:lnTo>
                <a:lnTo>
                  <a:pt x="986606" y="210938"/>
                </a:lnTo>
                <a:lnTo>
                  <a:pt x="942801" y="200217"/>
                </a:lnTo>
                <a:lnTo>
                  <a:pt x="896581" y="196515"/>
                </a:lnTo>
                <a:close/>
                <a:moveTo>
                  <a:pt x="1135440" y="327476"/>
                </a:moveTo>
                <a:lnTo>
                  <a:pt x="896581" y="327476"/>
                </a:lnTo>
                <a:lnTo>
                  <a:pt x="945250" y="335194"/>
                </a:lnTo>
                <a:lnTo>
                  <a:pt x="987306" y="356742"/>
                </a:lnTo>
                <a:lnTo>
                  <a:pt x="1020335" y="389709"/>
                </a:lnTo>
                <a:lnTo>
                  <a:pt x="1041923" y="431687"/>
                </a:lnTo>
                <a:lnTo>
                  <a:pt x="1049656" y="480265"/>
                </a:lnTo>
                <a:lnTo>
                  <a:pt x="918449" y="480265"/>
                </a:lnTo>
                <a:lnTo>
                  <a:pt x="918449" y="567573"/>
                </a:lnTo>
                <a:lnTo>
                  <a:pt x="1049656" y="567573"/>
                </a:lnTo>
                <a:lnTo>
                  <a:pt x="1049656" y="698534"/>
                </a:lnTo>
                <a:lnTo>
                  <a:pt x="918449" y="698534"/>
                </a:lnTo>
                <a:lnTo>
                  <a:pt x="918449" y="785842"/>
                </a:lnTo>
                <a:lnTo>
                  <a:pt x="1049656" y="785842"/>
                </a:lnTo>
                <a:lnTo>
                  <a:pt x="1049656" y="916803"/>
                </a:lnTo>
                <a:lnTo>
                  <a:pt x="918449" y="916803"/>
                </a:lnTo>
                <a:lnTo>
                  <a:pt x="918449" y="1004111"/>
                </a:lnTo>
                <a:lnTo>
                  <a:pt x="1049656" y="1004111"/>
                </a:lnTo>
                <a:lnTo>
                  <a:pt x="1049656" y="1091419"/>
                </a:lnTo>
                <a:lnTo>
                  <a:pt x="1006069" y="1105057"/>
                </a:lnTo>
                <a:lnTo>
                  <a:pt x="960920" y="1112120"/>
                </a:lnTo>
                <a:lnTo>
                  <a:pt x="914694" y="1113404"/>
                </a:lnTo>
                <a:lnTo>
                  <a:pt x="1180863" y="1113404"/>
                </a:lnTo>
                <a:lnTo>
                  <a:pt x="1180863" y="480265"/>
                </a:lnTo>
                <a:lnTo>
                  <a:pt x="1177154" y="434131"/>
                </a:lnTo>
                <a:lnTo>
                  <a:pt x="1166412" y="390408"/>
                </a:lnTo>
                <a:lnTo>
                  <a:pt x="1149215" y="349670"/>
                </a:lnTo>
                <a:lnTo>
                  <a:pt x="1135440" y="327476"/>
                </a:lnTo>
                <a:close/>
                <a:moveTo>
                  <a:pt x="384003" y="958487"/>
                </a:moveTo>
                <a:lnTo>
                  <a:pt x="332715" y="959245"/>
                </a:lnTo>
                <a:lnTo>
                  <a:pt x="279361" y="965095"/>
                </a:lnTo>
                <a:lnTo>
                  <a:pt x="226372" y="976221"/>
                </a:lnTo>
                <a:lnTo>
                  <a:pt x="176177" y="992804"/>
                </a:lnTo>
                <a:lnTo>
                  <a:pt x="131207" y="1015025"/>
                </a:lnTo>
                <a:lnTo>
                  <a:pt x="583018" y="1015025"/>
                </a:lnTo>
                <a:lnTo>
                  <a:pt x="536146" y="993128"/>
                </a:lnTo>
                <a:lnTo>
                  <a:pt x="487197" y="975160"/>
                </a:lnTo>
                <a:lnTo>
                  <a:pt x="430796" y="962640"/>
                </a:lnTo>
                <a:lnTo>
                  <a:pt x="384003" y="958487"/>
                </a:lnTo>
                <a:close/>
                <a:moveTo>
                  <a:pt x="590431" y="0"/>
                </a:moveTo>
                <a:lnTo>
                  <a:pt x="539486" y="10333"/>
                </a:lnTo>
                <a:lnTo>
                  <a:pt x="497766" y="38469"/>
                </a:lnTo>
                <a:lnTo>
                  <a:pt x="469577" y="80111"/>
                </a:lnTo>
                <a:lnTo>
                  <a:pt x="459224" y="130961"/>
                </a:lnTo>
                <a:lnTo>
                  <a:pt x="460420" y="148560"/>
                </a:lnTo>
                <a:lnTo>
                  <a:pt x="463871" y="165348"/>
                </a:lnTo>
                <a:lnTo>
                  <a:pt x="469372" y="181330"/>
                </a:lnTo>
                <a:lnTo>
                  <a:pt x="476718" y="196515"/>
                </a:lnTo>
                <a:lnTo>
                  <a:pt x="704144" y="196515"/>
                </a:lnTo>
                <a:lnTo>
                  <a:pt x="711490" y="181330"/>
                </a:lnTo>
                <a:lnTo>
                  <a:pt x="713801" y="174615"/>
                </a:lnTo>
                <a:lnTo>
                  <a:pt x="590431" y="174615"/>
                </a:lnTo>
                <a:lnTo>
                  <a:pt x="573449" y="171170"/>
                </a:lnTo>
                <a:lnTo>
                  <a:pt x="559543" y="161792"/>
                </a:lnTo>
                <a:lnTo>
                  <a:pt x="550146" y="147911"/>
                </a:lnTo>
                <a:lnTo>
                  <a:pt x="546695" y="130961"/>
                </a:lnTo>
                <a:lnTo>
                  <a:pt x="550146" y="114011"/>
                </a:lnTo>
                <a:lnTo>
                  <a:pt x="559543" y="100131"/>
                </a:lnTo>
                <a:lnTo>
                  <a:pt x="573449" y="90752"/>
                </a:lnTo>
                <a:lnTo>
                  <a:pt x="590431" y="87307"/>
                </a:lnTo>
                <a:lnTo>
                  <a:pt x="712750" y="87307"/>
                </a:lnTo>
                <a:lnTo>
                  <a:pt x="711285" y="80111"/>
                </a:lnTo>
                <a:lnTo>
                  <a:pt x="683096" y="38469"/>
                </a:lnTo>
                <a:lnTo>
                  <a:pt x="641376" y="10333"/>
                </a:lnTo>
                <a:lnTo>
                  <a:pt x="590431" y="0"/>
                </a:lnTo>
                <a:close/>
                <a:moveTo>
                  <a:pt x="712750" y="87307"/>
                </a:moveTo>
                <a:lnTo>
                  <a:pt x="590431" y="87307"/>
                </a:lnTo>
                <a:lnTo>
                  <a:pt x="607413" y="90752"/>
                </a:lnTo>
                <a:lnTo>
                  <a:pt x="621319" y="100131"/>
                </a:lnTo>
                <a:lnTo>
                  <a:pt x="630716" y="114011"/>
                </a:lnTo>
                <a:lnTo>
                  <a:pt x="634167" y="130961"/>
                </a:lnTo>
                <a:lnTo>
                  <a:pt x="630716" y="147911"/>
                </a:lnTo>
                <a:lnTo>
                  <a:pt x="621319" y="161792"/>
                </a:lnTo>
                <a:lnTo>
                  <a:pt x="607413" y="171170"/>
                </a:lnTo>
                <a:lnTo>
                  <a:pt x="590431" y="174615"/>
                </a:lnTo>
                <a:lnTo>
                  <a:pt x="713801" y="174615"/>
                </a:lnTo>
                <a:lnTo>
                  <a:pt x="716991" y="165348"/>
                </a:lnTo>
                <a:lnTo>
                  <a:pt x="720442" y="148560"/>
                </a:lnTo>
                <a:lnTo>
                  <a:pt x="721638" y="130961"/>
                </a:lnTo>
                <a:lnTo>
                  <a:pt x="712750" y="87307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7" name="CustomShape 16"/>
          <p:cNvSpPr/>
          <p:nvPr/>
        </p:nvSpPr>
        <p:spPr>
          <a:xfrm>
            <a:off x="2467440" y="9424080"/>
            <a:ext cx="962280" cy="1572480"/>
          </a:xfrm>
          <a:custGeom>
            <a:avLst/>
            <a:gdLst/>
            <a:ahLst/>
            <a:rect l="l" t="t" r="r" b="b"/>
            <a:pathLst>
              <a:path w="962660" h="1572895">
                <a:moveTo>
                  <a:pt x="874713" y="349523"/>
                </a:moveTo>
                <a:lnTo>
                  <a:pt x="87471" y="349523"/>
                </a:lnTo>
                <a:lnTo>
                  <a:pt x="53507" y="356417"/>
                </a:lnTo>
                <a:lnTo>
                  <a:pt x="25694" y="375186"/>
                </a:lnTo>
                <a:lnTo>
                  <a:pt x="6902" y="402964"/>
                </a:lnTo>
                <a:lnTo>
                  <a:pt x="0" y="436886"/>
                </a:lnTo>
                <a:lnTo>
                  <a:pt x="0" y="1485238"/>
                </a:lnTo>
                <a:lnTo>
                  <a:pt x="6902" y="1519159"/>
                </a:lnTo>
                <a:lnTo>
                  <a:pt x="25694" y="1546938"/>
                </a:lnTo>
                <a:lnTo>
                  <a:pt x="53507" y="1565707"/>
                </a:lnTo>
                <a:lnTo>
                  <a:pt x="87471" y="1572601"/>
                </a:lnTo>
                <a:lnTo>
                  <a:pt x="393621" y="1572601"/>
                </a:lnTo>
                <a:lnTo>
                  <a:pt x="397868" y="1525648"/>
                </a:lnTo>
                <a:lnTo>
                  <a:pt x="410107" y="1481391"/>
                </a:lnTo>
                <a:lnTo>
                  <a:pt x="429581" y="1440586"/>
                </a:lnTo>
                <a:lnTo>
                  <a:pt x="455534" y="1403987"/>
                </a:lnTo>
                <a:lnTo>
                  <a:pt x="487211" y="1372350"/>
                </a:lnTo>
                <a:lnTo>
                  <a:pt x="523856" y="1346428"/>
                </a:lnTo>
                <a:lnTo>
                  <a:pt x="564712" y="1326979"/>
                </a:lnTo>
                <a:lnTo>
                  <a:pt x="609023" y="1314755"/>
                </a:lnTo>
                <a:lnTo>
                  <a:pt x="656035" y="1310513"/>
                </a:lnTo>
                <a:lnTo>
                  <a:pt x="962184" y="1310513"/>
                </a:lnTo>
                <a:lnTo>
                  <a:pt x="962184" y="1135787"/>
                </a:lnTo>
                <a:lnTo>
                  <a:pt x="218678" y="1135787"/>
                </a:lnTo>
                <a:lnTo>
                  <a:pt x="201696" y="1132341"/>
                </a:lnTo>
                <a:lnTo>
                  <a:pt x="187790" y="1122956"/>
                </a:lnTo>
                <a:lnTo>
                  <a:pt x="178393" y="1109067"/>
                </a:lnTo>
                <a:lnTo>
                  <a:pt x="174942" y="1092106"/>
                </a:lnTo>
                <a:lnTo>
                  <a:pt x="174942" y="655292"/>
                </a:lnTo>
                <a:lnTo>
                  <a:pt x="178393" y="638332"/>
                </a:lnTo>
                <a:lnTo>
                  <a:pt x="187790" y="624443"/>
                </a:lnTo>
                <a:lnTo>
                  <a:pt x="201696" y="615058"/>
                </a:lnTo>
                <a:lnTo>
                  <a:pt x="218678" y="611611"/>
                </a:lnTo>
                <a:lnTo>
                  <a:pt x="962184" y="611611"/>
                </a:lnTo>
                <a:lnTo>
                  <a:pt x="962184" y="436886"/>
                </a:lnTo>
                <a:lnTo>
                  <a:pt x="955282" y="402964"/>
                </a:lnTo>
                <a:lnTo>
                  <a:pt x="936490" y="375186"/>
                </a:lnTo>
                <a:lnTo>
                  <a:pt x="908676" y="356417"/>
                </a:lnTo>
                <a:lnTo>
                  <a:pt x="874713" y="349523"/>
                </a:lnTo>
                <a:close/>
                <a:moveTo>
                  <a:pt x="791615" y="262160"/>
                </a:moveTo>
                <a:lnTo>
                  <a:pt x="170569" y="262160"/>
                </a:lnTo>
                <a:lnTo>
                  <a:pt x="174942" y="266529"/>
                </a:lnTo>
                <a:lnTo>
                  <a:pt x="174942" y="345155"/>
                </a:lnTo>
                <a:lnTo>
                  <a:pt x="170569" y="349523"/>
                </a:lnTo>
                <a:lnTo>
                  <a:pt x="791615" y="349523"/>
                </a:lnTo>
                <a:lnTo>
                  <a:pt x="787242" y="345155"/>
                </a:lnTo>
                <a:lnTo>
                  <a:pt x="787242" y="266529"/>
                </a:lnTo>
                <a:lnTo>
                  <a:pt x="791615" y="262160"/>
                </a:lnTo>
                <a:close/>
                <a:moveTo>
                  <a:pt x="787242" y="0"/>
                </a:moveTo>
                <a:lnTo>
                  <a:pt x="174942" y="0"/>
                </a:lnTo>
                <a:lnTo>
                  <a:pt x="140979" y="6893"/>
                </a:lnTo>
                <a:lnTo>
                  <a:pt x="113166" y="25662"/>
                </a:lnTo>
                <a:lnTo>
                  <a:pt x="94373" y="53441"/>
                </a:lnTo>
                <a:lnTo>
                  <a:pt x="87471" y="87362"/>
                </a:lnTo>
                <a:lnTo>
                  <a:pt x="87471" y="240320"/>
                </a:lnTo>
                <a:lnTo>
                  <a:pt x="89043" y="249261"/>
                </a:lnTo>
                <a:lnTo>
                  <a:pt x="93484" y="256154"/>
                </a:lnTo>
                <a:lnTo>
                  <a:pt x="100387" y="260591"/>
                </a:lnTo>
                <a:lnTo>
                  <a:pt x="109339" y="262160"/>
                </a:lnTo>
                <a:lnTo>
                  <a:pt x="852845" y="262160"/>
                </a:lnTo>
                <a:lnTo>
                  <a:pt x="861797" y="260591"/>
                </a:lnTo>
                <a:lnTo>
                  <a:pt x="868699" y="256154"/>
                </a:lnTo>
                <a:lnTo>
                  <a:pt x="873141" y="249261"/>
                </a:lnTo>
                <a:lnTo>
                  <a:pt x="874713" y="240320"/>
                </a:lnTo>
                <a:lnTo>
                  <a:pt x="874713" y="87362"/>
                </a:lnTo>
                <a:lnTo>
                  <a:pt x="867811" y="53441"/>
                </a:lnTo>
                <a:lnTo>
                  <a:pt x="849018" y="25662"/>
                </a:lnTo>
                <a:lnTo>
                  <a:pt x="821205" y="6893"/>
                </a:lnTo>
                <a:lnTo>
                  <a:pt x="787242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8" name="CustomShape 17"/>
          <p:cNvSpPr/>
          <p:nvPr/>
        </p:nvSpPr>
        <p:spPr>
          <a:xfrm>
            <a:off x="2729880" y="10123200"/>
            <a:ext cx="699480" cy="349560"/>
          </a:xfrm>
          <a:custGeom>
            <a:avLst/>
            <a:gdLst/>
            <a:ahLst/>
            <a:rect l="l" t="t" r="r" b="b"/>
            <a:pathLst>
              <a:path w="699770" h="349884">
                <a:moveTo>
                  <a:pt x="699770" y="0"/>
                </a:moveTo>
                <a:lnTo>
                  <a:pt x="21867" y="0"/>
                </a:lnTo>
                <a:lnTo>
                  <a:pt x="12915" y="1569"/>
                </a:lnTo>
                <a:lnTo>
                  <a:pt x="6013" y="6006"/>
                </a:lnTo>
                <a:lnTo>
                  <a:pt x="1571" y="12899"/>
                </a:lnTo>
                <a:lnTo>
                  <a:pt x="0" y="21840"/>
                </a:lnTo>
                <a:lnTo>
                  <a:pt x="0" y="327610"/>
                </a:lnTo>
                <a:lnTo>
                  <a:pt x="1571" y="336551"/>
                </a:lnTo>
                <a:lnTo>
                  <a:pt x="6013" y="343444"/>
                </a:lnTo>
                <a:lnTo>
                  <a:pt x="12915" y="347880"/>
                </a:lnTo>
                <a:lnTo>
                  <a:pt x="21867" y="349450"/>
                </a:lnTo>
                <a:lnTo>
                  <a:pt x="699770" y="349450"/>
                </a:lnTo>
                <a:lnTo>
                  <a:pt x="699770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9" name="CustomShape 18"/>
          <p:cNvSpPr/>
          <p:nvPr/>
        </p:nvSpPr>
        <p:spPr>
          <a:xfrm>
            <a:off x="2948400" y="10821960"/>
            <a:ext cx="743400" cy="349560"/>
          </a:xfrm>
          <a:custGeom>
            <a:avLst/>
            <a:gdLst/>
            <a:ahLst/>
            <a:rect l="l" t="t" r="r" b="b"/>
            <a:pathLst>
              <a:path w="743585" h="349884">
                <a:moveTo>
                  <a:pt x="568563" y="0"/>
                </a:moveTo>
                <a:lnTo>
                  <a:pt x="174942" y="0"/>
                </a:lnTo>
                <a:lnTo>
                  <a:pt x="128574" y="6269"/>
                </a:lnTo>
                <a:lnTo>
                  <a:pt x="86823" y="23943"/>
                </a:lnTo>
                <a:lnTo>
                  <a:pt x="51389" y="51325"/>
                </a:lnTo>
                <a:lnTo>
                  <a:pt x="23973" y="86715"/>
                </a:lnTo>
                <a:lnTo>
                  <a:pt x="6276" y="128415"/>
                </a:lnTo>
                <a:lnTo>
                  <a:pt x="0" y="174725"/>
                </a:lnTo>
                <a:lnTo>
                  <a:pt x="6276" y="221035"/>
                </a:lnTo>
                <a:lnTo>
                  <a:pt x="23973" y="262734"/>
                </a:lnTo>
                <a:lnTo>
                  <a:pt x="51389" y="298124"/>
                </a:lnTo>
                <a:lnTo>
                  <a:pt x="86823" y="325505"/>
                </a:lnTo>
                <a:lnTo>
                  <a:pt x="128574" y="343179"/>
                </a:lnTo>
                <a:lnTo>
                  <a:pt x="174942" y="349448"/>
                </a:lnTo>
                <a:lnTo>
                  <a:pt x="568563" y="349448"/>
                </a:lnTo>
                <a:lnTo>
                  <a:pt x="614931" y="343179"/>
                </a:lnTo>
                <a:lnTo>
                  <a:pt x="656682" y="325505"/>
                </a:lnTo>
                <a:lnTo>
                  <a:pt x="692116" y="298124"/>
                </a:lnTo>
                <a:lnTo>
                  <a:pt x="719532" y="262734"/>
                </a:lnTo>
                <a:lnTo>
                  <a:pt x="719807" y="262088"/>
                </a:lnTo>
                <a:lnTo>
                  <a:pt x="174942" y="262088"/>
                </a:lnTo>
                <a:lnTo>
                  <a:pt x="140979" y="255194"/>
                </a:lnTo>
                <a:lnTo>
                  <a:pt x="113166" y="236425"/>
                </a:lnTo>
                <a:lnTo>
                  <a:pt x="94373" y="208646"/>
                </a:lnTo>
                <a:lnTo>
                  <a:pt x="87471" y="174725"/>
                </a:lnTo>
                <a:lnTo>
                  <a:pt x="94373" y="140804"/>
                </a:lnTo>
                <a:lnTo>
                  <a:pt x="113166" y="113025"/>
                </a:lnTo>
                <a:lnTo>
                  <a:pt x="140979" y="94256"/>
                </a:lnTo>
                <a:lnTo>
                  <a:pt x="174942" y="87362"/>
                </a:lnTo>
                <a:lnTo>
                  <a:pt x="719807" y="87362"/>
                </a:lnTo>
                <a:lnTo>
                  <a:pt x="719532" y="86715"/>
                </a:lnTo>
                <a:lnTo>
                  <a:pt x="692116" y="51325"/>
                </a:lnTo>
                <a:lnTo>
                  <a:pt x="656682" y="23943"/>
                </a:lnTo>
                <a:lnTo>
                  <a:pt x="614931" y="6269"/>
                </a:lnTo>
                <a:lnTo>
                  <a:pt x="568563" y="0"/>
                </a:lnTo>
                <a:close/>
                <a:moveTo>
                  <a:pt x="719807" y="87362"/>
                </a:moveTo>
                <a:lnTo>
                  <a:pt x="371753" y="87362"/>
                </a:lnTo>
                <a:lnTo>
                  <a:pt x="371753" y="262088"/>
                </a:lnTo>
                <a:lnTo>
                  <a:pt x="719807" y="262088"/>
                </a:lnTo>
                <a:lnTo>
                  <a:pt x="737229" y="221035"/>
                </a:lnTo>
                <a:lnTo>
                  <a:pt x="743506" y="174725"/>
                </a:lnTo>
                <a:lnTo>
                  <a:pt x="737229" y="128415"/>
                </a:lnTo>
                <a:lnTo>
                  <a:pt x="719807" y="87362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ustomShape 1"/>
          <p:cNvSpPr/>
          <p:nvPr/>
        </p:nvSpPr>
        <p:spPr>
          <a:xfrm>
            <a:off x="19344960" y="13513680"/>
            <a:ext cx="383040" cy="3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>
            <a:spAutoFit/>
          </a:bodyPr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b="0" lang="ru-RU" sz="2500" spc="9" strike="noStrike">
                <a:solidFill>
                  <a:srgbClr val="8f8f8f"/>
                </a:solidFill>
                <a:latin typeface="Arial"/>
              </a:rPr>
              <a:t>13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511" name="CustomShape 2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2" name="CustomShape 3"/>
          <p:cNvSpPr/>
          <p:nvPr/>
        </p:nvSpPr>
        <p:spPr>
          <a:xfrm>
            <a:off x="750240" y="4496760"/>
            <a:ext cx="7172640" cy="7452000"/>
          </a:xfrm>
          <a:custGeom>
            <a:avLst/>
            <a:gdLst/>
            <a:ahLst/>
            <a:rect l="l" t="t" r="r" b="b"/>
            <a:pathLst>
              <a:path w="7172959" h="7452359">
                <a:moveTo>
                  <a:pt x="7003379" y="0"/>
                </a:moveTo>
                <a:lnTo>
                  <a:pt x="169276" y="0"/>
                </a:lnTo>
                <a:lnTo>
                  <a:pt x="124274" y="6044"/>
                </a:lnTo>
                <a:lnTo>
                  <a:pt x="83837" y="23105"/>
                </a:lnTo>
                <a:lnTo>
                  <a:pt x="49578" y="49571"/>
                </a:lnTo>
                <a:lnTo>
                  <a:pt x="23110" y="83830"/>
                </a:lnTo>
                <a:lnTo>
                  <a:pt x="6046" y="124273"/>
                </a:lnTo>
                <a:lnTo>
                  <a:pt x="0" y="169287"/>
                </a:lnTo>
                <a:lnTo>
                  <a:pt x="0" y="7282584"/>
                </a:lnTo>
                <a:lnTo>
                  <a:pt x="6046" y="7327598"/>
                </a:lnTo>
                <a:lnTo>
                  <a:pt x="23110" y="7368040"/>
                </a:lnTo>
                <a:lnTo>
                  <a:pt x="49578" y="7402300"/>
                </a:lnTo>
                <a:lnTo>
                  <a:pt x="83837" y="7428766"/>
                </a:lnTo>
                <a:lnTo>
                  <a:pt x="124274" y="7445826"/>
                </a:lnTo>
                <a:lnTo>
                  <a:pt x="169276" y="7451871"/>
                </a:lnTo>
                <a:lnTo>
                  <a:pt x="7003379" y="7451871"/>
                </a:lnTo>
                <a:lnTo>
                  <a:pt x="7048393" y="7445826"/>
                </a:lnTo>
                <a:lnTo>
                  <a:pt x="7088836" y="7428766"/>
                </a:lnTo>
                <a:lnTo>
                  <a:pt x="7123096" y="7402300"/>
                </a:lnTo>
                <a:lnTo>
                  <a:pt x="7149561" y="7368040"/>
                </a:lnTo>
                <a:lnTo>
                  <a:pt x="7166622" y="7327598"/>
                </a:lnTo>
                <a:lnTo>
                  <a:pt x="7172667" y="7282584"/>
                </a:lnTo>
                <a:lnTo>
                  <a:pt x="7172667" y="169287"/>
                </a:lnTo>
                <a:lnTo>
                  <a:pt x="7166622" y="124273"/>
                </a:lnTo>
                <a:lnTo>
                  <a:pt x="7149561" y="83830"/>
                </a:lnTo>
                <a:lnTo>
                  <a:pt x="7123096" y="49571"/>
                </a:lnTo>
                <a:lnTo>
                  <a:pt x="7088836" y="23105"/>
                </a:lnTo>
                <a:lnTo>
                  <a:pt x="7048393" y="6044"/>
                </a:lnTo>
                <a:lnTo>
                  <a:pt x="7003379" y="0"/>
                </a:lnTo>
                <a:close/>
              </a:path>
            </a:pathLst>
          </a:custGeom>
          <a:solidFill>
            <a:srgbClr val="e8ebf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3" name="CustomShape 4"/>
          <p:cNvSpPr/>
          <p:nvPr/>
        </p:nvSpPr>
        <p:spPr>
          <a:xfrm>
            <a:off x="750240" y="4496760"/>
            <a:ext cx="7172640" cy="7452000"/>
          </a:xfrm>
          <a:custGeom>
            <a:avLst/>
            <a:gdLst/>
            <a:ahLst/>
            <a:rect l="l" t="t" r="r" b="b"/>
            <a:pathLst>
              <a:path w="7172959" h="7452359">
                <a:moveTo>
                  <a:pt x="0" y="169287"/>
                </a:moveTo>
                <a:lnTo>
                  <a:pt x="6046" y="124273"/>
                </a:lnTo>
                <a:lnTo>
                  <a:pt x="23110" y="83830"/>
                </a:lnTo>
                <a:lnTo>
                  <a:pt x="49578" y="49571"/>
                </a:lnTo>
                <a:lnTo>
                  <a:pt x="83837" y="23105"/>
                </a:lnTo>
                <a:lnTo>
                  <a:pt x="124274" y="6044"/>
                </a:lnTo>
                <a:lnTo>
                  <a:pt x="169276" y="0"/>
                </a:lnTo>
                <a:lnTo>
                  <a:pt x="7003379" y="0"/>
                </a:lnTo>
                <a:lnTo>
                  <a:pt x="7048393" y="6044"/>
                </a:lnTo>
                <a:lnTo>
                  <a:pt x="7088836" y="23105"/>
                </a:lnTo>
                <a:lnTo>
                  <a:pt x="7123095" y="49571"/>
                </a:lnTo>
                <a:lnTo>
                  <a:pt x="7149561" y="83830"/>
                </a:lnTo>
                <a:lnTo>
                  <a:pt x="7166622" y="124273"/>
                </a:lnTo>
                <a:lnTo>
                  <a:pt x="7172667" y="169287"/>
                </a:lnTo>
                <a:lnTo>
                  <a:pt x="7172667" y="7282583"/>
                </a:lnTo>
                <a:lnTo>
                  <a:pt x="7166622" y="7327598"/>
                </a:lnTo>
                <a:lnTo>
                  <a:pt x="7149561" y="7368040"/>
                </a:lnTo>
                <a:lnTo>
                  <a:pt x="7123095" y="7402300"/>
                </a:lnTo>
                <a:lnTo>
                  <a:pt x="7088836" y="7428766"/>
                </a:lnTo>
                <a:lnTo>
                  <a:pt x="7048393" y="7445826"/>
                </a:lnTo>
                <a:lnTo>
                  <a:pt x="7003379" y="7451871"/>
                </a:lnTo>
                <a:lnTo>
                  <a:pt x="169276" y="7451871"/>
                </a:lnTo>
                <a:lnTo>
                  <a:pt x="124274" y="7445826"/>
                </a:lnTo>
                <a:lnTo>
                  <a:pt x="83837" y="7428766"/>
                </a:lnTo>
                <a:lnTo>
                  <a:pt x="49578" y="7402300"/>
                </a:lnTo>
                <a:lnTo>
                  <a:pt x="23110" y="7368040"/>
                </a:lnTo>
                <a:lnTo>
                  <a:pt x="6046" y="7327598"/>
                </a:lnTo>
                <a:lnTo>
                  <a:pt x="0" y="7282583"/>
                </a:lnTo>
                <a:lnTo>
                  <a:pt x="0" y="169287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4" name="CustomShape 5"/>
          <p:cNvSpPr/>
          <p:nvPr/>
        </p:nvSpPr>
        <p:spPr>
          <a:xfrm>
            <a:off x="9640440" y="3395520"/>
            <a:ext cx="9230400" cy="8458560"/>
          </a:xfrm>
          <a:custGeom>
            <a:avLst/>
            <a:gdLst/>
            <a:ahLst/>
            <a:rect l="l" t="t" r="r" b="b"/>
            <a:pathLst>
              <a:path w="11054080" h="8458835">
                <a:moveTo>
                  <a:pt x="10825936" y="0"/>
                </a:moveTo>
                <a:lnTo>
                  <a:pt x="228085" y="0"/>
                </a:lnTo>
                <a:lnTo>
                  <a:pt x="182120" y="4634"/>
                </a:lnTo>
                <a:lnTo>
                  <a:pt x="139306" y="17924"/>
                </a:lnTo>
                <a:lnTo>
                  <a:pt x="100563" y="38954"/>
                </a:lnTo>
                <a:lnTo>
                  <a:pt x="66806" y="66806"/>
                </a:lnTo>
                <a:lnTo>
                  <a:pt x="38954" y="100563"/>
                </a:lnTo>
                <a:lnTo>
                  <a:pt x="17924" y="139306"/>
                </a:lnTo>
                <a:lnTo>
                  <a:pt x="4634" y="182120"/>
                </a:lnTo>
                <a:lnTo>
                  <a:pt x="0" y="228085"/>
                </a:lnTo>
                <a:lnTo>
                  <a:pt x="0" y="8230572"/>
                </a:lnTo>
                <a:lnTo>
                  <a:pt x="4634" y="8276538"/>
                </a:lnTo>
                <a:lnTo>
                  <a:pt x="17924" y="8319351"/>
                </a:lnTo>
                <a:lnTo>
                  <a:pt x="38954" y="8358095"/>
                </a:lnTo>
                <a:lnTo>
                  <a:pt x="66806" y="8391851"/>
                </a:lnTo>
                <a:lnTo>
                  <a:pt x="100563" y="8419703"/>
                </a:lnTo>
                <a:lnTo>
                  <a:pt x="139306" y="8440733"/>
                </a:lnTo>
                <a:lnTo>
                  <a:pt x="182120" y="8454024"/>
                </a:lnTo>
                <a:lnTo>
                  <a:pt x="228085" y="8458658"/>
                </a:lnTo>
                <a:lnTo>
                  <a:pt x="10825936" y="8458658"/>
                </a:lnTo>
                <a:lnTo>
                  <a:pt x="10871902" y="8454024"/>
                </a:lnTo>
                <a:lnTo>
                  <a:pt x="10914715" y="8440733"/>
                </a:lnTo>
                <a:lnTo>
                  <a:pt x="10953459" y="8419703"/>
                </a:lnTo>
                <a:lnTo>
                  <a:pt x="10987215" y="8391851"/>
                </a:lnTo>
                <a:lnTo>
                  <a:pt x="11015067" y="8358095"/>
                </a:lnTo>
                <a:lnTo>
                  <a:pt x="11036097" y="8319351"/>
                </a:lnTo>
                <a:lnTo>
                  <a:pt x="11049388" y="8276538"/>
                </a:lnTo>
                <a:lnTo>
                  <a:pt x="11054022" y="8230572"/>
                </a:lnTo>
                <a:lnTo>
                  <a:pt x="11054022" y="228085"/>
                </a:lnTo>
                <a:lnTo>
                  <a:pt x="11049388" y="182120"/>
                </a:lnTo>
                <a:lnTo>
                  <a:pt x="11036097" y="139306"/>
                </a:lnTo>
                <a:lnTo>
                  <a:pt x="11015067" y="100563"/>
                </a:lnTo>
                <a:lnTo>
                  <a:pt x="10987215" y="66806"/>
                </a:lnTo>
                <a:lnTo>
                  <a:pt x="10953459" y="38954"/>
                </a:lnTo>
                <a:lnTo>
                  <a:pt x="10914715" y="17924"/>
                </a:lnTo>
                <a:lnTo>
                  <a:pt x="10871902" y="4634"/>
                </a:lnTo>
                <a:lnTo>
                  <a:pt x="10825936" y="0"/>
                </a:lnTo>
                <a:close/>
              </a:path>
            </a:pathLst>
          </a:custGeom>
          <a:solidFill>
            <a:srgbClr val="ffe7e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5" name="CustomShape 6"/>
          <p:cNvSpPr/>
          <p:nvPr/>
        </p:nvSpPr>
        <p:spPr>
          <a:xfrm>
            <a:off x="8339760" y="3490200"/>
            <a:ext cx="11053800" cy="8458560"/>
          </a:xfrm>
          <a:custGeom>
            <a:avLst/>
            <a:gdLst/>
            <a:ahLst/>
            <a:rect l="l" t="t" r="r" b="b"/>
            <a:pathLst>
              <a:path w="11054080" h="8458835">
                <a:moveTo>
                  <a:pt x="0" y="228085"/>
                </a:moveTo>
                <a:lnTo>
                  <a:pt x="4634" y="182120"/>
                </a:lnTo>
                <a:lnTo>
                  <a:pt x="17924" y="139306"/>
                </a:lnTo>
                <a:lnTo>
                  <a:pt x="38954" y="100563"/>
                </a:lnTo>
                <a:lnTo>
                  <a:pt x="66806" y="66806"/>
                </a:lnTo>
                <a:lnTo>
                  <a:pt x="100563" y="38954"/>
                </a:lnTo>
                <a:lnTo>
                  <a:pt x="139306" y="17924"/>
                </a:lnTo>
                <a:lnTo>
                  <a:pt x="182120" y="4634"/>
                </a:lnTo>
                <a:lnTo>
                  <a:pt x="228085" y="0"/>
                </a:lnTo>
                <a:lnTo>
                  <a:pt x="10825936" y="0"/>
                </a:lnTo>
                <a:lnTo>
                  <a:pt x="10871902" y="4634"/>
                </a:lnTo>
                <a:lnTo>
                  <a:pt x="10914715" y="17924"/>
                </a:lnTo>
                <a:lnTo>
                  <a:pt x="10953459" y="38954"/>
                </a:lnTo>
                <a:lnTo>
                  <a:pt x="10987215" y="66806"/>
                </a:lnTo>
                <a:lnTo>
                  <a:pt x="11015067" y="100563"/>
                </a:lnTo>
                <a:lnTo>
                  <a:pt x="11036097" y="139306"/>
                </a:lnTo>
                <a:lnTo>
                  <a:pt x="11049388" y="182120"/>
                </a:lnTo>
                <a:lnTo>
                  <a:pt x="11054022" y="228085"/>
                </a:lnTo>
                <a:lnTo>
                  <a:pt x="11054022" y="8230572"/>
                </a:lnTo>
                <a:lnTo>
                  <a:pt x="11049388" y="8276538"/>
                </a:lnTo>
                <a:lnTo>
                  <a:pt x="11036097" y="8319351"/>
                </a:lnTo>
                <a:lnTo>
                  <a:pt x="11015067" y="8358095"/>
                </a:lnTo>
                <a:lnTo>
                  <a:pt x="10987215" y="8391851"/>
                </a:lnTo>
                <a:lnTo>
                  <a:pt x="10953459" y="8419703"/>
                </a:lnTo>
                <a:lnTo>
                  <a:pt x="10914715" y="8440733"/>
                </a:lnTo>
                <a:lnTo>
                  <a:pt x="10871902" y="8454024"/>
                </a:lnTo>
                <a:lnTo>
                  <a:pt x="10825936" y="8458658"/>
                </a:lnTo>
                <a:lnTo>
                  <a:pt x="228085" y="8458658"/>
                </a:lnTo>
                <a:lnTo>
                  <a:pt x="182120" y="8454024"/>
                </a:lnTo>
                <a:lnTo>
                  <a:pt x="139306" y="8440733"/>
                </a:lnTo>
                <a:lnTo>
                  <a:pt x="100563" y="8419703"/>
                </a:lnTo>
                <a:lnTo>
                  <a:pt x="66806" y="8391851"/>
                </a:lnTo>
                <a:lnTo>
                  <a:pt x="38954" y="8358095"/>
                </a:lnTo>
                <a:lnTo>
                  <a:pt x="17924" y="8319351"/>
                </a:lnTo>
                <a:lnTo>
                  <a:pt x="4634" y="8276538"/>
                </a:lnTo>
                <a:lnTo>
                  <a:pt x="0" y="8230572"/>
                </a:lnTo>
                <a:lnTo>
                  <a:pt x="0" y="228085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6" name="CustomShape 7"/>
          <p:cNvSpPr/>
          <p:nvPr/>
        </p:nvSpPr>
        <p:spPr>
          <a:xfrm>
            <a:off x="791640" y="2019600"/>
            <a:ext cx="7841160" cy="360"/>
          </a:xfrm>
          <a:custGeom>
            <a:avLst/>
            <a:gdLst/>
            <a:ahLst/>
            <a:rect l="l" t="t" r="r" b="b"/>
            <a:pathLst>
              <a:path w="7841615" h="0">
                <a:moveTo>
                  <a:pt x="0" y="0"/>
                </a:moveTo>
                <a:lnTo>
                  <a:pt x="7841107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7" name="CustomShape 8"/>
          <p:cNvSpPr/>
          <p:nvPr/>
        </p:nvSpPr>
        <p:spPr>
          <a:xfrm>
            <a:off x="790920" y="1983240"/>
            <a:ext cx="2945520" cy="360"/>
          </a:xfrm>
          <a:custGeom>
            <a:avLst/>
            <a:gdLst/>
            <a:ahLst/>
            <a:rect l="l" t="t" r="r" b="b"/>
            <a:pathLst>
              <a:path w="2945765" h="0">
                <a:moveTo>
                  <a:pt x="0" y="0"/>
                </a:moveTo>
                <a:lnTo>
                  <a:pt x="294563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8" name="TextShape 9"/>
          <p:cNvSpPr txBox="1"/>
          <p:nvPr/>
        </p:nvSpPr>
        <p:spPr>
          <a:xfrm>
            <a:off x="762480" y="433440"/>
            <a:ext cx="15461280" cy="2392920"/>
          </a:xfrm>
          <a:prstGeom prst="rect">
            <a:avLst/>
          </a:prstGeom>
          <a:noFill/>
          <a:ln>
            <a:noFill/>
          </a:ln>
        </p:spPr>
        <p:txBody>
          <a:bodyPr lIns="0" rIns="0" tIns="16560" bIns="0">
            <a:noAutofit/>
          </a:bodyPr>
          <a:p>
            <a:pPr marL="12600">
              <a:lnSpc>
                <a:spcPts val="4921"/>
              </a:lnSpc>
              <a:spcBef>
                <a:spcPts val="130"/>
              </a:spcBef>
            </a:pPr>
            <a:r>
              <a:rPr b="1" lang="ru-RU" sz="5400" spc="-1" strike="noStrike" baseline="-3000">
                <a:solidFill>
                  <a:srgbClr val="353535"/>
                </a:solidFill>
                <a:latin typeface="Arial"/>
              </a:rPr>
              <a:t>п. </a:t>
            </a:r>
            <a:r>
              <a:rPr b="1" lang="ru-RU" sz="5400" spc="-7" strike="noStrike" baseline="-3000">
                <a:solidFill>
                  <a:srgbClr val="353535"/>
                </a:solidFill>
                <a:latin typeface="Arial"/>
              </a:rPr>
              <a:t>5.2. </a:t>
            </a:r>
            <a:r>
              <a:rPr b="1" lang="ru-RU" sz="4300" spc="-1" strike="noStrike">
                <a:solidFill>
                  <a:srgbClr val="c00000"/>
                </a:solidFill>
                <a:latin typeface="Arial"/>
              </a:rPr>
              <a:t>Патогенетическое</a:t>
            </a:r>
            <a:r>
              <a:rPr b="1" lang="ru-RU" sz="4300" spc="208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1" lang="ru-RU" sz="4300" spc="-12" strike="noStrike">
                <a:solidFill>
                  <a:srgbClr val="c00000"/>
                </a:solidFill>
                <a:latin typeface="Arial"/>
              </a:rPr>
              <a:t>лечение</a:t>
            </a:r>
            <a:br/>
            <a:r>
              <a:rPr b="1" lang="ru-RU" sz="4300" spc="12" strike="noStrike">
                <a:solidFill>
                  <a:srgbClr val="353535"/>
                </a:solidFill>
                <a:latin typeface="Arial"/>
              </a:rPr>
              <a:t>применение препаратов экзогенного сурфактанта</a:t>
            </a:r>
            <a:endParaRPr b="0" lang="ru-RU" sz="4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9" name="CustomShape 10"/>
          <p:cNvSpPr/>
          <p:nvPr/>
        </p:nvSpPr>
        <p:spPr>
          <a:xfrm>
            <a:off x="750240" y="4576320"/>
            <a:ext cx="6759720" cy="488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424800" indent="-412560" algn="just">
              <a:lnSpc>
                <a:spcPct val="100000"/>
              </a:lnSpc>
              <a:spcBef>
                <a:spcPts val="96"/>
              </a:spcBef>
              <a:buClr>
                <a:srgbClr val="006fc0"/>
              </a:buClr>
              <a:buFont typeface="Wingdings" charset="2"/>
              <a:buChar char=""/>
            </a:pPr>
            <a:r>
              <a:rPr b="0" lang="ru-RU" sz="3200" spc="-21" strike="noStrike">
                <a:solidFill>
                  <a:srgbClr val="1f1f1f"/>
                </a:solidFill>
                <a:latin typeface="Arial"/>
              </a:rPr>
              <a:t>При ОРДС происходит повреждение альвеолоцитов второго типа, что приводит к нарушению синтеза легочного сурфактанта de novo, а также в результате выхода лейкоцитов и белков плазмы крови в альвеолярное пространство происходит ингибирование сурфактанта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20" name="CustomShape 11"/>
          <p:cNvSpPr/>
          <p:nvPr/>
        </p:nvSpPr>
        <p:spPr>
          <a:xfrm>
            <a:off x="9823320" y="3740400"/>
            <a:ext cx="10529280" cy="77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indent="-412560" algn="just">
              <a:lnSpc>
                <a:spcPct val="100000"/>
              </a:lnSpc>
              <a:spcBef>
                <a:spcPts val="96"/>
              </a:spcBef>
              <a:buClr>
                <a:srgbClr val="d20001"/>
              </a:buClr>
              <a:buFont typeface="Wingdings" charset="2"/>
              <a:buChar char=""/>
            </a:pPr>
            <a:r>
              <a:rPr b="0" lang="ru-RU" sz="3600" spc="-7" strike="noStrike">
                <a:solidFill>
                  <a:srgbClr val="1f1f1f"/>
                </a:solidFill>
                <a:latin typeface="Arial"/>
              </a:rPr>
              <a:t>Согласно результатам пилотных исследований, применение ингаляций Сурфактант-БЛ при ОРДС, ассоциированным с COVID-19, сопровождалось улучшением уровня оксигенации и уменьшением риска использования инвазивной респираторной поддержки. </a:t>
            </a:r>
            <a:endParaRPr b="0" lang="ru-RU" sz="3600" spc="-1" strike="noStrike">
              <a:latin typeface="Arial"/>
            </a:endParaRPr>
          </a:p>
          <a:p>
            <a:pPr indent="-412560" algn="just">
              <a:lnSpc>
                <a:spcPct val="100000"/>
              </a:lnSpc>
              <a:spcBef>
                <a:spcPts val="96"/>
              </a:spcBef>
              <a:buClr>
                <a:srgbClr val="d20001"/>
              </a:buClr>
              <a:buFont typeface="Wingdings" charset="2"/>
              <a:buChar char=""/>
            </a:pPr>
            <a:r>
              <a:rPr b="0" lang="ru-RU" sz="3600" spc="-7" strike="noStrike">
                <a:solidFill>
                  <a:srgbClr val="1f1f1f"/>
                </a:solidFill>
                <a:latin typeface="Arial"/>
              </a:rPr>
              <a:t>Препарат рекомендовано назначать при SpO2 ≤ 92% у неинтубированных пациентов с помощью небулайзера (преимущество имеют меш-небулайзеры) в дозе 75-150 мг 2 раза в сутки в течение 3-5 суток.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521" name="CustomShape 12"/>
          <p:cNvSpPr/>
          <p:nvPr/>
        </p:nvSpPr>
        <p:spPr>
          <a:xfrm>
            <a:off x="897120" y="1987200"/>
            <a:ext cx="6879240" cy="21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 algn="ctr">
              <a:lnSpc>
                <a:spcPct val="99000"/>
              </a:lnSpc>
              <a:spcBef>
                <a:spcPts val="105"/>
              </a:spcBef>
            </a:pPr>
            <a:r>
              <a:rPr b="1" lang="ru-RU" sz="2900" spc="-15" strike="noStrike">
                <a:solidFill>
                  <a:srgbClr val="000000"/>
                </a:solidFill>
                <a:latin typeface="Arial"/>
              </a:rPr>
              <a:t>Одним из перспективных методов лечения при ОРДС, ассоциированным с COVID-19, является применение препаратов экзогенного сурфактанта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522" name="CustomShape 13"/>
          <p:cNvSpPr/>
          <p:nvPr/>
        </p:nvSpPr>
        <p:spPr>
          <a:xfrm>
            <a:off x="8633160" y="2050560"/>
            <a:ext cx="10760400" cy="134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7360" bIns="0">
            <a:spAutoFit/>
          </a:bodyPr>
          <a:p>
            <a:pPr marL="12600" indent="1101240">
              <a:lnSpc>
                <a:spcPts val="3470"/>
              </a:lnSpc>
              <a:spcBef>
                <a:spcPts val="215"/>
              </a:spcBef>
            </a:pPr>
            <a:r>
              <a:rPr b="1" lang="ru-RU" sz="2900" spc="-21" strike="noStrike">
                <a:solidFill>
                  <a:srgbClr val="000000"/>
                </a:solidFill>
                <a:latin typeface="Arial"/>
              </a:rPr>
              <a:t>В России для лечения ОРДС у взрослых пациентов разрешено использование природного препарата </a:t>
            </a:r>
            <a:r>
              <a:rPr b="1" lang="ru-RU" sz="2900" spc="-21" strike="noStrike">
                <a:solidFill>
                  <a:srgbClr val="d20001"/>
                </a:solidFill>
                <a:latin typeface="Arial"/>
              </a:rPr>
              <a:t>Сурфактант-БЛ</a:t>
            </a:r>
            <a:r>
              <a:rPr b="1" lang="ru-RU" sz="2900" spc="-15" strike="noStrike">
                <a:solidFill>
                  <a:srgbClr val="565656"/>
                </a:solidFill>
                <a:latin typeface="Arial"/>
              </a:rPr>
              <a:t>: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523" name="CustomShape 14"/>
          <p:cNvSpPr/>
          <p:nvPr/>
        </p:nvSpPr>
        <p:spPr>
          <a:xfrm>
            <a:off x="787680" y="12192840"/>
            <a:ext cx="16547760" cy="155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2600">
              <a:lnSpc>
                <a:spcPct val="101000"/>
              </a:lnSpc>
              <a:spcBef>
                <a:spcPts val="91"/>
              </a:spcBef>
            </a:pPr>
            <a:r>
              <a:rPr b="0" lang="ru-RU" sz="2500" spc="9" strike="noStrike">
                <a:solidFill>
                  <a:srgbClr val="000000"/>
                </a:solidFill>
                <a:latin typeface="Arial"/>
              </a:rPr>
              <a:t>При </a:t>
            </a:r>
            <a:r>
              <a:rPr b="0" lang="ru-RU" sz="2500" spc="4" strike="noStrike">
                <a:solidFill>
                  <a:srgbClr val="000000"/>
                </a:solidFill>
                <a:latin typeface="Arial"/>
              </a:rPr>
              <a:t>нарастании </a:t>
            </a:r>
            <a:r>
              <a:rPr b="0" lang="ru-RU" sz="2500" spc="12" strike="noStrike">
                <a:solidFill>
                  <a:srgbClr val="000000"/>
                </a:solidFill>
                <a:latin typeface="Arial"/>
              </a:rPr>
              <a:t>признаков </a:t>
            </a:r>
            <a:r>
              <a:rPr b="0" lang="ru-RU" sz="2500" spc="-12" strike="noStrike">
                <a:solidFill>
                  <a:srgbClr val="000000"/>
                </a:solidFill>
                <a:latin typeface="Arial"/>
              </a:rPr>
              <a:t>дыхательной </a:t>
            </a:r>
            <a:r>
              <a:rPr b="0" lang="ru-RU" sz="2500" spc="-7" strike="noStrike">
                <a:solidFill>
                  <a:srgbClr val="000000"/>
                </a:solidFill>
                <a:latin typeface="Arial"/>
              </a:rPr>
              <a:t>недостаточности, </a:t>
            </a:r>
            <a:r>
              <a:rPr b="0" lang="ru-RU" sz="2500" spc="4" strike="noStrike">
                <a:solidFill>
                  <a:srgbClr val="000000"/>
                </a:solidFill>
                <a:latin typeface="Arial"/>
              </a:rPr>
              <a:t>появлении </a:t>
            </a:r>
            <a:r>
              <a:rPr b="0" lang="ru-RU" sz="2500" spc="9" strike="noStrike">
                <a:solidFill>
                  <a:srgbClr val="000000"/>
                </a:solidFill>
                <a:latin typeface="Arial"/>
              </a:rPr>
              <a:t>субфебрильной/фебрильной </a:t>
            </a:r>
            <a:r>
              <a:rPr b="0" lang="ru-RU" sz="2500" spc="4" strike="noStrike">
                <a:solidFill>
                  <a:srgbClr val="000000"/>
                </a:solidFill>
                <a:latin typeface="Arial"/>
              </a:rPr>
              <a:t>лихорадки  </a:t>
            </a:r>
            <a:r>
              <a:rPr b="0" lang="ru-RU" sz="2500" spc="9" strike="noStrike">
                <a:solidFill>
                  <a:srgbClr val="000000"/>
                </a:solidFill>
                <a:latin typeface="Arial"/>
              </a:rPr>
              <a:t>при нормальных/умеренно </a:t>
            </a:r>
            <a:r>
              <a:rPr b="0" lang="ru-RU" sz="2500" spc="-1" strike="noStrike">
                <a:solidFill>
                  <a:srgbClr val="000000"/>
                </a:solidFill>
                <a:latin typeface="Arial"/>
              </a:rPr>
              <a:t>повышенных/значительно </a:t>
            </a:r>
            <a:r>
              <a:rPr b="0" lang="ru-RU" sz="2500" spc="9" strike="noStrike">
                <a:solidFill>
                  <a:srgbClr val="000000"/>
                </a:solidFill>
                <a:latin typeface="Arial"/>
              </a:rPr>
              <a:t>повышенных </a:t>
            </a:r>
            <a:r>
              <a:rPr b="0" lang="ru-RU" sz="2500" spc="12" strike="noStrike">
                <a:solidFill>
                  <a:srgbClr val="000000"/>
                </a:solidFill>
                <a:latin typeface="Arial"/>
              </a:rPr>
              <a:t>маркерах</a:t>
            </a:r>
            <a:r>
              <a:rPr b="0" lang="ru-RU" sz="2500" spc="13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500" spc="4" strike="noStrike">
                <a:solidFill>
                  <a:srgbClr val="000000"/>
                </a:solidFill>
                <a:latin typeface="Arial"/>
              </a:rPr>
              <a:t>воспаления</a:t>
            </a:r>
            <a:endParaRPr b="0" lang="ru-RU" sz="25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1"/>
              </a:spcBef>
            </a:pPr>
            <a:r>
              <a:rPr b="0" lang="ru-RU" sz="2500" spc="-7" strike="noStrike">
                <a:solidFill>
                  <a:srgbClr val="000000"/>
                </a:solidFill>
                <a:latin typeface="Arial"/>
              </a:rPr>
              <a:t>(СОЭ, показатели </a:t>
            </a:r>
            <a:r>
              <a:rPr b="0" lang="ru-RU" sz="2500" spc="4" strike="noStrike">
                <a:solidFill>
                  <a:srgbClr val="000000"/>
                </a:solidFill>
                <a:latin typeface="Arial"/>
              </a:rPr>
              <a:t>СРБ, </a:t>
            </a:r>
            <a:r>
              <a:rPr b="0" lang="ru-RU" sz="2500" spc="9" strike="noStrike">
                <a:solidFill>
                  <a:srgbClr val="000000"/>
                </a:solidFill>
                <a:latin typeface="Arial"/>
              </a:rPr>
              <a:t>прокальцитонина и </a:t>
            </a:r>
            <a:r>
              <a:rPr b="0" lang="ru-RU" sz="2500" spc="4" strike="noStrike">
                <a:solidFill>
                  <a:srgbClr val="000000"/>
                </a:solidFill>
                <a:latin typeface="Arial"/>
              </a:rPr>
              <a:t>лейкоцитов</a:t>
            </a:r>
            <a:r>
              <a:rPr b="0" lang="ru-RU" sz="2500" spc="11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500" spc="9" strike="noStrike">
                <a:solidFill>
                  <a:srgbClr val="000000"/>
                </a:solidFill>
                <a:latin typeface="Arial"/>
              </a:rPr>
              <a:t>крови)</a:t>
            </a:r>
            <a:endParaRPr b="0" lang="ru-RU" sz="25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4"/>
              </a:spcBef>
            </a:pPr>
            <a:r>
              <a:rPr b="0" lang="ru-RU" sz="2500" spc="-12" strike="noStrike">
                <a:solidFill>
                  <a:srgbClr val="000000"/>
                </a:solidFill>
                <a:latin typeface="Arial"/>
              </a:rPr>
              <a:t>необходимо </a:t>
            </a:r>
            <a:r>
              <a:rPr b="0" lang="ru-RU" sz="2500" spc="4" strike="noStrike">
                <a:solidFill>
                  <a:srgbClr val="000000"/>
                </a:solidFill>
                <a:latin typeface="Arial"/>
              </a:rPr>
              <a:t>исключить развитие </a:t>
            </a:r>
            <a:r>
              <a:rPr b="0" lang="ru-RU" sz="2500" spc="9" strike="noStrike">
                <a:solidFill>
                  <a:srgbClr val="000000"/>
                </a:solidFill>
                <a:latin typeface="Arial"/>
              </a:rPr>
              <a:t>грибковой и/или </a:t>
            </a:r>
            <a:r>
              <a:rPr b="0" lang="ru-RU" sz="2500" spc="4" strike="noStrike">
                <a:solidFill>
                  <a:srgbClr val="000000"/>
                </a:solidFill>
                <a:latin typeface="Arial"/>
              </a:rPr>
              <a:t>оппуртонистической</a:t>
            </a:r>
            <a:r>
              <a:rPr b="0" lang="ru-RU" sz="2500" spc="12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500" spc="9" strike="noStrike">
                <a:solidFill>
                  <a:srgbClr val="000000"/>
                </a:solidFill>
                <a:latin typeface="Arial"/>
              </a:rPr>
              <a:t>инфекции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524" name="CustomShape 15"/>
          <p:cNvSpPr/>
          <p:nvPr/>
        </p:nvSpPr>
        <p:spPr>
          <a:xfrm>
            <a:off x="4795920" y="9288720"/>
            <a:ext cx="1180800" cy="1920600"/>
          </a:xfrm>
          <a:custGeom>
            <a:avLst/>
            <a:gdLst/>
            <a:ahLst/>
            <a:rect l="l" t="t" r="r" b="b"/>
            <a:pathLst>
              <a:path w="1181100" h="1920875">
                <a:moveTo>
                  <a:pt x="634167" y="1768054"/>
                </a:moveTo>
                <a:lnTo>
                  <a:pt x="546696" y="1768054"/>
                </a:lnTo>
                <a:lnTo>
                  <a:pt x="546696" y="1920841"/>
                </a:lnTo>
                <a:lnTo>
                  <a:pt x="634167" y="1920841"/>
                </a:lnTo>
                <a:lnTo>
                  <a:pt x="634167" y="1768054"/>
                </a:lnTo>
                <a:close/>
                <a:moveTo>
                  <a:pt x="721638" y="1637092"/>
                </a:moveTo>
                <a:lnTo>
                  <a:pt x="459224" y="1637092"/>
                </a:lnTo>
                <a:lnTo>
                  <a:pt x="459224" y="1724400"/>
                </a:lnTo>
                <a:lnTo>
                  <a:pt x="462675" y="1741350"/>
                </a:lnTo>
                <a:lnTo>
                  <a:pt x="472072" y="1755230"/>
                </a:lnTo>
                <a:lnTo>
                  <a:pt x="485978" y="1764609"/>
                </a:lnTo>
                <a:lnTo>
                  <a:pt x="502960" y="1768054"/>
                </a:lnTo>
                <a:lnTo>
                  <a:pt x="677903" y="1768054"/>
                </a:lnTo>
                <a:lnTo>
                  <a:pt x="694884" y="1764609"/>
                </a:lnTo>
                <a:lnTo>
                  <a:pt x="708791" y="1755230"/>
                </a:lnTo>
                <a:lnTo>
                  <a:pt x="718187" y="1741350"/>
                </a:lnTo>
                <a:lnTo>
                  <a:pt x="721638" y="1724400"/>
                </a:lnTo>
                <a:lnTo>
                  <a:pt x="721638" y="1637092"/>
                </a:lnTo>
                <a:close/>
                <a:moveTo>
                  <a:pt x="896581" y="196515"/>
                </a:moveTo>
                <a:lnTo>
                  <a:pt x="284281" y="196515"/>
                </a:lnTo>
                <a:lnTo>
                  <a:pt x="238061" y="200216"/>
                </a:lnTo>
                <a:lnTo>
                  <a:pt x="194256" y="210938"/>
                </a:lnTo>
                <a:lnTo>
                  <a:pt x="153442" y="228103"/>
                </a:lnTo>
                <a:lnTo>
                  <a:pt x="116196" y="251134"/>
                </a:lnTo>
                <a:lnTo>
                  <a:pt x="83097" y="279457"/>
                </a:lnTo>
                <a:lnTo>
                  <a:pt x="54722" y="312494"/>
                </a:lnTo>
                <a:lnTo>
                  <a:pt x="31647" y="349670"/>
                </a:lnTo>
                <a:lnTo>
                  <a:pt x="14450" y="390408"/>
                </a:lnTo>
                <a:lnTo>
                  <a:pt x="3708" y="434131"/>
                </a:lnTo>
                <a:lnTo>
                  <a:pt x="0" y="480265"/>
                </a:lnTo>
                <a:lnTo>
                  <a:pt x="0" y="1353342"/>
                </a:lnTo>
                <a:lnTo>
                  <a:pt x="3708" y="1399475"/>
                </a:lnTo>
                <a:lnTo>
                  <a:pt x="14450" y="1443199"/>
                </a:lnTo>
                <a:lnTo>
                  <a:pt x="31647" y="1483937"/>
                </a:lnTo>
                <a:lnTo>
                  <a:pt x="54722" y="1521113"/>
                </a:lnTo>
                <a:lnTo>
                  <a:pt x="83097" y="1554150"/>
                </a:lnTo>
                <a:lnTo>
                  <a:pt x="116197" y="1582472"/>
                </a:lnTo>
                <a:lnTo>
                  <a:pt x="153442" y="1605504"/>
                </a:lnTo>
                <a:lnTo>
                  <a:pt x="194256" y="1622669"/>
                </a:lnTo>
                <a:lnTo>
                  <a:pt x="238062" y="1633390"/>
                </a:lnTo>
                <a:lnTo>
                  <a:pt x="284282" y="1637092"/>
                </a:lnTo>
                <a:lnTo>
                  <a:pt x="896581" y="1637092"/>
                </a:lnTo>
                <a:lnTo>
                  <a:pt x="942801" y="1633390"/>
                </a:lnTo>
                <a:lnTo>
                  <a:pt x="986606" y="1622669"/>
                </a:lnTo>
                <a:lnTo>
                  <a:pt x="1027421" y="1605504"/>
                </a:lnTo>
                <a:lnTo>
                  <a:pt x="1064666" y="1582473"/>
                </a:lnTo>
                <a:lnTo>
                  <a:pt x="1097765" y="1554150"/>
                </a:lnTo>
                <a:lnTo>
                  <a:pt x="1126141" y="1521113"/>
                </a:lnTo>
                <a:lnTo>
                  <a:pt x="1149216" y="1483937"/>
                </a:lnTo>
                <a:lnTo>
                  <a:pt x="1166412" y="1443199"/>
                </a:lnTo>
                <a:lnTo>
                  <a:pt x="1177154" y="1399476"/>
                </a:lnTo>
                <a:lnTo>
                  <a:pt x="1180863" y="1353342"/>
                </a:lnTo>
                <a:lnTo>
                  <a:pt x="1180863" y="1113404"/>
                </a:lnTo>
                <a:lnTo>
                  <a:pt x="914694" y="1113404"/>
                </a:lnTo>
                <a:lnTo>
                  <a:pt x="867879" y="1109699"/>
                </a:lnTo>
                <a:lnTo>
                  <a:pt x="820962" y="1101800"/>
                </a:lnTo>
                <a:lnTo>
                  <a:pt x="774428" y="1090498"/>
                </a:lnTo>
                <a:lnTo>
                  <a:pt x="728767" y="1076588"/>
                </a:lnTo>
                <a:lnTo>
                  <a:pt x="684463" y="1060861"/>
                </a:lnTo>
                <a:lnTo>
                  <a:pt x="630161" y="1037864"/>
                </a:lnTo>
                <a:lnTo>
                  <a:pt x="583018" y="1015025"/>
                </a:lnTo>
                <a:lnTo>
                  <a:pt x="131207" y="1015025"/>
                </a:lnTo>
                <a:lnTo>
                  <a:pt x="131207" y="480265"/>
                </a:lnTo>
                <a:lnTo>
                  <a:pt x="138939" y="431687"/>
                </a:lnTo>
                <a:lnTo>
                  <a:pt x="160527" y="389709"/>
                </a:lnTo>
                <a:lnTo>
                  <a:pt x="193556" y="356742"/>
                </a:lnTo>
                <a:lnTo>
                  <a:pt x="235612" y="335194"/>
                </a:lnTo>
                <a:lnTo>
                  <a:pt x="284281" y="327476"/>
                </a:lnTo>
                <a:lnTo>
                  <a:pt x="1135440" y="327476"/>
                </a:lnTo>
                <a:lnTo>
                  <a:pt x="1126140" y="312494"/>
                </a:lnTo>
                <a:lnTo>
                  <a:pt x="1097765" y="279457"/>
                </a:lnTo>
                <a:lnTo>
                  <a:pt x="1064666" y="251134"/>
                </a:lnTo>
                <a:lnTo>
                  <a:pt x="1027420" y="228103"/>
                </a:lnTo>
                <a:lnTo>
                  <a:pt x="986606" y="210938"/>
                </a:lnTo>
                <a:lnTo>
                  <a:pt x="942801" y="200217"/>
                </a:lnTo>
                <a:lnTo>
                  <a:pt x="896581" y="196515"/>
                </a:lnTo>
                <a:close/>
                <a:moveTo>
                  <a:pt x="1135440" y="327476"/>
                </a:moveTo>
                <a:lnTo>
                  <a:pt x="896581" y="327476"/>
                </a:lnTo>
                <a:lnTo>
                  <a:pt x="945250" y="335194"/>
                </a:lnTo>
                <a:lnTo>
                  <a:pt x="987306" y="356742"/>
                </a:lnTo>
                <a:lnTo>
                  <a:pt x="1020335" y="389709"/>
                </a:lnTo>
                <a:lnTo>
                  <a:pt x="1041923" y="431687"/>
                </a:lnTo>
                <a:lnTo>
                  <a:pt x="1049656" y="480265"/>
                </a:lnTo>
                <a:lnTo>
                  <a:pt x="918449" y="480265"/>
                </a:lnTo>
                <a:lnTo>
                  <a:pt x="918449" y="567573"/>
                </a:lnTo>
                <a:lnTo>
                  <a:pt x="1049656" y="567573"/>
                </a:lnTo>
                <a:lnTo>
                  <a:pt x="1049656" y="698534"/>
                </a:lnTo>
                <a:lnTo>
                  <a:pt x="918449" y="698534"/>
                </a:lnTo>
                <a:lnTo>
                  <a:pt x="918449" y="785842"/>
                </a:lnTo>
                <a:lnTo>
                  <a:pt x="1049656" y="785842"/>
                </a:lnTo>
                <a:lnTo>
                  <a:pt x="1049656" y="916803"/>
                </a:lnTo>
                <a:lnTo>
                  <a:pt x="918449" y="916803"/>
                </a:lnTo>
                <a:lnTo>
                  <a:pt x="918449" y="1004111"/>
                </a:lnTo>
                <a:lnTo>
                  <a:pt x="1049656" y="1004111"/>
                </a:lnTo>
                <a:lnTo>
                  <a:pt x="1049656" y="1091419"/>
                </a:lnTo>
                <a:lnTo>
                  <a:pt x="1006069" y="1105057"/>
                </a:lnTo>
                <a:lnTo>
                  <a:pt x="960920" y="1112120"/>
                </a:lnTo>
                <a:lnTo>
                  <a:pt x="914694" y="1113404"/>
                </a:lnTo>
                <a:lnTo>
                  <a:pt x="1180863" y="1113404"/>
                </a:lnTo>
                <a:lnTo>
                  <a:pt x="1180863" y="480265"/>
                </a:lnTo>
                <a:lnTo>
                  <a:pt x="1177154" y="434131"/>
                </a:lnTo>
                <a:lnTo>
                  <a:pt x="1166412" y="390408"/>
                </a:lnTo>
                <a:lnTo>
                  <a:pt x="1149215" y="349670"/>
                </a:lnTo>
                <a:lnTo>
                  <a:pt x="1135440" y="327476"/>
                </a:lnTo>
                <a:close/>
                <a:moveTo>
                  <a:pt x="384003" y="958487"/>
                </a:moveTo>
                <a:lnTo>
                  <a:pt x="332715" y="959245"/>
                </a:lnTo>
                <a:lnTo>
                  <a:pt x="279361" y="965095"/>
                </a:lnTo>
                <a:lnTo>
                  <a:pt x="226372" y="976221"/>
                </a:lnTo>
                <a:lnTo>
                  <a:pt x="176177" y="992804"/>
                </a:lnTo>
                <a:lnTo>
                  <a:pt x="131207" y="1015025"/>
                </a:lnTo>
                <a:lnTo>
                  <a:pt x="583018" y="1015025"/>
                </a:lnTo>
                <a:lnTo>
                  <a:pt x="536146" y="993128"/>
                </a:lnTo>
                <a:lnTo>
                  <a:pt x="487197" y="975160"/>
                </a:lnTo>
                <a:lnTo>
                  <a:pt x="430796" y="962640"/>
                </a:lnTo>
                <a:lnTo>
                  <a:pt x="384003" y="958487"/>
                </a:lnTo>
                <a:close/>
                <a:moveTo>
                  <a:pt x="590431" y="0"/>
                </a:moveTo>
                <a:lnTo>
                  <a:pt x="539486" y="10333"/>
                </a:lnTo>
                <a:lnTo>
                  <a:pt x="497766" y="38469"/>
                </a:lnTo>
                <a:lnTo>
                  <a:pt x="469577" y="80111"/>
                </a:lnTo>
                <a:lnTo>
                  <a:pt x="459224" y="130961"/>
                </a:lnTo>
                <a:lnTo>
                  <a:pt x="460420" y="148560"/>
                </a:lnTo>
                <a:lnTo>
                  <a:pt x="463871" y="165348"/>
                </a:lnTo>
                <a:lnTo>
                  <a:pt x="469372" y="181330"/>
                </a:lnTo>
                <a:lnTo>
                  <a:pt x="476718" y="196515"/>
                </a:lnTo>
                <a:lnTo>
                  <a:pt x="704144" y="196515"/>
                </a:lnTo>
                <a:lnTo>
                  <a:pt x="711490" y="181330"/>
                </a:lnTo>
                <a:lnTo>
                  <a:pt x="713801" y="174615"/>
                </a:lnTo>
                <a:lnTo>
                  <a:pt x="590431" y="174615"/>
                </a:lnTo>
                <a:lnTo>
                  <a:pt x="573449" y="171170"/>
                </a:lnTo>
                <a:lnTo>
                  <a:pt x="559543" y="161792"/>
                </a:lnTo>
                <a:lnTo>
                  <a:pt x="550146" y="147911"/>
                </a:lnTo>
                <a:lnTo>
                  <a:pt x="546695" y="130961"/>
                </a:lnTo>
                <a:lnTo>
                  <a:pt x="550146" y="114011"/>
                </a:lnTo>
                <a:lnTo>
                  <a:pt x="559543" y="100131"/>
                </a:lnTo>
                <a:lnTo>
                  <a:pt x="573449" y="90752"/>
                </a:lnTo>
                <a:lnTo>
                  <a:pt x="590431" y="87307"/>
                </a:lnTo>
                <a:lnTo>
                  <a:pt x="712750" y="87307"/>
                </a:lnTo>
                <a:lnTo>
                  <a:pt x="711285" y="80111"/>
                </a:lnTo>
                <a:lnTo>
                  <a:pt x="683096" y="38469"/>
                </a:lnTo>
                <a:lnTo>
                  <a:pt x="641376" y="10333"/>
                </a:lnTo>
                <a:lnTo>
                  <a:pt x="590431" y="0"/>
                </a:lnTo>
                <a:close/>
                <a:moveTo>
                  <a:pt x="712750" y="87307"/>
                </a:moveTo>
                <a:lnTo>
                  <a:pt x="590431" y="87307"/>
                </a:lnTo>
                <a:lnTo>
                  <a:pt x="607413" y="90752"/>
                </a:lnTo>
                <a:lnTo>
                  <a:pt x="621319" y="100131"/>
                </a:lnTo>
                <a:lnTo>
                  <a:pt x="630716" y="114011"/>
                </a:lnTo>
                <a:lnTo>
                  <a:pt x="634167" y="130961"/>
                </a:lnTo>
                <a:lnTo>
                  <a:pt x="630716" y="147911"/>
                </a:lnTo>
                <a:lnTo>
                  <a:pt x="621319" y="161792"/>
                </a:lnTo>
                <a:lnTo>
                  <a:pt x="607413" y="171170"/>
                </a:lnTo>
                <a:lnTo>
                  <a:pt x="590431" y="174615"/>
                </a:lnTo>
                <a:lnTo>
                  <a:pt x="713801" y="174615"/>
                </a:lnTo>
                <a:lnTo>
                  <a:pt x="716991" y="165348"/>
                </a:lnTo>
                <a:lnTo>
                  <a:pt x="720442" y="148560"/>
                </a:lnTo>
                <a:lnTo>
                  <a:pt x="721638" y="130961"/>
                </a:lnTo>
                <a:lnTo>
                  <a:pt x="712750" y="87307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5" name="CustomShape 16"/>
          <p:cNvSpPr/>
          <p:nvPr/>
        </p:nvSpPr>
        <p:spPr>
          <a:xfrm>
            <a:off x="2467440" y="9424080"/>
            <a:ext cx="962280" cy="1572480"/>
          </a:xfrm>
          <a:custGeom>
            <a:avLst/>
            <a:gdLst/>
            <a:ahLst/>
            <a:rect l="l" t="t" r="r" b="b"/>
            <a:pathLst>
              <a:path w="962660" h="1572895">
                <a:moveTo>
                  <a:pt x="874713" y="349523"/>
                </a:moveTo>
                <a:lnTo>
                  <a:pt x="87471" y="349523"/>
                </a:lnTo>
                <a:lnTo>
                  <a:pt x="53507" y="356417"/>
                </a:lnTo>
                <a:lnTo>
                  <a:pt x="25694" y="375186"/>
                </a:lnTo>
                <a:lnTo>
                  <a:pt x="6902" y="402964"/>
                </a:lnTo>
                <a:lnTo>
                  <a:pt x="0" y="436886"/>
                </a:lnTo>
                <a:lnTo>
                  <a:pt x="0" y="1485238"/>
                </a:lnTo>
                <a:lnTo>
                  <a:pt x="6902" y="1519159"/>
                </a:lnTo>
                <a:lnTo>
                  <a:pt x="25694" y="1546938"/>
                </a:lnTo>
                <a:lnTo>
                  <a:pt x="53507" y="1565707"/>
                </a:lnTo>
                <a:lnTo>
                  <a:pt x="87471" y="1572601"/>
                </a:lnTo>
                <a:lnTo>
                  <a:pt x="393621" y="1572601"/>
                </a:lnTo>
                <a:lnTo>
                  <a:pt x="397868" y="1525648"/>
                </a:lnTo>
                <a:lnTo>
                  <a:pt x="410107" y="1481391"/>
                </a:lnTo>
                <a:lnTo>
                  <a:pt x="429581" y="1440586"/>
                </a:lnTo>
                <a:lnTo>
                  <a:pt x="455534" y="1403987"/>
                </a:lnTo>
                <a:lnTo>
                  <a:pt x="487211" y="1372350"/>
                </a:lnTo>
                <a:lnTo>
                  <a:pt x="523856" y="1346428"/>
                </a:lnTo>
                <a:lnTo>
                  <a:pt x="564712" y="1326979"/>
                </a:lnTo>
                <a:lnTo>
                  <a:pt x="609023" y="1314755"/>
                </a:lnTo>
                <a:lnTo>
                  <a:pt x="656035" y="1310513"/>
                </a:lnTo>
                <a:lnTo>
                  <a:pt x="962184" y="1310513"/>
                </a:lnTo>
                <a:lnTo>
                  <a:pt x="962184" y="1135787"/>
                </a:lnTo>
                <a:lnTo>
                  <a:pt x="218678" y="1135787"/>
                </a:lnTo>
                <a:lnTo>
                  <a:pt x="201696" y="1132341"/>
                </a:lnTo>
                <a:lnTo>
                  <a:pt x="187790" y="1122956"/>
                </a:lnTo>
                <a:lnTo>
                  <a:pt x="178393" y="1109067"/>
                </a:lnTo>
                <a:lnTo>
                  <a:pt x="174942" y="1092106"/>
                </a:lnTo>
                <a:lnTo>
                  <a:pt x="174942" y="655292"/>
                </a:lnTo>
                <a:lnTo>
                  <a:pt x="178393" y="638332"/>
                </a:lnTo>
                <a:lnTo>
                  <a:pt x="187790" y="624443"/>
                </a:lnTo>
                <a:lnTo>
                  <a:pt x="201696" y="615058"/>
                </a:lnTo>
                <a:lnTo>
                  <a:pt x="218678" y="611611"/>
                </a:lnTo>
                <a:lnTo>
                  <a:pt x="962184" y="611611"/>
                </a:lnTo>
                <a:lnTo>
                  <a:pt x="962184" y="436886"/>
                </a:lnTo>
                <a:lnTo>
                  <a:pt x="955282" y="402964"/>
                </a:lnTo>
                <a:lnTo>
                  <a:pt x="936490" y="375186"/>
                </a:lnTo>
                <a:lnTo>
                  <a:pt x="908676" y="356417"/>
                </a:lnTo>
                <a:lnTo>
                  <a:pt x="874713" y="349523"/>
                </a:lnTo>
                <a:close/>
                <a:moveTo>
                  <a:pt x="791615" y="262160"/>
                </a:moveTo>
                <a:lnTo>
                  <a:pt x="170569" y="262160"/>
                </a:lnTo>
                <a:lnTo>
                  <a:pt x="174942" y="266529"/>
                </a:lnTo>
                <a:lnTo>
                  <a:pt x="174942" y="345155"/>
                </a:lnTo>
                <a:lnTo>
                  <a:pt x="170569" y="349523"/>
                </a:lnTo>
                <a:lnTo>
                  <a:pt x="791615" y="349523"/>
                </a:lnTo>
                <a:lnTo>
                  <a:pt x="787242" y="345155"/>
                </a:lnTo>
                <a:lnTo>
                  <a:pt x="787242" y="266529"/>
                </a:lnTo>
                <a:lnTo>
                  <a:pt x="791615" y="262160"/>
                </a:lnTo>
                <a:close/>
                <a:moveTo>
                  <a:pt x="787242" y="0"/>
                </a:moveTo>
                <a:lnTo>
                  <a:pt x="174942" y="0"/>
                </a:lnTo>
                <a:lnTo>
                  <a:pt x="140979" y="6893"/>
                </a:lnTo>
                <a:lnTo>
                  <a:pt x="113166" y="25662"/>
                </a:lnTo>
                <a:lnTo>
                  <a:pt x="94373" y="53441"/>
                </a:lnTo>
                <a:lnTo>
                  <a:pt x="87471" y="87362"/>
                </a:lnTo>
                <a:lnTo>
                  <a:pt x="87471" y="240320"/>
                </a:lnTo>
                <a:lnTo>
                  <a:pt x="89043" y="249261"/>
                </a:lnTo>
                <a:lnTo>
                  <a:pt x="93484" y="256154"/>
                </a:lnTo>
                <a:lnTo>
                  <a:pt x="100387" y="260591"/>
                </a:lnTo>
                <a:lnTo>
                  <a:pt x="109339" y="262160"/>
                </a:lnTo>
                <a:lnTo>
                  <a:pt x="852845" y="262160"/>
                </a:lnTo>
                <a:lnTo>
                  <a:pt x="861797" y="260591"/>
                </a:lnTo>
                <a:lnTo>
                  <a:pt x="868699" y="256154"/>
                </a:lnTo>
                <a:lnTo>
                  <a:pt x="873141" y="249261"/>
                </a:lnTo>
                <a:lnTo>
                  <a:pt x="874713" y="240320"/>
                </a:lnTo>
                <a:lnTo>
                  <a:pt x="874713" y="87362"/>
                </a:lnTo>
                <a:lnTo>
                  <a:pt x="867811" y="53441"/>
                </a:lnTo>
                <a:lnTo>
                  <a:pt x="849018" y="25662"/>
                </a:lnTo>
                <a:lnTo>
                  <a:pt x="821205" y="6893"/>
                </a:lnTo>
                <a:lnTo>
                  <a:pt x="787242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6" name="CustomShape 17"/>
          <p:cNvSpPr/>
          <p:nvPr/>
        </p:nvSpPr>
        <p:spPr>
          <a:xfrm>
            <a:off x="2729880" y="10123200"/>
            <a:ext cx="699480" cy="349560"/>
          </a:xfrm>
          <a:custGeom>
            <a:avLst/>
            <a:gdLst/>
            <a:ahLst/>
            <a:rect l="l" t="t" r="r" b="b"/>
            <a:pathLst>
              <a:path w="699770" h="349884">
                <a:moveTo>
                  <a:pt x="699770" y="0"/>
                </a:moveTo>
                <a:lnTo>
                  <a:pt x="21867" y="0"/>
                </a:lnTo>
                <a:lnTo>
                  <a:pt x="12915" y="1569"/>
                </a:lnTo>
                <a:lnTo>
                  <a:pt x="6013" y="6006"/>
                </a:lnTo>
                <a:lnTo>
                  <a:pt x="1571" y="12899"/>
                </a:lnTo>
                <a:lnTo>
                  <a:pt x="0" y="21840"/>
                </a:lnTo>
                <a:lnTo>
                  <a:pt x="0" y="327610"/>
                </a:lnTo>
                <a:lnTo>
                  <a:pt x="1571" y="336551"/>
                </a:lnTo>
                <a:lnTo>
                  <a:pt x="6013" y="343444"/>
                </a:lnTo>
                <a:lnTo>
                  <a:pt x="12915" y="347880"/>
                </a:lnTo>
                <a:lnTo>
                  <a:pt x="21867" y="349450"/>
                </a:lnTo>
                <a:lnTo>
                  <a:pt x="699770" y="349450"/>
                </a:lnTo>
                <a:lnTo>
                  <a:pt x="699770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7" name="CustomShape 18"/>
          <p:cNvSpPr/>
          <p:nvPr/>
        </p:nvSpPr>
        <p:spPr>
          <a:xfrm>
            <a:off x="2948400" y="10821960"/>
            <a:ext cx="743400" cy="349560"/>
          </a:xfrm>
          <a:custGeom>
            <a:avLst/>
            <a:gdLst/>
            <a:ahLst/>
            <a:rect l="l" t="t" r="r" b="b"/>
            <a:pathLst>
              <a:path w="743585" h="349884">
                <a:moveTo>
                  <a:pt x="568563" y="0"/>
                </a:moveTo>
                <a:lnTo>
                  <a:pt x="174942" y="0"/>
                </a:lnTo>
                <a:lnTo>
                  <a:pt x="128574" y="6269"/>
                </a:lnTo>
                <a:lnTo>
                  <a:pt x="86823" y="23943"/>
                </a:lnTo>
                <a:lnTo>
                  <a:pt x="51389" y="51325"/>
                </a:lnTo>
                <a:lnTo>
                  <a:pt x="23973" y="86715"/>
                </a:lnTo>
                <a:lnTo>
                  <a:pt x="6276" y="128415"/>
                </a:lnTo>
                <a:lnTo>
                  <a:pt x="0" y="174725"/>
                </a:lnTo>
                <a:lnTo>
                  <a:pt x="6276" y="221035"/>
                </a:lnTo>
                <a:lnTo>
                  <a:pt x="23973" y="262734"/>
                </a:lnTo>
                <a:lnTo>
                  <a:pt x="51389" y="298124"/>
                </a:lnTo>
                <a:lnTo>
                  <a:pt x="86823" y="325505"/>
                </a:lnTo>
                <a:lnTo>
                  <a:pt x="128574" y="343179"/>
                </a:lnTo>
                <a:lnTo>
                  <a:pt x="174942" y="349448"/>
                </a:lnTo>
                <a:lnTo>
                  <a:pt x="568563" y="349448"/>
                </a:lnTo>
                <a:lnTo>
                  <a:pt x="614931" y="343179"/>
                </a:lnTo>
                <a:lnTo>
                  <a:pt x="656682" y="325505"/>
                </a:lnTo>
                <a:lnTo>
                  <a:pt x="692116" y="298124"/>
                </a:lnTo>
                <a:lnTo>
                  <a:pt x="719532" y="262734"/>
                </a:lnTo>
                <a:lnTo>
                  <a:pt x="719807" y="262088"/>
                </a:lnTo>
                <a:lnTo>
                  <a:pt x="174942" y="262088"/>
                </a:lnTo>
                <a:lnTo>
                  <a:pt x="140979" y="255194"/>
                </a:lnTo>
                <a:lnTo>
                  <a:pt x="113166" y="236425"/>
                </a:lnTo>
                <a:lnTo>
                  <a:pt x="94373" y="208646"/>
                </a:lnTo>
                <a:lnTo>
                  <a:pt x="87471" y="174725"/>
                </a:lnTo>
                <a:lnTo>
                  <a:pt x="94373" y="140804"/>
                </a:lnTo>
                <a:lnTo>
                  <a:pt x="113166" y="113025"/>
                </a:lnTo>
                <a:lnTo>
                  <a:pt x="140979" y="94256"/>
                </a:lnTo>
                <a:lnTo>
                  <a:pt x="174942" y="87362"/>
                </a:lnTo>
                <a:lnTo>
                  <a:pt x="719807" y="87362"/>
                </a:lnTo>
                <a:lnTo>
                  <a:pt x="719532" y="86715"/>
                </a:lnTo>
                <a:lnTo>
                  <a:pt x="692116" y="51325"/>
                </a:lnTo>
                <a:lnTo>
                  <a:pt x="656682" y="23943"/>
                </a:lnTo>
                <a:lnTo>
                  <a:pt x="614931" y="6269"/>
                </a:lnTo>
                <a:lnTo>
                  <a:pt x="568563" y="0"/>
                </a:lnTo>
                <a:close/>
                <a:moveTo>
                  <a:pt x="719807" y="87362"/>
                </a:moveTo>
                <a:lnTo>
                  <a:pt x="371753" y="87362"/>
                </a:lnTo>
                <a:lnTo>
                  <a:pt x="371753" y="262088"/>
                </a:lnTo>
                <a:lnTo>
                  <a:pt x="719807" y="262088"/>
                </a:lnTo>
                <a:lnTo>
                  <a:pt x="737229" y="221035"/>
                </a:lnTo>
                <a:lnTo>
                  <a:pt x="743506" y="174725"/>
                </a:lnTo>
                <a:lnTo>
                  <a:pt x="737229" y="128415"/>
                </a:lnTo>
                <a:lnTo>
                  <a:pt x="719807" y="87362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8" name="CustomShape 19"/>
          <p:cNvSpPr/>
          <p:nvPr/>
        </p:nvSpPr>
        <p:spPr>
          <a:xfrm>
            <a:off x="14878080" y="160560"/>
            <a:ext cx="2692080" cy="1009440"/>
          </a:xfrm>
          <a:prstGeom prst="flowChartAlternateProcess">
            <a:avLst/>
          </a:prstGeom>
          <a:solidFill>
            <a:srgbClr val="d3f8fb"/>
          </a:solidFill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6600" spc="-1" strike="noStrike">
                <a:solidFill>
                  <a:srgbClr val="000000"/>
                </a:solidFill>
                <a:latin typeface="Calibri"/>
              </a:rPr>
              <a:t>V 11</a:t>
            </a:r>
            <a:endParaRPr b="0" lang="ru-RU" sz="6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1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0" name="CustomShape 2"/>
          <p:cNvSpPr/>
          <p:nvPr/>
        </p:nvSpPr>
        <p:spPr>
          <a:xfrm>
            <a:off x="775080" y="12329640"/>
            <a:ext cx="18539280" cy="1364400"/>
          </a:xfrm>
          <a:custGeom>
            <a:avLst/>
            <a:gdLst/>
            <a:ahLst/>
            <a:rect l="l" t="t" r="r" b="b"/>
            <a:pathLst>
              <a:path w="18539460" h="1364615">
                <a:moveTo>
                  <a:pt x="18475635" y="0"/>
                </a:moveTo>
                <a:lnTo>
                  <a:pt x="63313" y="0"/>
                </a:lnTo>
                <a:lnTo>
                  <a:pt x="38668" y="4969"/>
                </a:lnTo>
                <a:lnTo>
                  <a:pt x="18543" y="18524"/>
                </a:lnTo>
                <a:lnTo>
                  <a:pt x="4975" y="38634"/>
                </a:lnTo>
                <a:lnTo>
                  <a:pt x="0" y="63268"/>
                </a:lnTo>
                <a:lnTo>
                  <a:pt x="0" y="1301074"/>
                </a:lnTo>
                <a:lnTo>
                  <a:pt x="4975" y="1325715"/>
                </a:lnTo>
                <a:lnTo>
                  <a:pt x="18543" y="1345840"/>
                </a:lnTo>
                <a:lnTo>
                  <a:pt x="38668" y="1359411"/>
                </a:lnTo>
                <a:lnTo>
                  <a:pt x="63313" y="1364388"/>
                </a:lnTo>
                <a:lnTo>
                  <a:pt x="18475635" y="1364388"/>
                </a:lnTo>
                <a:lnTo>
                  <a:pt x="18500269" y="1359411"/>
                </a:lnTo>
                <a:lnTo>
                  <a:pt x="18520379" y="1345840"/>
                </a:lnTo>
                <a:lnTo>
                  <a:pt x="18533934" y="1325715"/>
                </a:lnTo>
                <a:lnTo>
                  <a:pt x="18538903" y="1301074"/>
                </a:lnTo>
                <a:lnTo>
                  <a:pt x="18538903" y="63268"/>
                </a:lnTo>
                <a:lnTo>
                  <a:pt x="18533934" y="38634"/>
                </a:lnTo>
                <a:lnTo>
                  <a:pt x="18520379" y="18524"/>
                </a:lnTo>
                <a:lnTo>
                  <a:pt x="18500269" y="4969"/>
                </a:lnTo>
                <a:lnTo>
                  <a:pt x="18475635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1" name="CustomShape 3"/>
          <p:cNvSpPr/>
          <p:nvPr/>
        </p:nvSpPr>
        <p:spPr>
          <a:xfrm>
            <a:off x="775080" y="12329640"/>
            <a:ext cx="18539280" cy="1364400"/>
          </a:xfrm>
          <a:custGeom>
            <a:avLst/>
            <a:gdLst/>
            <a:ahLst/>
            <a:rect l="l" t="t" r="r" b="b"/>
            <a:pathLst>
              <a:path w="18539460" h="1364615">
                <a:moveTo>
                  <a:pt x="0" y="63268"/>
                </a:moveTo>
                <a:lnTo>
                  <a:pt x="4975" y="38634"/>
                </a:lnTo>
                <a:lnTo>
                  <a:pt x="18543" y="18524"/>
                </a:lnTo>
                <a:lnTo>
                  <a:pt x="38668" y="4969"/>
                </a:lnTo>
                <a:lnTo>
                  <a:pt x="63313" y="0"/>
                </a:lnTo>
                <a:lnTo>
                  <a:pt x="18475635" y="0"/>
                </a:lnTo>
                <a:lnTo>
                  <a:pt x="18500268" y="4969"/>
                </a:lnTo>
                <a:lnTo>
                  <a:pt x="18520378" y="18524"/>
                </a:lnTo>
                <a:lnTo>
                  <a:pt x="18533933" y="38634"/>
                </a:lnTo>
                <a:lnTo>
                  <a:pt x="18538903" y="63268"/>
                </a:lnTo>
                <a:lnTo>
                  <a:pt x="18538903" y="1301074"/>
                </a:lnTo>
                <a:lnTo>
                  <a:pt x="18533933" y="1325715"/>
                </a:lnTo>
                <a:lnTo>
                  <a:pt x="18520378" y="1345840"/>
                </a:lnTo>
                <a:lnTo>
                  <a:pt x="18500268" y="1359411"/>
                </a:lnTo>
                <a:lnTo>
                  <a:pt x="18475635" y="1364388"/>
                </a:lnTo>
                <a:lnTo>
                  <a:pt x="63313" y="1364388"/>
                </a:lnTo>
                <a:lnTo>
                  <a:pt x="38668" y="1359411"/>
                </a:lnTo>
                <a:lnTo>
                  <a:pt x="18543" y="1345840"/>
                </a:lnTo>
                <a:lnTo>
                  <a:pt x="4975" y="1325715"/>
                </a:lnTo>
                <a:lnTo>
                  <a:pt x="0" y="1301074"/>
                </a:lnTo>
                <a:lnTo>
                  <a:pt x="0" y="63268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2" name="CustomShape 4"/>
          <p:cNvSpPr/>
          <p:nvPr/>
        </p:nvSpPr>
        <p:spPr>
          <a:xfrm>
            <a:off x="791640" y="2019600"/>
            <a:ext cx="8517600" cy="360"/>
          </a:xfrm>
          <a:custGeom>
            <a:avLst/>
            <a:gdLst/>
            <a:ahLst/>
            <a:rect l="l" t="t" r="r" b="b"/>
            <a:pathLst>
              <a:path w="8517890" h="0">
                <a:moveTo>
                  <a:pt x="0" y="0"/>
                </a:moveTo>
                <a:lnTo>
                  <a:pt x="8517800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3" name="CustomShape 5"/>
          <p:cNvSpPr/>
          <p:nvPr/>
        </p:nvSpPr>
        <p:spPr>
          <a:xfrm>
            <a:off x="790920" y="1983240"/>
            <a:ext cx="2945520" cy="360"/>
          </a:xfrm>
          <a:custGeom>
            <a:avLst/>
            <a:gdLst/>
            <a:ahLst/>
            <a:rect l="l" t="t" r="r" b="b"/>
            <a:pathLst>
              <a:path w="2945765" h="0">
                <a:moveTo>
                  <a:pt x="0" y="0"/>
                </a:moveTo>
                <a:lnTo>
                  <a:pt x="294563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4" name="TextShape 6"/>
          <p:cNvSpPr txBox="1"/>
          <p:nvPr/>
        </p:nvSpPr>
        <p:spPr>
          <a:xfrm>
            <a:off x="762480" y="428760"/>
            <a:ext cx="9282600" cy="2463840"/>
          </a:xfrm>
          <a:prstGeom prst="rect">
            <a:avLst/>
          </a:prstGeom>
          <a:noFill/>
          <a:ln>
            <a:noFill/>
          </a:ln>
        </p:spPr>
        <p:txBody>
          <a:bodyPr lIns="0" rIns="0" tIns="87480" bIns="0">
            <a:noAutofit/>
          </a:bodyPr>
          <a:p>
            <a:pPr marL="1445400" indent="-1432800">
              <a:lnSpc>
                <a:spcPts val="4680"/>
              </a:lnSpc>
              <a:spcBef>
                <a:spcPts val="689"/>
              </a:spcBef>
            </a:pPr>
            <a:r>
              <a:rPr b="1" lang="ru-RU" sz="5400" spc="-1" strike="noStrike" baseline="-3000">
                <a:solidFill>
                  <a:srgbClr val="353535"/>
                </a:solidFill>
                <a:latin typeface="Arial"/>
              </a:rPr>
              <a:t>п. 5.4. </a:t>
            </a:r>
            <a:r>
              <a:rPr b="1" lang="ru-RU" sz="4300" spc="12" strike="noStrike">
                <a:solidFill>
                  <a:srgbClr val="c00000"/>
                </a:solidFill>
                <a:latin typeface="Arial"/>
              </a:rPr>
              <a:t>Антибактериальная терапия  </a:t>
            </a:r>
            <a:r>
              <a:rPr b="1" lang="ru-RU" sz="4300" spc="12" strike="noStrike">
                <a:solidFill>
                  <a:srgbClr val="353535"/>
                </a:solidFill>
                <a:latin typeface="Arial"/>
              </a:rPr>
              <a:t>COVID-19</a:t>
            </a:r>
            <a:endParaRPr b="0" lang="ru-RU" sz="4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5" name="CustomShape 7"/>
          <p:cNvSpPr/>
          <p:nvPr/>
        </p:nvSpPr>
        <p:spPr>
          <a:xfrm>
            <a:off x="774360" y="2087640"/>
            <a:ext cx="18574560" cy="2619720"/>
          </a:xfrm>
          <a:custGeom>
            <a:avLst/>
            <a:gdLst/>
            <a:ahLst/>
            <a:rect l="l" t="t" r="r" b="b"/>
            <a:pathLst>
              <a:path w="18575020" h="2269490">
                <a:moveTo>
                  <a:pt x="18469332" y="0"/>
                </a:moveTo>
                <a:lnTo>
                  <a:pt x="105320" y="0"/>
                </a:lnTo>
                <a:lnTo>
                  <a:pt x="64324" y="8270"/>
                </a:lnTo>
                <a:lnTo>
                  <a:pt x="30847" y="30831"/>
                </a:lnTo>
                <a:lnTo>
                  <a:pt x="8276" y="64310"/>
                </a:lnTo>
                <a:lnTo>
                  <a:pt x="0" y="105332"/>
                </a:lnTo>
                <a:lnTo>
                  <a:pt x="0" y="2164064"/>
                </a:lnTo>
                <a:lnTo>
                  <a:pt x="8276" y="2205085"/>
                </a:lnTo>
                <a:lnTo>
                  <a:pt x="30847" y="2238564"/>
                </a:lnTo>
                <a:lnTo>
                  <a:pt x="64324" y="2261125"/>
                </a:lnTo>
                <a:lnTo>
                  <a:pt x="105320" y="2269396"/>
                </a:lnTo>
                <a:lnTo>
                  <a:pt x="18469332" y="2269396"/>
                </a:lnTo>
                <a:lnTo>
                  <a:pt x="18510353" y="2261125"/>
                </a:lnTo>
                <a:lnTo>
                  <a:pt x="18543832" y="2238564"/>
                </a:lnTo>
                <a:lnTo>
                  <a:pt x="18566393" y="2205085"/>
                </a:lnTo>
                <a:lnTo>
                  <a:pt x="18574664" y="2164064"/>
                </a:lnTo>
                <a:lnTo>
                  <a:pt x="18574664" y="105332"/>
                </a:lnTo>
                <a:lnTo>
                  <a:pt x="18566393" y="64310"/>
                </a:lnTo>
                <a:lnTo>
                  <a:pt x="18543832" y="30831"/>
                </a:lnTo>
                <a:lnTo>
                  <a:pt x="18510353" y="8270"/>
                </a:lnTo>
                <a:lnTo>
                  <a:pt x="18469332" y="0"/>
                </a:lnTo>
                <a:close/>
              </a:path>
            </a:pathLst>
          </a:custGeom>
          <a:solidFill>
            <a:srgbClr val="ffddd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6" name="CustomShape 8"/>
          <p:cNvSpPr/>
          <p:nvPr/>
        </p:nvSpPr>
        <p:spPr>
          <a:xfrm>
            <a:off x="1898640" y="2291760"/>
            <a:ext cx="17842320" cy="254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38160">
              <a:lnSpc>
                <a:spcPct val="99000"/>
              </a:lnSpc>
              <a:spcBef>
                <a:spcPts val="96"/>
              </a:spcBef>
            </a:pPr>
            <a:r>
              <a:rPr b="0" lang="ru-RU" sz="2800" spc="-12" strike="noStrike">
                <a:solidFill>
                  <a:srgbClr val="353535"/>
                </a:solidFill>
                <a:latin typeface="Arial"/>
              </a:rPr>
              <a:t>Назначается </a:t>
            </a:r>
            <a:r>
              <a:rPr b="1" lang="ru-RU" sz="2800" spc="-7" strike="noStrike">
                <a:solidFill>
                  <a:srgbClr val="353535"/>
                </a:solidFill>
                <a:latin typeface="Arial"/>
              </a:rPr>
              <a:t>при наличии </a:t>
            </a:r>
            <a:r>
              <a:rPr b="1" lang="ru-RU" sz="2800" spc="-12" strike="noStrike">
                <a:solidFill>
                  <a:srgbClr val="353535"/>
                </a:solidFill>
                <a:latin typeface="Arial"/>
              </a:rPr>
              <a:t>убедительных признаков </a:t>
            </a:r>
            <a:r>
              <a:rPr b="0" lang="ru-RU" sz="2800" spc="-12" strike="noStrike">
                <a:solidFill>
                  <a:srgbClr val="353535"/>
                </a:solidFill>
                <a:latin typeface="Arial"/>
              </a:rPr>
              <a:t>присоединения </a:t>
            </a:r>
            <a:r>
              <a:rPr b="1" lang="ru-RU" sz="2800" spc="-12" strike="noStrike">
                <a:solidFill>
                  <a:srgbClr val="353535"/>
                </a:solidFill>
                <a:latin typeface="Arial"/>
              </a:rPr>
              <a:t>бактериальной </a:t>
            </a:r>
            <a:r>
              <a:rPr b="1" lang="ru-RU" sz="2800" spc="-7" strike="noStrike">
                <a:solidFill>
                  <a:srgbClr val="353535"/>
                </a:solidFill>
                <a:latin typeface="Arial"/>
              </a:rPr>
              <a:t>инфекции  </a:t>
            </a:r>
            <a:r>
              <a:rPr b="0" lang="ru-RU" sz="2800" spc="-12" strike="noStrike">
                <a:solidFill>
                  <a:srgbClr val="353535"/>
                </a:solidFill>
                <a:latin typeface="Arial"/>
              </a:rPr>
              <a:t>(повышение прокальцитонина </a:t>
            </a:r>
            <a:r>
              <a:rPr b="0" lang="ru-RU" sz="2800" spc="-7" strike="noStrike">
                <a:solidFill>
                  <a:srgbClr val="353535"/>
                </a:solidFill>
                <a:latin typeface="Arial"/>
              </a:rPr>
              <a:t>более </a:t>
            </a:r>
            <a:r>
              <a:rPr b="0" lang="ru-RU" sz="2800" spc="-12" strike="noStrike">
                <a:solidFill>
                  <a:srgbClr val="353535"/>
                </a:solidFill>
                <a:latin typeface="Arial"/>
              </a:rPr>
              <a:t>0,5 </a:t>
            </a:r>
            <a:r>
              <a:rPr b="0" lang="ru-RU" sz="2800" spc="-7" strike="noStrike">
                <a:solidFill>
                  <a:srgbClr val="353535"/>
                </a:solidFill>
                <a:latin typeface="Arial"/>
              </a:rPr>
              <a:t>нг/мл, </a:t>
            </a:r>
            <a:r>
              <a:rPr b="0" lang="ru-RU" sz="2800" spc="-12" strike="noStrike">
                <a:solidFill>
                  <a:srgbClr val="ff0000"/>
                </a:solidFill>
                <a:highlight>
                  <a:srgbClr val="d3f8fb"/>
                </a:highlight>
                <a:latin typeface="Arial"/>
              </a:rPr>
              <a:t>лейкоцитоз &gt; 10×109/л с повышением числа палочкоядерных нейтрофилов более 10%</a:t>
            </a:r>
            <a:r>
              <a:rPr b="0" lang="ru-RU" sz="2800" spc="-7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, появление </a:t>
            </a:r>
            <a:r>
              <a:rPr b="0" lang="ru-RU" sz="2800" spc="-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гнойной мокроты)  </a:t>
            </a:r>
            <a:r>
              <a:rPr b="0" lang="ru-RU" sz="2800" spc="-7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с </a:t>
            </a:r>
            <a:r>
              <a:rPr b="0" lang="ru-RU" sz="2800" spc="-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учетом </a:t>
            </a:r>
            <a:r>
              <a:rPr b="0" lang="ru-RU" sz="2800" spc="-7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тяжести состояния </a:t>
            </a:r>
            <a:r>
              <a:rPr b="0" lang="ru-RU" sz="2800" spc="-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пациента, риска встречи </a:t>
            </a:r>
            <a:r>
              <a:rPr b="0" lang="ru-RU" sz="2800" spc="-7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с резистентными </a:t>
            </a:r>
            <a:r>
              <a:rPr b="0" lang="ru-RU" sz="2800" spc="-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микроорганизмами;  результатов микробиологической диагностики. </a:t>
            </a:r>
            <a:r>
              <a:rPr b="1" lang="ru-RU" sz="2800" spc="-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Целесообразно использовать пероральные  </a:t>
            </a:r>
            <a:r>
              <a:rPr b="1" lang="ru-RU" sz="2800" spc="-7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формы </a:t>
            </a:r>
            <a:r>
              <a:rPr b="0" lang="ru-RU" sz="2800" spc="-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антимикробных препаратов, </a:t>
            </a:r>
            <a:r>
              <a:rPr b="0" lang="ru-RU" sz="2800" spc="-7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ступенчатую</a:t>
            </a:r>
            <a:r>
              <a:rPr b="0" lang="ru-RU" sz="2800" spc="143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 </a:t>
            </a:r>
            <a:r>
              <a:rPr b="0" lang="ru-RU" sz="2800" spc="-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терапию.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537" name="CustomShape 9"/>
          <p:cNvSpPr/>
          <p:nvPr/>
        </p:nvSpPr>
        <p:spPr>
          <a:xfrm>
            <a:off x="790920" y="4780800"/>
            <a:ext cx="5713200" cy="7289280"/>
          </a:xfrm>
          <a:custGeom>
            <a:avLst/>
            <a:gdLst/>
            <a:ahLst/>
            <a:rect l="l" t="t" r="r" b="b"/>
            <a:pathLst>
              <a:path w="5713730" h="7289800">
                <a:moveTo>
                  <a:pt x="5448270" y="0"/>
                </a:moveTo>
                <a:lnTo>
                  <a:pt x="265152" y="0"/>
                </a:lnTo>
                <a:lnTo>
                  <a:pt x="217492" y="4272"/>
                </a:lnTo>
                <a:lnTo>
                  <a:pt x="172634" y="16591"/>
                </a:lnTo>
                <a:lnTo>
                  <a:pt x="131327" y="36205"/>
                </a:lnTo>
                <a:lnTo>
                  <a:pt x="94320" y="62366"/>
                </a:lnTo>
                <a:lnTo>
                  <a:pt x="62362" y="94322"/>
                </a:lnTo>
                <a:lnTo>
                  <a:pt x="36202" y="131324"/>
                </a:lnTo>
                <a:lnTo>
                  <a:pt x="16589" y="172622"/>
                </a:lnTo>
                <a:lnTo>
                  <a:pt x="4272" y="217466"/>
                </a:lnTo>
                <a:lnTo>
                  <a:pt x="0" y="265106"/>
                </a:lnTo>
                <a:lnTo>
                  <a:pt x="0" y="7024468"/>
                </a:lnTo>
                <a:lnTo>
                  <a:pt x="4272" y="7072109"/>
                </a:lnTo>
                <a:lnTo>
                  <a:pt x="16589" y="7116953"/>
                </a:lnTo>
                <a:lnTo>
                  <a:pt x="36202" y="7158251"/>
                </a:lnTo>
                <a:lnTo>
                  <a:pt x="62362" y="7195253"/>
                </a:lnTo>
                <a:lnTo>
                  <a:pt x="94320" y="7227209"/>
                </a:lnTo>
                <a:lnTo>
                  <a:pt x="131327" y="7253369"/>
                </a:lnTo>
                <a:lnTo>
                  <a:pt x="172634" y="7272984"/>
                </a:lnTo>
                <a:lnTo>
                  <a:pt x="217492" y="7285302"/>
                </a:lnTo>
                <a:lnTo>
                  <a:pt x="265152" y="7289575"/>
                </a:lnTo>
                <a:lnTo>
                  <a:pt x="5448270" y="7289575"/>
                </a:lnTo>
                <a:lnTo>
                  <a:pt x="5495910" y="7285302"/>
                </a:lnTo>
                <a:lnTo>
                  <a:pt x="5540754" y="7272984"/>
                </a:lnTo>
                <a:lnTo>
                  <a:pt x="5582052" y="7253369"/>
                </a:lnTo>
                <a:lnTo>
                  <a:pt x="5619054" y="7227209"/>
                </a:lnTo>
                <a:lnTo>
                  <a:pt x="5651010" y="7195253"/>
                </a:lnTo>
                <a:lnTo>
                  <a:pt x="5677170" y="7158251"/>
                </a:lnTo>
                <a:lnTo>
                  <a:pt x="5696785" y="7116953"/>
                </a:lnTo>
                <a:lnTo>
                  <a:pt x="5709104" y="7072109"/>
                </a:lnTo>
                <a:lnTo>
                  <a:pt x="5713376" y="7024468"/>
                </a:lnTo>
                <a:lnTo>
                  <a:pt x="5713376" y="265106"/>
                </a:lnTo>
                <a:lnTo>
                  <a:pt x="5709104" y="217466"/>
                </a:lnTo>
                <a:lnTo>
                  <a:pt x="5696785" y="172622"/>
                </a:lnTo>
                <a:lnTo>
                  <a:pt x="5677170" y="131324"/>
                </a:lnTo>
                <a:lnTo>
                  <a:pt x="5651010" y="94322"/>
                </a:lnTo>
                <a:lnTo>
                  <a:pt x="5619054" y="62366"/>
                </a:lnTo>
                <a:lnTo>
                  <a:pt x="5582052" y="36205"/>
                </a:lnTo>
                <a:lnTo>
                  <a:pt x="5540754" y="16591"/>
                </a:lnTo>
                <a:lnTo>
                  <a:pt x="5495910" y="4272"/>
                </a:lnTo>
                <a:lnTo>
                  <a:pt x="5448270" y="0"/>
                </a:lnTo>
                <a:close/>
              </a:path>
            </a:pathLst>
          </a:custGeom>
          <a:solidFill>
            <a:srgbClr val="ff0101">
              <a:alpha val="1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8" name="CustomShape 10"/>
          <p:cNvSpPr/>
          <p:nvPr/>
        </p:nvSpPr>
        <p:spPr>
          <a:xfrm>
            <a:off x="6895440" y="4781520"/>
            <a:ext cx="6094440" cy="7289280"/>
          </a:xfrm>
          <a:custGeom>
            <a:avLst/>
            <a:gdLst/>
            <a:ahLst/>
            <a:rect l="l" t="t" r="r" b="b"/>
            <a:pathLst>
              <a:path w="6094730" h="7289800">
                <a:moveTo>
                  <a:pt x="5811488" y="0"/>
                </a:moveTo>
                <a:lnTo>
                  <a:pt x="282872" y="0"/>
                </a:lnTo>
                <a:lnTo>
                  <a:pt x="236989" y="3702"/>
                </a:lnTo>
                <a:lnTo>
                  <a:pt x="193464" y="14421"/>
                </a:lnTo>
                <a:lnTo>
                  <a:pt x="152878" y="31574"/>
                </a:lnTo>
                <a:lnTo>
                  <a:pt x="115813" y="54579"/>
                </a:lnTo>
                <a:lnTo>
                  <a:pt x="82853" y="82853"/>
                </a:lnTo>
                <a:lnTo>
                  <a:pt x="54579" y="115813"/>
                </a:lnTo>
                <a:lnTo>
                  <a:pt x="31574" y="152878"/>
                </a:lnTo>
                <a:lnTo>
                  <a:pt x="14421" y="193464"/>
                </a:lnTo>
                <a:lnTo>
                  <a:pt x="3702" y="236989"/>
                </a:lnTo>
                <a:lnTo>
                  <a:pt x="0" y="282872"/>
                </a:lnTo>
                <a:lnTo>
                  <a:pt x="0" y="7006703"/>
                </a:lnTo>
                <a:lnTo>
                  <a:pt x="3702" y="7052585"/>
                </a:lnTo>
                <a:lnTo>
                  <a:pt x="14421" y="7096111"/>
                </a:lnTo>
                <a:lnTo>
                  <a:pt x="31574" y="7136697"/>
                </a:lnTo>
                <a:lnTo>
                  <a:pt x="54579" y="7173762"/>
                </a:lnTo>
                <a:lnTo>
                  <a:pt x="82853" y="7206722"/>
                </a:lnTo>
                <a:lnTo>
                  <a:pt x="115813" y="7234996"/>
                </a:lnTo>
                <a:lnTo>
                  <a:pt x="152878" y="7258001"/>
                </a:lnTo>
                <a:lnTo>
                  <a:pt x="193464" y="7275154"/>
                </a:lnTo>
                <a:lnTo>
                  <a:pt x="236989" y="7285873"/>
                </a:lnTo>
                <a:lnTo>
                  <a:pt x="282872" y="7289575"/>
                </a:lnTo>
                <a:lnTo>
                  <a:pt x="5811488" y="7289575"/>
                </a:lnTo>
                <a:lnTo>
                  <a:pt x="5857370" y="7285873"/>
                </a:lnTo>
                <a:lnTo>
                  <a:pt x="5900895" y="7275154"/>
                </a:lnTo>
                <a:lnTo>
                  <a:pt x="5941482" y="7258001"/>
                </a:lnTo>
                <a:lnTo>
                  <a:pt x="5978546" y="7234996"/>
                </a:lnTo>
                <a:lnTo>
                  <a:pt x="6011507" y="7206722"/>
                </a:lnTo>
                <a:lnTo>
                  <a:pt x="6039781" y="7173762"/>
                </a:lnTo>
                <a:lnTo>
                  <a:pt x="6062785" y="7136697"/>
                </a:lnTo>
                <a:lnTo>
                  <a:pt x="6079938" y="7096111"/>
                </a:lnTo>
                <a:lnTo>
                  <a:pt x="6090657" y="7052585"/>
                </a:lnTo>
                <a:lnTo>
                  <a:pt x="6094360" y="7006703"/>
                </a:lnTo>
                <a:lnTo>
                  <a:pt x="6094360" y="282872"/>
                </a:lnTo>
                <a:lnTo>
                  <a:pt x="6090657" y="236989"/>
                </a:lnTo>
                <a:lnTo>
                  <a:pt x="6079938" y="193464"/>
                </a:lnTo>
                <a:lnTo>
                  <a:pt x="6062785" y="152878"/>
                </a:lnTo>
                <a:lnTo>
                  <a:pt x="6039781" y="115813"/>
                </a:lnTo>
                <a:lnTo>
                  <a:pt x="6011507" y="82853"/>
                </a:lnTo>
                <a:lnTo>
                  <a:pt x="5978546" y="54579"/>
                </a:lnTo>
                <a:lnTo>
                  <a:pt x="5941482" y="31574"/>
                </a:lnTo>
                <a:lnTo>
                  <a:pt x="5900895" y="14421"/>
                </a:lnTo>
                <a:lnTo>
                  <a:pt x="5857370" y="3702"/>
                </a:lnTo>
                <a:lnTo>
                  <a:pt x="5811488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9" name="CustomShape 11"/>
          <p:cNvSpPr/>
          <p:nvPr/>
        </p:nvSpPr>
        <p:spPr>
          <a:xfrm>
            <a:off x="6895440" y="4781520"/>
            <a:ext cx="6094440" cy="7289280"/>
          </a:xfrm>
          <a:custGeom>
            <a:avLst/>
            <a:gdLst/>
            <a:ahLst/>
            <a:rect l="l" t="t" r="r" b="b"/>
            <a:pathLst>
              <a:path w="6094730" h="7289800">
                <a:moveTo>
                  <a:pt x="0" y="282872"/>
                </a:moveTo>
                <a:lnTo>
                  <a:pt x="3702" y="236989"/>
                </a:lnTo>
                <a:lnTo>
                  <a:pt x="14421" y="193464"/>
                </a:lnTo>
                <a:lnTo>
                  <a:pt x="31574" y="152878"/>
                </a:lnTo>
                <a:lnTo>
                  <a:pt x="54579" y="115813"/>
                </a:lnTo>
                <a:lnTo>
                  <a:pt x="82853" y="82853"/>
                </a:lnTo>
                <a:lnTo>
                  <a:pt x="115813" y="54579"/>
                </a:lnTo>
                <a:lnTo>
                  <a:pt x="152878" y="31574"/>
                </a:lnTo>
                <a:lnTo>
                  <a:pt x="193464" y="14421"/>
                </a:lnTo>
                <a:lnTo>
                  <a:pt x="236989" y="3702"/>
                </a:lnTo>
                <a:lnTo>
                  <a:pt x="282872" y="0"/>
                </a:lnTo>
                <a:lnTo>
                  <a:pt x="5811488" y="0"/>
                </a:lnTo>
                <a:lnTo>
                  <a:pt x="5857370" y="3702"/>
                </a:lnTo>
                <a:lnTo>
                  <a:pt x="5900895" y="14421"/>
                </a:lnTo>
                <a:lnTo>
                  <a:pt x="5941482" y="31574"/>
                </a:lnTo>
                <a:lnTo>
                  <a:pt x="5978546" y="54579"/>
                </a:lnTo>
                <a:lnTo>
                  <a:pt x="6011507" y="82853"/>
                </a:lnTo>
                <a:lnTo>
                  <a:pt x="6039781" y="115813"/>
                </a:lnTo>
                <a:lnTo>
                  <a:pt x="6062785" y="152878"/>
                </a:lnTo>
                <a:lnTo>
                  <a:pt x="6079938" y="193464"/>
                </a:lnTo>
                <a:lnTo>
                  <a:pt x="6090657" y="236989"/>
                </a:lnTo>
                <a:lnTo>
                  <a:pt x="6094360" y="282872"/>
                </a:lnTo>
                <a:lnTo>
                  <a:pt x="6094360" y="7006703"/>
                </a:lnTo>
                <a:lnTo>
                  <a:pt x="6090657" y="7052585"/>
                </a:lnTo>
                <a:lnTo>
                  <a:pt x="6079938" y="7096111"/>
                </a:lnTo>
                <a:lnTo>
                  <a:pt x="6062785" y="7136697"/>
                </a:lnTo>
                <a:lnTo>
                  <a:pt x="6039781" y="7173762"/>
                </a:lnTo>
                <a:lnTo>
                  <a:pt x="6011507" y="7206722"/>
                </a:lnTo>
                <a:lnTo>
                  <a:pt x="5978546" y="7234996"/>
                </a:lnTo>
                <a:lnTo>
                  <a:pt x="5941482" y="7258001"/>
                </a:lnTo>
                <a:lnTo>
                  <a:pt x="5900895" y="7275154"/>
                </a:lnTo>
                <a:lnTo>
                  <a:pt x="5857370" y="7285873"/>
                </a:lnTo>
                <a:lnTo>
                  <a:pt x="5811488" y="7289575"/>
                </a:lnTo>
                <a:lnTo>
                  <a:pt x="282872" y="7289575"/>
                </a:lnTo>
                <a:lnTo>
                  <a:pt x="236989" y="7285873"/>
                </a:lnTo>
                <a:lnTo>
                  <a:pt x="193464" y="7275154"/>
                </a:lnTo>
                <a:lnTo>
                  <a:pt x="152878" y="7258001"/>
                </a:lnTo>
                <a:lnTo>
                  <a:pt x="115813" y="7234996"/>
                </a:lnTo>
                <a:lnTo>
                  <a:pt x="82853" y="7206722"/>
                </a:lnTo>
                <a:lnTo>
                  <a:pt x="54579" y="7173762"/>
                </a:lnTo>
                <a:lnTo>
                  <a:pt x="31574" y="7136697"/>
                </a:lnTo>
                <a:lnTo>
                  <a:pt x="14421" y="7096111"/>
                </a:lnTo>
                <a:lnTo>
                  <a:pt x="3702" y="7052585"/>
                </a:lnTo>
                <a:lnTo>
                  <a:pt x="0" y="7006703"/>
                </a:lnTo>
                <a:lnTo>
                  <a:pt x="0" y="282872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0" name="CustomShape 12"/>
          <p:cNvSpPr/>
          <p:nvPr/>
        </p:nvSpPr>
        <p:spPr>
          <a:xfrm>
            <a:off x="13211280" y="4781520"/>
            <a:ext cx="6138360" cy="7289280"/>
          </a:xfrm>
          <a:custGeom>
            <a:avLst/>
            <a:gdLst/>
            <a:ahLst/>
            <a:rect l="l" t="t" r="r" b="b"/>
            <a:pathLst>
              <a:path w="6138544" h="7289800">
                <a:moveTo>
                  <a:pt x="5853437" y="0"/>
                </a:moveTo>
                <a:lnTo>
                  <a:pt x="284935" y="0"/>
                </a:lnTo>
                <a:lnTo>
                  <a:pt x="238716" y="3729"/>
                </a:lnTo>
                <a:lnTo>
                  <a:pt x="194872" y="14525"/>
                </a:lnTo>
                <a:lnTo>
                  <a:pt x="153990" y="31800"/>
                </a:lnTo>
                <a:lnTo>
                  <a:pt x="116655" y="54967"/>
                </a:lnTo>
                <a:lnTo>
                  <a:pt x="83454" y="83440"/>
                </a:lnTo>
                <a:lnTo>
                  <a:pt x="54975" y="116630"/>
                </a:lnTo>
                <a:lnTo>
                  <a:pt x="31803" y="153950"/>
                </a:lnTo>
                <a:lnTo>
                  <a:pt x="14525" y="194814"/>
                </a:lnTo>
                <a:lnTo>
                  <a:pt x="3729" y="238633"/>
                </a:lnTo>
                <a:lnTo>
                  <a:pt x="0" y="284820"/>
                </a:lnTo>
                <a:lnTo>
                  <a:pt x="0" y="7004640"/>
                </a:lnTo>
                <a:lnTo>
                  <a:pt x="3729" y="7050858"/>
                </a:lnTo>
                <a:lnTo>
                  <a:pt x="14525" y="7094702"/>
                </a:lnTo>
                <a:lnTo>
                  <a:pt x="31803" y="7135585"/>
                </a:lnTo>
                <a:lnTo>
                  <a:pt x="54975" y="7172920"/>
                </a:lnTo>
                <a:lnTo>
                  <a:pt x="83454" y="7206120"/>
                </a:lnTo>
                <a:lnTo>
                  <a:pt x="116655" y="7234600"/>
                </a:lnTo>
                <a:lnTo>
                  <a:pt x="153990" y="7257772"/>
                </a:lnTo>
                <a:lnTo>
                  <a:pt x="194872" y="7275049"/>
                </a:lnTo>
                <a:lnTo>
                  <a:pt x="238716" y="7285846"/>
                </a:lnTo>
                <a:lnTo>
                  <a:pt x="284935" y="7289575"/>
                </a:lnTo>
                <a:lnTo>
                  <a:pt x="5853437" y="7289575"/>
                </a:lnTo>
                <a:lnTo>
                  <a:pt x="5899656" y="7285846"/>
                </a:lnTo>
                <a:lnTo>
                  <a:pt x="5943500" y="7275049"/>
                </a:lnTo>
                <a:lnTo>
                  <a:pt x="5984382" y="7257772"/>
                </a:lnTo>
                <a:lnTo>
                  <a:pt x="6021717" y="7234600"/>
                </a:lnTo>
                <a:lnTo>
                  <a:pt x="6054918" y="7206120"/>
                </a:lnTo>
                <a:lnTo>
                  <a:pt x="6083397" y="7172920"/>
                </a:lnTo>
                <a:lnTo>
                  <a:pt x="6106569" y="7135585"/>
                </a:lnTo>
                <a:lnTo>
                  <a:pt x="6123846" y="7094702"/>
                </a:lnTo>
                <a:lnTo>
                  <a:pt x="6134643" y="7050858"/>
                </a:lnTo>
                <a:lnTo>
                  <a:pt x="6138372" y="7004640"/>
                </a:lnTo>
                <a:lnTo>
                  <a:pt x="6138372" y="284820"/>
                </a:lnTo>
                <a:lnTo>
                  <a:pt x="6134643" y="238633"/>
                </a:lnTo>
                <a:lnTo>
                  <a:pt x="6123846" y="194814"/>
                </a:lnTo>
                <a:lnTo>
                  <a:pt x="6106569" y="153950"/>
                </a:lnTo>
                <a:lnTo>
                  <a:pt x="6083397" y="116630"/>
                </a:lnTo>
                <a:lnTo>
                  <a:pt x="6054918" y="83440"/>
                </a:lnTo>
                <a:lnTo>
                  <a:pt x="6021717" y="54967"/>
                </a:lnTo>
                <a:lnTo>
                  <a:pt x="5984382" y="31800"/>
                </a:lnTo>
                <a:lnTo>
                  <a:pt x="5943500" y="14525"/>
                </a:lnTo>
                <a:lnTo>
                  <a:pt x="5899656" y="3729"/>
                </a:lnTo>
                <a:lnTo>
                  <a:pt x="5853437" y="0"/>
                </a:lnTo>
                <a:close/>
              </a:path>
            </a:pathLst>
          </a:custGeom>
          <a:solidFill>
            <a:srgbClr val="dfe3f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1" name="CustomShape 13"/>
          <p:cNvSpPr/>
          <p:nvPr/>
        </p:nvSpPr>
        <p:spPr>
          <a:xfrm>
            <a:off x="13211280" y="4781520"/>
            <a:ext cx="6138360" cy="7289280"/>
          </a:xfrm>
          <a:custGeom>
            <a:avLst/>
            <a:gdLst/>
            <a:ahLst/>
            <a:rect l="l" t="t" r="r" b="b"/>
            <a:pathLst>
              <a:path w="6138544" h="7289800">
                <a:moveTo>
                  <a:pt x="0" y="284820"/>
                </a:moveTo>
                <a:lnTo>
                  <a:pt x="3729" y="238633"/>
                </a:lnTo>
                <a:lnTo>
                  <a:pt x="14525" y="194814"/>
                </a:lnTo>
                <a:lnTo>
                  <a:pt x="31803" y="153950"/>
                </a:lnTo>
                <a:lnTo>
                  <a:pt x="54975" y="116630"/>
                </a:lnTo>
                <a:lnTo>
                  <a:pt x="83454" y="83440"/>
                </a:lnTo>
                <a:lnTo>
                  <a:pt x="116655" y="54967"/>
                </a:lnTo>
                <a:lnTo>
                  <a:pt x="153990" y="31800"/>
                </a:lnTo>
                <a:lnTo>
                  <a:pt x="194872" y="14525"/>
                </a:lnTo>
                <a:lnTo>
                  <a:pt x="238716" y="3729"/>
                </a:lnTo>
                <a:lnTo>
                  <a:pt x="284935" y="0"/>
                </a:lnTo>
                <a:lnTo>
                  <a:pt x="5853437" y="0"/>
                </a:lnTo>
                <a:lnTo>
                  <a:pt x="5899656" y="3729"/>
                </a:lnTo>
                <a:lnTo>
                  <a:pt x="5943499" y="14525"/>
                </a:lnTo>
                <a:lnTo>
                  <a:pt x="5984382" y="31800"/>
                </a:lnTo>
                <a:lnTo>
                  <a:pt x="6021717" y="54967"/>
                </a:lnTo>
                <a:lnTo>
                  <a:pt x="6054918" y="83440"/>
                </a:lnTo>
                <a:lnTo>
                  <a:pt x="6083397" y="116630"/>
                </a:lnTo>
                <a:lnTo>
                  <a:pt x="6106569" y="153950"/>
                </a:lnTo>
                <a:lnTo>
                  <a:pt x="6123846" y="194814"/>
                </a:lnTo>
                <a:lnTo>
                  <a:pt x="6134643" y="238633"/>
                </a:lnTo>
                <a:lnTo>
                  <a:pt x="6138372" y="284820"/>
                </a:lnTo>
                <a:lnTo>
                  <a:pt x="6138372" y="7004640"/>
                </a:lnTo>
                <a:lnTo>
                  <a:pt x="6134643" y="7050858"/>
                </a:lnTo>
                <a:lnTo>
                  <a:pt x="6123846" y="7094702"/>
                </a:lnTo>
                <a:lnTo>
                  <a:pt x="6106569" y="7135585"/>
                </a:lnTo>
                <a:lnTo>
                  <a:pt x="6083397" y="7172920"/>
                </a:lnTo>
                <a:lnTo>
                  <a:pt x="6054918" y="7206120"/>
                </a:lnTo>
                <a:lnTo>
                  <a:pt x="6021717" y="7234600"/>
                </a:lnTo>
                <a:lnTo>
                  <a:pt x="5984382" y="7257772"/>
                </a:lnTo>
                <a:lnTo>
                  <a:pt x="5943499" y="7275049"/>
                </a:lnTo>
                <a:lnTo>
                  <a:pt x="5899656" y="7285846"/>
                </a:lnTo>
                <a:lnTo>
                  <a:pt x="5853437" y="7289575"/>
                </a:lnTo>
                <a:lnTo>
                  <a:pt x="284935" y="7289575"/>
                </a:lnTo>
                <a:lnTo>
                  <a:pt x="238716" y="7285846"/>
                </a:lnTo>
                <a:lnTo>
                  <a:pt x="194872" y="7275049"/>
                </a:lnTo>
                <a:lnTo>
                  <a:pt x="153990" y="7257772"/>
                </a:lnTo>
                <a:lnTo>
                  <a:pt x="116655" y="7234600"/>
                </a:lnTo>
                <a:lnTo>
                  <a:pt x="83454" y="7206120"/>
                </a:lnTo>
                <a:lnTo>
                  <a:pt x="54975" y="7172920"/>
                </a:lnTo>
                <a:lnTo>
                  <a:pt x="31803" y="7135585"/>
                </a:lnTo>
                <a:lnTo>
                  <a:pt x="14525" y="7094702"/>
                </a:lnTo>
                <a:lnTo>
                  <a:pt x="3729" y="7050858"/>
                </a:lnTo>
                <a:lnTo>
                  <a:pt x="0" y="7004640"/>
                </a:lnTo>
                <a:lnTo>
                  <a:pt x="0" y="284820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2" name="CustomShape 14"/>
          <p:cNvSpPr/>
          <p:nvPr/>
        </p:nvSpPr>
        <p:spPr>
          <a:xfrm>
            <a:off x="7304040" y="4962240"/>
            <a:ext cx="5323320" cy="341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7360" bIns="0">
            <a:spAutoFit/>
          </a:bodyPr>
          <a:p>
            <a:pPr marL="12600">
              <a:lnSpc>
                <a:spcPts val="3470"/>
              </a:lnSpc>
              <a:spcBef>
                <a:spcPts val="215"/>
              </a:spcBef>
            </a:pPr>
            <a:r>
              <a:rPr b="1" lang="ru-RU" sz="2900" spc="-12" strike="noStrike">
                <a:solidFill>
                  <a:srgbClr val="353535"/>
                </a:solidFill>
                <a:latin typeface="Arial"/>
              </a:rPr>
              <a:t>У </a:t>
            </a:r>
            <a:r>
              <a:rPr b="1" lang="ru-RU" sz="2900" spc="-15" strike="noStrike">
                <a:solidFill>
                  <a:srgbClr val="353535"/>
                </a:solidFill>
                <a:latin typeface="Arial"/>
              </a:rPr>
              <a:t>пациентов </a:t>
            </a:r>
            <a:r>
              <a:rPr b="1" lang="ru-RU" sz="2900" spc="-7" strike="noStrike">
                <a:solidFill>
                  <a:srgbClr val="353535"/>
                </a:solidFill>
                <a:latin typeface="Arial"/>
              </a:rPr>
              <a:t>с</a:t>
            </a:r>
            <a:r>
              <a:rPr b="1" lang="ru-RU" sz="2900" spc="-75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1" lang="ru-RU" sz="2900" spc="-15" strike="noStrike">
                <a:solidFill>
                  <a:srgbClr val="353535"/>
                </a:solidFill>
                <a:latin typeface="Arial"/>
              </a:rPr>
              <a:t>факторами  </a:t>
            </a:r>
            <a:r>
              <a:rPr b="1" lang="ru-RU" sz="2900" spc="-7" strike="noStrike">
                <a:solidFill>
                  <a:srgbClr val="353535"/>
                </a:solidFill>
                <a:latin typeface="Arial"/>
              </a:rPr>
              <a:t>риска</a:t>
            </a:r>
            <a:r>
              <a:rPr b="1" lang="ru-RU" sz="2900" spc="-46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1" lang="ru-RU" sz="2900" spc="-15" strike="noStrike">
                <a:solidFill>
                  <a:srgbClr val="353535"/>
                </a:solidFill>
                <a:latin typeface="Arial"/>
              </a:rPr>
              <a:t>инфицирования</a:t>
            </a:r>
            <a:endParaRPr b="0" lang="ru-RU" sz="2900" spc="-1" strike="noStrike">
              <a:latin typeface="Arial"/>
            </a:endParaRPr>
          </a:p>
          <a:p>
            <a:pPr marL="12600">
              <a:lnSpc>
                <a:spcPts val="3339"/>
              </a:lnSpc>
            </a:pPr>
            <a:r>
              <a:rPr b="1" lang="ru-RU" sz="2900" spc="-197" strike="noStrike">
                <a:solidFill>
                  <a:srgbClr val="353535"/>
                </a:solidFill>
                <a:latin typeface="Arial"/>
              </a:rPr>
              <a:t>P.</a:t>
            </a:r>
            <a:r>
              <a:rPr b="1" lang="ru-RU" sz="2900" spc="-15" strike="noStrike">
                <a:solidFill>
                  <a:srgbClr val="353535"/>
                </a:solidFill>
                <a:latin typeface="Arial"/>
              </a:rPr>
              <a:t> аeruginosa</a:t>
            </a:r>
            <a:endParaRPr b="0" lang="ru-RU" sz="2900" spc="-1" strike="noStrike">
              <a:latin typeface="Arial"/>
            </a:endParaRPr>
          </a:p>
          <a:p>
            <a:pPr marL="12600">
              <a:lnSpc>
                <a:spcPct val="99000"/>
              </a:lnSpc>
              <a:spcBef>
                <a:spcPts val="6"/>
              </a:spcBef>
            </a:pPr>
            <a:r>
              <a:rPr b="0" lang="ru-RU" sz="2900" spc="-15" strike="noStrike">
                <a:solidFill>
                  <a:srgbClr val="353535"/>
                </a:solidFill>
                <a:latin typeface="Arial"/>
              </a:rPr>
              <a:t>рекомендованы </a:t>
            </a: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комбинация </a:t>
            </a:r>
            <a:r>
              <a:rPr b="0" lang="ru-RU" sz="2900" spc="-1" strike="noStrike">
                <a:solidFill>
                  <a:srgbClr val="353535"/>
                </a:solidFill>
                <a:latin typeface="Arial"/>
              </a:rPr>
              <a:t>β-  </a:t>
            </a:r>
            <a:r>
              <a:rPr b="0" lang="ru-RU" sz="2900" spc="-21" strike="noStrike">
                <a:solidFill>
                  <a:srgbClr val="353535"/>
                </a:solidFill>
                <a:latin typeface="Arial"/>
              </a:rPr>
              <a:t>лактамного </a:t>
            </a: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антибиотика </a:t>
            </a:r>
            <a:r>
              <a:rPr b="0" lang="ru-RU" sz="2900" spc="-7" strike="noStrike">
                <a:solidFill>
                  <a:srgbClr val="353535"/>
                </a:solidFill>
                <a:latin typeface="Arial"/>
              </a:rPr>
              <a:t>с  </a:t>
            </a: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антисинегнойной</a:t>
            </a:r>
            <a:r>
              <a:rPr b="0" lang="ru-RU" sz="2900" spc="-75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900" spc="-7" strike="noStrike">
                <a:solidFill>
                  <a:srgbClr val="353535"/>
                </a:solidFill>
                <a:latin typeface="Arial"/>
              </a:rPr>
              <a:t>активностью</a:t>
            </a:r>
            <a:endParaRPr b="0" lang="ru-RU" sz="2900" spc="-1" strike="noStrike">
              <a:latin typeface="Arial"/>
            </a:endParaRPr>
          </a:p>
          <a:p>
            <a:pPr marL="12600">
              <a:lnSpc>
                <a:spcPct val="101000"/>
              </a:lnSpc>
              <a:spcBef>
                <a:spcPts val="6"/>
              </a:spcBef>
            </a:pPr>
            <a:r>
              <a:rPr b="0" lang="ru-RU" sz="2500" spc="-1" strike="noStrike">
                <a:solidFill>
                  <a:srgbClr val="565656"/>
                </a:solidFill>
                <a:latin typeface="Arial"/>
              </a:rPr>
              <a:t>(пиперациллин/тазобактам,  </a:t>
            </a:r>
            <a:r>
              <a:rPr b="0" lang="ru-RU" sz="2500" spc="9" strike="noStrike">
                <a:solidFill>
                  <a:srgbClr val="565656"/>
                </a:solidFill>
                <a:latin typeface="Arial"/>
              </a:rPr>
              <a:t>меропенем, дорипенем,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543" name="CustomShape 15"/>
          <p:cNvSpPr/>
          <p:nvPr/>
        </p:nvSpPr>
        <p:spPr>
          <a:xfrm>
            <a:off x="7304040" y="8370720"/>
            <a:ext cx="4090320" cy="61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>
            <a:spAutoFit/>
          </a:bodyPr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b="0" lang="ru-RU" sz="2500" spc="9" strike="noStrike">
                <a:solidFill>
                  <a:srgbClr val="565656"/>
                </a:solidFill>
                <a:latin typeface="Arial"/>
              </a:rPr>
              <a:t>им</a:t>
            </a:r>
            <a:r>
              <a:rPr b="0" lang="ru-RU" sz="2500" spc="-1" strike="noStrike">
                <a:solidFill>
                  <a:srgbClr val="565656"/>
                </a:solidFill>
                <a:latin typeface="Arial"/>
              </a:rPr>
              <a:t>и</a:t>
            </a:r>
            <a:r>
              <a:rPr b="0" lang="ru-RU" sz="2500" spc="9" strike="noStrike">
                <a:solidFill>
                  <a:srgbClr val="565656"/>
                </a:solidFill>
                <a:latin typeface="Arial"/>
              </a:rPr>
              <a:t>пен</a:t>
            </a:r>
            <a:r>
              <a:rPr b="0" lang="ru-RU" sz="2500" spc="12" strike="noStrike">
                <a:solidFill>
                  <a:srgbClr val="565656"/>
                </a:solidFill>
                <a:latin typeface="Arial"/>
              </a:rPr>
              <a:t>е</a:t>
            </a:r>
            <a:r>
              <a:rPr b="0" lang="ru-RU" sz="2500" spc="9" strike="noStrike">
                <a:solidFill>
                  <a:srgbClr val="565656"/>
                </a:solidFill>
                <a:latin typeface="Arial"/>
              </a:rPr>
              <a:t>м</a:t>
            </a:r>
            <a:r>
              <a:rPr b="0" lang="ru-RU" sz="2500" spc="4" strike="noStrike">
                <a:solidFill>
                  <a:srgbClr val="565656"/>
                </a:solidFill>
                <a:latin typeface="Arial"/>
              </a:rPr>
              <a:t>/</a:t>
            </a:r>
            <a:r>
              <a:rPr b="0" lang="ru-RU" sz="2500" spc="9" strike="noStrike">
                <a:solidFill>
                  <a:srgbClr val="565656"/>
                </a:solidFill>
                <a:latin typeface="Arial"/>
              </a:rPr>
              <a:t>ц</a:t>
            </a:r>
            <a:r>
              <a:rPr b="0" lang="ru-RU" sz="2500" spc="-1" strike="noStrike">
                <a:solidFill>
                  <a:srgbClr val="565656"/>
                </a:solidFill>
                <a:latin typeface="Arial"/>
              </a:rPr>
              <a:t>и</a:t>
            </a:r>
            <a:r>
              <a:rPr b="0" lang="ru-RU" sz="2500" spc="4" strike="noStrike">
                <a:solidFill>
                  <a:srgbClr val="565656"/>
                </a:solidFill>
                <a:latin typeface="Arial"/>
              </a:rPr>
              <a:t>ла</a:t>
            </a:r>
            <a:r>
              <a:rPr b="0" lang="ru-RU" sz="2500" spc="12" strike="noStrike">
                <a:solidFill>
                  <a:srgbClr val="565656"/>
                </a:solidFill>
                <a:latin typeface="Arial"/>
              </a:rPr>
              <a:t>с</a:t>
            </a:r>
            <a:r>
              <a:rPr b="0" lang="ru-RU" sz="2500" spc="-26" strike="noStrike">
                <a:solidFill>
                  <a:srgbClr val="565656"/>
                </a:solidFill>
                <a:latin typeface="Arial"/>
              </a:rPr>
              <a:t>т</a:t>
            </a:r>
            <a:r>
              <a:rPr b="0" lang="ru-RU" sz="2500" spc="-46" strike="noStrike">
                <a:solidFill>
                  <a:srgbClr val="565656"/>
                </a:solidFill>
                <a:latin typeface="Arial"/>
              </a:rPr>
              <a:t>а</a:t>
            </a:r>
            <a:r>
              <a:rPr b="0" lang="ru-RU" sz="2500" spc="9" strike="noStrike">
                <a:solidFill>
                  <a:srgbClr val="565656"/>
                </a:solidFill>
                <a:latin typeface="Arial"/>
              </a:rPr>
              <a:t>ти</a:t>
            </a:r>
            <a:r>
              <a:rPr b="0" lang="ru-RU" sz="2500" spc="18" strike="noStrike">
                <a:solidFill>
                  <a:srgbClr val="565656"/>
                </a:solidFill>
                <a:latin typeface="Arial"/>
              </a:rPr>
              <a:t>н</a:t>
            </a:r>
            <a:r>
              <a:rPr b="0" lang="ru-RU" sz="2500" spc="4" strike="noStrike">
                <a:solidFill>
                  <a:srgbClr val="565656"/>
                </a:solidFill>
                <a:latin typeface="Arial"/>
              </a:rPr>
              <a:t>)</a:t>
            </a:r>
            <a:r>
              <a:rPr b="0" lang="ru-RU" sz="2500" spc="-1" strike="noStrike">
                <a:solidFill>
                  <a:srgbClr val="565656"/>
                </a:solidFill>
                <a:latin typeface="Arial"/>
              </a:rPr>
              <a:t>	</a:t>
            </a:r>
            <a:r>
              <a:rPr b="1" lang="ru-RU" sz="3950" spc="9" strike="noStrike">
                <a:solidFill>
                  <a:srgbClr val="565656"/>
                </a:solidFill>
                <a:latin typeface="Arial"/>
              </a:rPr>
              <a:t>+</a:t>
            </a:r>
            <a:endParaRPr b="0" lang="ru-RU" sz="3950" spc="-1" strike="noStrike">
              <a:latin typeface="Arial"/>
            </a:endParaRPr>
          </a:p>
        </p:txBody>
      </p:sp>
      <p:sp>
        <p:nvSpPr>
          <p:cNvPr id="544" name="CustomShape 16"/>
          <p:cNvSpPr/>
          <p:nvPr/>
        </p:nvSpPr>
        <p:spPr>
          <a:xfrm>
            <a:off x="7304040" y="9175680"/>
            <a:ext cx="4958280" cy="324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7360" bIns="0">
            <a:spAutoFit/>
          </a:bodyPr>
          <a:p>
            <a:pPr marL="337320" indent="-324720">
              <a:lnSpc>
                <a:spcPts val="3470"/>
              </a:lnSpc>
              <a:spcBef>
                <a:spcPts val="215"/>
              </a:spcBef>
              <a:buClr>
                <a:srgbClr val="565656"/>
              </a:buClr>
              <a:buSzPct val="124000"/>
              <a:buFont typeface="Symbol" charset="2"/>
              <a:buChar char=""/>
            </a:pP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ципрофлоксацином  </a:t>
            </a:r>
            <a:r>
              <a:rPr b="0" lang="ru-RU" sz="2900" spc="-7" strike="noStrike">
                <a:solidFill>
                  <a:srgbClr val="353535"/>
                </a:solidFill>
                <a:latin typeface="Arial"/>
              </a:rPr>
              <a:t>или</a:t>
            </a:r>
            <a:r>
              <a:rPr b="0" lang="ru-RU" sz="2900" spc="-120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левофлоксацином;</a:t>
            </a:r>
            <a:endParaRPr b="0" lang="ru-RU" sz="2900" spc="-1" strike="noStrike">
              <a:latin typeface="Arial"/>
            </a:endParaRPr>
          </a:p>
          <a:p>
            <a:pPr marL="337320" indent="-324720">
              <a:lnSpc>
                <a:spcPts val="3470"/>
              </a:lnSpc>
              <a:spcBef>
                <a:spcPts val="530"/>
              </a:spcBef>
              <a:buClr>
                <a:srgbClr val="565656"/>
              </a:buClr>
              <a:buSzPct val="124000"/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ru-RU" sz="2900" spc="-15" strike="noStrike">
                <a:solidFill>
                  <a:srgbClr val="353535"/>
                </a:solidFill>
                <a:latin typeface="Arial"/>
              </a:rPr>
              <a:t>аминогликозидами </a:t>
            </a: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II-III  </a:t>
            </a:r>
            <a:r>
              <a:rPr b="0" lang="ru-RU" sz="2900" spc="-15" strike="noStrike">
                <a:solidFill>
                  <a:srgbClr val="353535"/>
                </a:solidFill>
                <a:latin typeface="Arial"/>
              </a:rPr>
              <a:t>поколения </a:t>
            </a:r>
            <a:r>
              <a:rPr b="0" lang="ru-RU" sz="2900" spc="-7" strike="noStrike">
                <a:solidFill>
                  <a:srgbClr val="353535"/>
                </a:solidFill>
                <a:latin typeface="Arial"/>
              </a:rPr>
              <a:t>и</a:t>
            </a:r>
            <a:r>
              <a:rPr b="0" lang="ru-RU" sz="2900" spc="-55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900" spc="-15" strike="noStrike">
                <a:solidFill>
                  <a:srgbClr val="353535"/>
                </a:solidFill>
                <a:latin typeface="Arial"/>
              </a:rPr>
              <a:t>макролидами;</a:t>
            </a:r>
            <a:endParaRPr b="0" lang="ru-RU" sz="2900" spc="-1" strike="noStrike">
              <a:latin typeface="Arial"/>
            </a:endParaRPr>
          </a:p>
          <a:p>
            <a:pPr marL="337320" indent="-324720">
              <a:lnSpc>
                <a:spcPts val="3470"/>
              </a:lnSpc>
              <a:spcBef>
                <a:spcPts val="536"/>
              </a:spcBef>
              <a:buClr>
                <a:srgbClr val="565656"/>
              </a:buClr>
              <a:buSzPct val="124000"/>
              <a:buFont typeface="Arial"/>
              <a:buChar char="•"/>
            </a:pP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«</a:t>
            </a:r>
            <a:r>
              <a:rPr b="0" lang="ru-RU" sz="2900" spc="-15" strike="noStrike">
                <a:solidFill>
                  <a:srgbClr val="353535"/>
                </a:solidFill>
                <a:latin typeface="Arial"/>
              </a:rPr>
              <a:t>р</a:t>
            </a: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еспир</a:t>
            </a:r>
            <a:r>
              <a:rPr b="0" lang="ru-RU" sz="2900" spc="-86" strike="noStrike">
                <a:solidFill>
                  <a:srgbClr val="353535"/>
                </a:solidFill>
                <a:latin typeface="Arial"/>
              </a:rPr>
              <a:t>а</a:t>
            </a:r>
            <a:r>
              <a:rPr b="0" lang="ru-RU" sz="2900" spc="-41" strike="noStrike">
                <a:solidFill>
                  <a:srgbClr val="353535"/>
                </a:solidFill>
                <a:latin typeface="Arial"/>
              </a:rPr>
              <a:t>т</a:t>
            </a: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о</a:t>
            </a:r>
            <a:r>
              <a:rPr b="0" lang="ru-RU" sz="2900" spc="-15" strike="noStrike">
                <a:solidFill>
                  <a:srgbClr val="353535"/>
                </a:solidFill>
                <a:latin typeface="Arial"/>
              </a:rPr>
              <a:t>р</a:t>
            </a: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ным»  </a:t>
            </a:r>
            <a:r>
              <a:rPr b="0" lang="ru-RU" sz="2900" spc="-21" strike="noStrike">
                <a:solidFill>
                  <a:srgbClr val="353535"/>
                </a:solidFill>
                <a:latin typeface="Arial"/>
              </a:rPr>
              <a:t>фторхинолоном.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545" name="CustomShape 17"/>
          <p:cNvSpPr/>
          <p:nvPr/>
        </p:nvSpPr>
        <p:spPr>
          <a:xfrm>
            <a:off x="1075680" y="4962240"/>
            <a:ext cx="5030280" cy="898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7360" bIns="0">
            <a:spAutoFit/>
          </a:bodyPr>
          <a:p>
            <a:pPr marL="12600">
              <a:lnSpc>
                <a:spcPts val="3470"/>
              </a:lnSpc>
              <a:spcBef>
                <a:spcPts val="215"/>
              </a:spcBef>
            </a:pPr>
            <a:r>
              <a:rPr b="1" lang="ru-RU" sz="2900" spc="-12" strike="noStrike">
                <a:solidFill>
                  <a:srgbClr val="353535"/>
                </a:solidFill>
                <a:latin typeface="Arial"/>
              </a:rPr>
              <a:t>У </a:t>
            </a:r>
            <a:r>
              <a:rPr b="1" lang="ru-RU" sz="2900" spc="-15" strike="noStrike">
                <a:solidFill>
                  <a:srgbClr val="353535"/>
                </a:solidFill>
                <a:latin typeface="Arial"/>
              </a:rPr>
              <a:t>пациентов </a:t>
            </a:r>
            <a:r>
              <a:rPr b="1" lang="ru-RU" sz="2900" spc="-12" strike="noStrike">
                <a:solidFill>
                  <a:srgbClr val="353535"/>
                </a:solidFill>
                <a:latin typeface="Arial"/>
              </a:rPr>
              <a:t>в </a:t>
            </a:r>
            <a:r>
              <a:rPr b="1" lang="ru-RU" sz="2900" spc="-26" strike="noStrike">
                <a:solidFill>
                  <a:srgbClr val="353535"/>
                </a:solidFill>
                <a:latin typeface="Arial"/>
              </a:rPr>
              <a:t>критическом  состоянии </a:t>
            </a:r>
            <a:r>
              <a:rPr b="1" lang="ru-RU" sz="2900" spc="-21" strike="noStrike">
                <a:solidFill>
                  <a:srgbClr val="353535"/>
                </a:solidFill>
                <a:latin typeface="Arial"/>
              </a:rPr>
              <a:t>рекомендована  </a:t>
            </a:r>
            <a:r>
              <a:rPr b="1" lang="ru-RU" sz="2900" spc="-26" strike="noStrike">
                <a:solidFill>
                  <a:srgbClr val="353535"/>
                </a:solidFill>
                <a:latin typeface="Arial"/>
              </a:rPr>
              <a:t>комбинированная</a:t>
            </a:r>
            <a:r>
              <a:rPr b="1" lang="ru-RU" sz="2900" spc="-41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1" lang="ru-RU" sz="2900" spc="-12" strike="noStrike">
                <a:solidFill>
                  <a:srgbClr val="353535"/>
                </a:solidFill>
                <a:latin typeface="Arial"/>
              </a:rPr>
              <a:t>терапия:</a:t>
            </a:r>
            <a:endParaRPr b="0" lang="ru-RU" sz="2900" spc="-1" strike="noStrike">
              <a:latin typeface="Arial"/>
            </a:endParaRPr>
          </a:p>
          <a:p>
            <a:pPr marL="337320" indent="-324720">
              <a:lnSpc>
                <a:spcPts val="3470"/>
              </a:lnSpc>
              <a:spcBef>
                <a:spcPts val="1536"/>
              </a:spcBef>
              <a:buClr>
                <a:srgbClr val="ff9a9a"/>
              </a:buClr>
              <a:buSzPct val="124000"/>
              <a:buFont typeface="Symbol" charset="2"/>
              <a:buChar char=""/>
            </a:pPr>
            <a:r>
              <a:rPr b="0" lang="ru-RU" sz="2900" spc="-15" strike="noStrike">
                <a:solidFill>
                  <a:srgbClr val="353535"/>
                </a:solidFill>
                <a:latin typeface="Arial"/>
              </a:rPr>
              <a:t>защищенных  </a:t>
            </a: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амин</a:t>
            </a:r>
            <a:r>
              <a:rPr b="0" lang="ru-RU" sz="2900" spc="-21" strike="noStrike">
                <a:solidFill>
                  <a:srgbClr val="353535"/>
                </a:solidFill>
                <a:latin typeface="Arial"/>
              </a:rPr>
              <a:t>о</a:t>
            </a:r>
            <a:r>
              <a:rPr b="0" lang="ru-RU" sz="2900" spc="-7" strike="noStrike">
                <a:solidFill>
                  <a:srgbClr val="353535"/>
                </a:solidFill>
                <a:latin typeface="Arial"/>
              </a:rPr>
              <a:t>пен</a:t>
            </a:r>
            <a:r>
              <a:rPr b="0" lang="ru-RU" sz="2900" spc="-15" strike="noStrike">
                <a:solidFill>
                  <a:srgbClr val="353535"/>
                </a:solidFill>
                <a:latin typeface="Arial"/>
              </a:rPr>
              <a:t>и</a:t>
            </a:r>
            <a:r>
              <a:rPr b="0" lang="ru-RU" sz="2900" spc="-7" strike="noStrike">
                <a:solidFill>
                  <a:srgbClr val="353535"/>
                </a:solidFill>
                <a:latin typeface="Arial"/>
              </a:rPr>
              <a:t>циллино</a:t>
            </a:r>
            <a:r>
              <a:rPr b="0" lang="ru-RU" sz="2900" spc="-32" strike="noStrike">
                <a:solidFill>
                  <a:srgbClr val="353535"/>
                </a:solidFill>
                <a:latin typeface="Arial"/>
              </a:rPr>
              <a:t>в</a:t>
            </a:r>
            <a:r>
              <a:rPr b="0" lang="ru-RU" sz="2900" spc="-7" strike="noStrike">
                <a:solidFill>
                  <a:srgbClr val="353535"/>
                </a:solidFill>
                <a:latin typeface="Arial"/>
              </a:rPr>
              <a:t>;</a:t>
            </a:r>
            <a:endParaRPr b="0" lang="ru-RU" sz="2900" spc="-1" strike="noStrike">
              <a:latin typeface="Arial"/>
            </a:endParaRPr>
          </a:p>
          <a:p>
            <a:pPr marL="337320" indent="-324720">
              <a:lnSpc>
                <a:spcPts val="3470"/>
              </a:lnSpc>
              <a:spcBef>
                <a:spcPts val="536"/>
              </a:spcBef>
              <a:buClr>
                <a:srgbClr val="ff9a9a"/>
              </a:buClr>
              <a:buSzPct val="124000"/>
              <a:buFont typeface="Symbol" charset="2"/>
              <a:buChar char=""/>
            </a:pPr>
            <a:r>
              <a:rPr b="0" lang="ru-RU" sz="2900" spc="-15" strike="noStrike">
                <a:solidFill>
                  <a:srgbClr val="353535"/>
                </a:solidFill>
                <a:latin typeface="Arial"/>
              </a:rPr>
              <a:t>цефалоспорины  </a:t>
            </a:r>
            <a:r>
              <a:rPr b="0" lang="ru-RU" sz="2900" spc="-7" strike="noStrike">
                <a:solidFill>
                  <a:srgbClr val="353535"/>
                </a:solidFill>
                <a:latin typeface="Arial"/>
              </a:rPr>
              <a:t>3</a:t>
            </a:r>
            <a:r>
              <a:rPr b="0" lang="ru-RU" sz="2900" spc="-21" strike="noStrike">
                <a:solidFill>
                  <a:srgbClr val="353535"/>
                </a:solidFill>
                <a:latin typeface="Arial"/>
              </a:rPr>
              <a:t> генерации</a:t>
            </a:r>
            <a:endParaRPr b="0" lang="ru-RU" sz="2900" spc="-1" strike="noStrike">
              <a:latin typeface="Arial"/>
            </a:endParaRPr>
          </a:p>
          <a:p>
            <a:pPr marL="725040">
              <a:lnSpc>
                <a:spcPct val="100000"/>
              </a:lnSpc>
              <a:spcBef>
                <a:spcPts val="139"/>
              </a:spcBef>
            </a:pPr>
            <a:r>
              <a:rPr b="0" lang="ru-RU" sz="5400" spc="-1" strike="noStrike" baseline="-3000">
                <a:solidFill>
                  <a:srgbClr val="353535"/>
                </a:solidFill>
                <a:latin typeface="Arial"/>
              </a:rPr>
              <a:t>+</a:t>
            </a:r>
            <a:r>
              <a:rPr b="0" lang="ru-RU" sz="5400" spc="-316" strike="noStrike" baseline="-3000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900" spc="-15" strike="noStrike">
                <a:solidFill>
                  <a:srgbClr val="353535"/>
                </a:solidFill>
                <a:latin typeface="Arial"/>
              </a:rPr>
              <a:t>азитромицин</a:t>
            </a:r>
            <a:endParaRPr b="0" lang="ru-RU" sz="2900" spc="-1" strike="noStrike">
              <a:latin typeface="Arial"/>
            </a:endParaRPr>
          </a:p>
          <a:p>
            <a:pPr marL="725040">
              <a:lnSpc>
                <a:spcPct val="100000"/>
              </a:lnSpc>
              <a:spcBef>
                <a:spcPts val="281"/>
              </a:spcBef>
            </a:pPr>
            <a:r>
              <a:rPr b="0" lang="ru-RU" sz="2900" spc="-7" strike="noStrike">
                <a:solidFill>
                  <a:srgbClr val="353535"/>
                </a:solidFill>
                <a:latin typeface="Arial"/>
              </a:rPr>
              <a:t>или</a:t>
            </a:r>
            <a:r>
              <a:rPr b="0" lang="ru-RU" sz="2900" spc="-32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кларитромицин.</a:t>
            </a:r>
            <a:endParaRPr b="0" lang="ru-RU" sz="29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465"/>
              </a:spcBef>
            </a:pPr>
            <a:r>
              <a:rPr b="0" lang="ru-RU" sz="2900" spc="-7" strike="noStrike">
                <a:solidFill>
                  <a:srgbClr val="8f8f8f"/>
                </a:solidFill>
                <a:latin typeface="Arial"/>
              </a:rPr>
              <a:t>ИЛИ</a:t>
            </a:r>
            <a:endParaRPr b="0" lang="ru-RU" sz="2900" spc="-1" strike="noStrike">
              <a:latin typeface="Arial"/>
            </a:endParaRPr>
          </a:p>
          <a:p>
            <a:pPr marL="424800" indent="-412560">
              <a:lnSpc>
                <a:spcPts val="3900"/>
              </a:lnSpc>
              <a:spcBef>
                <a:spcPts val="309"/>
              </a:spcBef>
              <a:buClr>
                <a:srgbClr val="c00000"/>
              </a:buClr>
              <a:buSzPct val="124000"/>
              <a:buFont typeface="Symbol" charset="2"/>
              <a:buChar char=""/>
            </a:pP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«</a:t>
            </a:r>
            <a:r>
              <a:rPr b="0" lang="ru-RU" sz="2900" spc="-15" strike="noStrike">
                <a:solidFill>
                  <a:srgbClr val="353535"/>
                </a:solidFill>
                <a:latin typeface="Arial"/>
              </a:rPr>
              <a:t>р</a:t>
            </a: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еспир</a:t>
            </a:r>
            <a:r>
              <a:rPr b="0" lang="ru-RU" sz="2900" spc="-86" strike="noStrike">
                <a:solidFill>
                  <a:srgbClr val="353535"/>
                </a:solidFill>
                <a:latin typeface="Arial"/>
              </a:rPr>
              <a:t>а</a:t>
            </a:r>
            <a:r>
              <a:rPr b="0" lang="ru-RU" sz="2900" spc="-41" strike="noStrike">
                <a:solidFill>
                  <a:srgbClr val="353535"/>
                </a:solidFill>
                <a:latin typeface="Arial"/>
              </a:rPr>
              <a:t>т</a:t>
            </a: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о</a:t>
            </a:r>
            <a:r>
              <a:rPr b="0" lang="ru-RU" sz="2900" spc="-15" strike="noStrike">
                <a:solidFill>
                  <a:srgbClr val="353535"/>
                </a:solidFill>
                <a:latin typeface="Arial"/>
              </a:rPr>
              <a:t>р</a:t>
            </a: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ный»  </a:t>
            </a:r>
            <a:r>
              <a:rPr b="0" lang="ru-RU" sz="2900" spc="-26" strike="noStrike">
                <a:solidFill>
                  <a:srgbClr val="353535"/>
                </a:solidFill>
                <a:latin typeface="Arial"/>
              </a:rPr>
              <a:t>фторхинолон</a:t>
            </a:r>
            <a:r>
              <a:rPr b="0" lang="ru-RU" sz="2900" spc="-52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5400" spc="-1" strike="noStrike" baseline="-3000">
                <a:solidFill>
                  <a:srgbClr val="353535"/>
                </a:solidFill>
                <a:latin typeface="Arial"/>
              </a:rPr>
              <a:t>+</a:t>
            </a:r>
            <a:endParaRPr b="0" lang="ru-RU" sz="5400" spc="-1" strike="noStrike">
              <a:latin typeface="Arial"/>
            </a:endParaRPr>
          </a:p>
          <a:p>
            <a:pPr marL="642600" indent="-19440">
              <a:lnSpc>
                <a:spcPts val="3470"/>
              </a:lnSpc>
              <a:spcBef>
                <a:spcPts val="879"/>
              </a:spcBef>
            </a:pPr>
            <a:r>
              <a:rPr b="0" lang="ru-RU" sz="2900" spc="-15" strike="noStrike">
                <a:solidFill>
                  <a:srgbClr val="353535"/>
                </a:solidFill>
                <a:latin typeface="Arial"/>
              </a:rPr>
              <a:t>цефалоспорины  </a:t>
            </a:r>
            <a:r>
              <a:rPr b="0" lang="ru-RU" sz="2900" spc="-7" strike="noStrike">
                <a:solidFill>
                  <a:srgbClr val="353535"/>
                </a:solidFill>
                <a:latin typeface="Arial"/>
              </a:rPr>
              <a:t>3</a:t>
            </a:r>
            <a:r>
              <a:rPr b="0" lang="ru-RU" sz="2900" spc="-21" strike="noStrike">
                <a:solidFill>
                  <a:srgbClr val="353535"/>
                </a:solidFill>
                <a:latin typeface="Arial"/>
              </a:rPr>
              <a:t> генерации.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546" name="CustomShape 18"/>
          <p:cNvSpPr/>
          <p:nvPr/>
        </p:nvSpPr>
        <p:spPr>
          <a:xfrm>
            <a:off x="1135800" y="12382560"/>
            <a:ext cx="16314840" cy="116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2600">
              <a:lnSpc>
                <a:spcPct val="101000"/>
              </a:lnSpc>
              <a:spcBef>
                <a:spcPts val="91"/>
              </a:spcBef>
            </a:pPr>
            <a:r>
              <a:rPr b="0" lang="ru-RU" sz="2500" spc="12" strike="noStrike">
                <a:solidFill>
                  <a:srgbClr val="000000"/>
                </a:solidFill>
                <a:latin typeface="Arial"/>
              </a:rPr>
              <a:t>В </a:t>
            </a:r>
            <a:r>
              <a:rPr b="0" lang="ru-RU" sz="2500" spc="9" strike="noStrike">
                <a:solidFill>
                  <a:srgbClr val="000000"/>
                </a:solidFill>
                <a:latin typeface="Arial"/>
              </a:rPr>
              <a:t>случае клинической неэффективности, </a:t>
            </a:r>
            <a:r>
              <a:rPr b="0" lang="ru-RU" sz="2500" spc="-1" strike="noStrike">
                <a:solidFill>
                  <a:srgbClr val="000000"/>
                </a:solidFill>
                <a:latin typeface="Arial"/>
              </a:rPr>
              <a:t>развитии </a:t>
            </a:r>
            <a:r>
              <a:rPr b="0" lang="ru-RU" sz="2500" spc="4" strike="noStrike">
                <a:solidFill>
                  <a:srgbClr val="000000"/>
                </a:solidFill>
                <a:latin typeface="Arial"/>
              </a:rPr>
              <a:t>нозокомиальных </a:t>
            </a:r>
            <a:r>
              <a:rPr b="0" lang="ru-RU" sz="2500" spc="9" strike="noStrike">
                <a:solidFill>
                  <a:srgbClr val="000000"/>
                </a:solidFill>
                <a:latin typeface="Arial"/>
              </a:rPr>
              <a:t>осложнений </a:t>
            </a:r>
            <a:r>
              <a:rPr b="0" lang="ru-RU" sz="2500" spc="18" strike="noStrike">
                <a:solidFill>
                  <a:srgbClr val="000000"/>
                </a:solidFill>
                <a:latin typeface="Arial"/>
              </a:rPr>
              <a:t>— </a:t>
            </a:r>
            <a:r>
              <a:rPr b="0" lang="ru-RU" sz="2500" spc="-7" strike="noStrike">
                <a:solidFill>
                  <a:srgbClr val="000000"/>
                </a:solidFill>
                <a:latin typeface="Arial"/>
              </a:rPr>
              <a:t>цефтолозан/тазобактам,  </a:t>
            </a:r>
            <a:r>
              <a:rPr b="0" lang="ru-RU" sz="2500" spc="-1" strike="noStrike">
                <a:solidFill>
                  <a:srgbClr val="000000"/>
                </a:solidFill>
                <a:latin typeface="Arial"/>
              </a:rPr>
              <a:t>пиперациллин/тазобактам, цефепим/сульбактам, </a:t>
            </a:r>
            <a:r>
              <a:rPr b="0" lang="ru-RU" sz="2500" spc="9" strike="noStrike">
                <a:solidFill>
                  <a:srgbClr val="000000"/>
                </a:solidFill>
                <a:latin typeface="Arial"/>
              </a:rPr>
              <a:t>меропенем, дорипенем, </a:t>
            </a:r>
            <a:r>
              <a:rPr b="0" lang="ru-RU" sz="2500" spc="4" strike="noStrike">
                <a:solidFill>
                  <a:srgbClr val="000000"/>
                </a:solidFill>
                <a:latin typeface="Arial"/>
              </a:rPr>
              <a:t>имипенем/циластатин,  </a:t>
            </a:r>
            <a:r>
              <a:rPr b="0" lang="ru-RU" sz="2500" spc="-1" strike="noStrike">
                <a:solidFill>
                  <a:srgbClr val="000000"/>
                </a:solidFill>
                <a:latin typeface="Arial"/>
              </a:rPr>
              <a:t>цефтазидим/авибактам, </a:t>
            </a:r>
            <a:r>
              <a:rPr b="0" lang="ru-RU" sz="2500" spc="4" strike="noStrike">
                <a:solidFill>
                  <a:srgbClr val="000000"/>
                </a:solidFill>
                <a:latin typeface="Arial"/>
              </a:rPr>
              <a:t>тигециклин, азтреонам, </a:t>
            </a:r>
            <a:r>
              <a:rPr b="0" lang="ru-RU" sz="2500" spc="12" strike="noStrike">
                <a:solidFill>
                  <a:srgbClr val="000000"/>
                </a:solidFill>
                <a:latin typeface="Arial"/>
              </a:rPr>
              <a:t>амикацин, </a:t>
            </a:r>
            <a:r>
              <a:rPr b="0" lang="ru-RU" sz="2500" spc="-7" strike="noStrike">
                <a:solidFill>
                  <a:srgbClr val="000000"/>
                </a:solidFill>
                <a:latin typeface="Arial"/>
              </a:rPr>
              <a:t>телаванцин </a:t>
            </a:r>
            <a:r>
              <a:rPr b="0" lang="ru-RU" sz="2500" spc="9" strike="noStrike">
                <a:solidFill>
                  <a:srgbClr val="000000"/>
                </a:solidFill>
                <a:latin typeface="Arial"/>
              </a:rPr>
              <a:t>и</a:t>
            </a:r>
            <a:r>
              <a:rPr b="0" lang="ru-RU" sz="2500" spc="143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500" spc="4" strike="noStrike">
                <a:solidFill>
                  <a:srgbClr val="000000"/>
                </a:solidFill>
                <a:latin typeface="Arial"/>
              </a:rPr>
              <a:t>др.).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547" name="CustomShape 19"/>
          <p:cNvSpPr/>
          <p:nvPr/>
        </p:nvSpPr>
        <p:spPr>
          <a:xfrm>
            <a:off x="13470840" y="4962240"/>
            <a:ext cx="5521680" cy="623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7360" bIns="0">
            <a:spAutoFit/>
          </a:bodyPr>
          <a:p>
            <a:pPr marL="12600">
              <a:lnSpc>
                <a:spcPts val="3470"/>
              </a:lnSpc>
              <a:spcBef>
                <a:spcPts val="215"/>
              </a:spcBef>
            </a:pPr>
            <a:r>
              <a:rPr b="1" lang="ru-RU" sz="2900" spc="-15" strike="noStrike">
                <a:solidFill>
                  <a:srgbClr val="1f1f1f"/>
                </a:solidFill>
                <a:latin typeface="Arial"/>
              </a:rPr>
              <a:t>Отдельные</a:t>
            </a:r>
            <a:r>
              <a:rPr b="1" lang="ru-RU" sz="2900" spc="-9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900" spc="-15" strike="noStrike">
                <a:solidFill>
                  <a:srgbClr val="1f1f1f"/>
                </a:solidFill>
                <a:latin typeface="Arial"/>
              </a:rPr>
              <a:t>категорий  пациентов</a:t>
            </a:r>
            <a:endParaRPr b="0" lang="ru-RU" sz="2900" spc="-1" strike="noStrike">
              <a:latin typeface="Arial"/>
            </a:endParaRPr>
          </a:p>
          <a:p>
            <a:pPr marL="12600">
              <a:lnSpc>
                <a:spcPts val="3339"/>
              </a:lnSpc>
            </a:pPr>
            <a:r>
              <a:rPr b="0" lang="ru-RU" sz="2900" spc="-21" strike="noStrike">
                <a:solidFill>
                  <a:srgbClr val="1f1f1f"/>
                </a:solidFill>
                <a:latin typeface="Arial"/>
              </a:rPr>
              <a:t>(недавние</a:t>
            </a:r>
            <a:r>
              <a:rPr b="0" lang="ru-RU" sz="2900" spc="-46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900" spc="-15" strike="noStrike">
                <a:solidFill>
                  <a:srgbClr val="1f1f1f"/>
                </a:solidFill>
                <a:latin typeface="Arial"/>
              </a:rPr>
              <a:t>оперативные</a:t>
            </a:r>
            <a:endParaRPr b="0" lang="ru-RU" sz="2900" spc="-1" strike="noStrike">
              <a:latin typeface="Arial"/>
            </a:endParaRPr>
          </a:p>
          <a:p>
            <a:pPr marL="12600">
              <a:lnSpc>
                <a:spcPct val="99000"/>
              </a:lnSpc>
              <a:spcBef>
                <a:spcPts val="6"/>
              </a:spcBef>
            </a:pPr>
            <a:r>
              <a:rPr b="0" lang="ru-RU" sz="2900" spc="-32" strike="noStrike">
                <a:solidFill>
                  <a:srgbClr val="1f1f1f"/>
                </a:solidFill>
                <a:latin typeface="Arial"/>
              </a:rPr>
              <a:t>вмешательства,</a:t>
            </a:r>
            <a:r>
              <a:rPr b="0" lang="ru-RU" sz="2900" spc="-9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900" spc="-15" strike="noStrike">
                <a:solidFill>
                  <a:srgbClr val="1f1f1f"/>
                </a:solidFill>
                <a:latin typeface="Arial"/>
              </a:rPr>
              <a:t>пребывание  </a:t>
            </a:r>
            <a:r>
              <a:rPr b="0" lang="ru-RU" sz="2900" spc="-7" strike="noStrike">
                <a:solidFill>
                  <a:srgbClr val="1f1f1f"/>
                </a:solidFill>
                <a:latin typeface="Arial"/>
              </a:rPr>
              <a:t>в </a:t>
            </a: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доме </a:t>
            </a:r>
            <a:r>
              <a:rPr b="0" lang="ru-RU" sz="2900" spc="-21" strike="noStrike">
                <a:solidFill>
                  <a:srgbClr val="1f1f1f"/>
                </a:solidFill>
                <a:latin typeface="Arial"/>
              </a:rPr>
              <a:t>престарелых,  </a:t>
            </a: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наличие</a:t>
            </a:r>
            <a:r>
              <a:rPr b="0" lang="ru-RU" sz="2900" spc="-46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900" spc="-21" strike="noStrike">
                <a:solidFill>
                  <a:srgbClr val="1f1f1f"/>
                </a:solidFill>
                <a:latin typeface="Arial"/>
              </a:rPr>
              <a:t>постоянного</a:t>
            </a:r>
            <a:endParaRPr b="0" lang="ru-RU" sz="2900" spc="-1" strike="noStrike">
              <a:latin typeface="Arial"/>
            </a:endParaRPr>
          </a:p>
          <a:p>
            <a:pPr marL="12600">
              <a:lnSpc>
                <a:spcPts val="3464"/>
              </a:lnSpc>
            </a:pP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в/в </a:t>
            </a:r>
            <a:r>
              <a:rPr b="0" lang="ru-RU" sz="2900" spc="-32" strike="noStrike">
                <a:solidFill>
                  <a:srgbClr val="1f1f1f"/>
                </a:solidFill>
                <a:latin typeface="Arial"/>
              </a:rPr>
              <a:t>катетера,</a:t>
            </a:r>
            <a:r>
              <a:rPr b="0" lang="ru-RU" sz="2900" spc="-4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диализ):</a:t>
            </a:r>
            <a:endParaRPr b="0" lang="ru-RU" sz="2900" spc="-1" strike="noStrike">
              <a:latin typeface="Arial"/>
            </a:endParaRPr>
          </a:p>
          <a:p>
            <a:pPr marL="12600">
              <a:lnSpc>
                <a:spcPts val="3470"/>
              </a:lnSpc>
              <a:spcBef>
                <a:spcPts val="1196"/>
              </a:spcBef>
            </a:pP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антистафилококковый </a:t>
            </a:r>
            <a:r>
              <a:rPr b="0" lang="ru-RU" sz="2900" spc="-21" strike="noStrike">
                <a:solidFill>
                  <a:srgbClr val="1f1f1f"/>
                </a:solidFill>
                <a:latin typeface="Arial"/>
              </a:rPr>
              <a:t>препарат  </a:t>
            </a:r>
            <a:r>
              <a:rPr b="0" lang="ru-RU" sz="2900" spc="-32" strike="noStrike">
                <a:solidFill>
                  <a:srgbClr val="1f1f1f"/>
                </a:solidFill>
                <a:latin typeface="Arial"/>
              </a:rPr>
              <a:t>(цефтаролина </a:t>
            </a: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фосамил,  </a:t>
            </a:r>
            <a:r>
              <a:rPr b="0" lang="ru-RU" sz="2900" spc="-26" strike="noStrike">
                <a:solidFill>
                  <a:srgbClr val="1f1f1f"/>
                </a:solidFill>
                <a:latin typeface="Arial"/>
              </a:rPr>
              <a:t>линезолид,</a:t>
            </a:r>
            <a:r>
              <a:rPr b="0" lang="ru-RU" sz="2900" spc="-5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ванкомицин)</a:t>
            </a:r>
            <a:endParaRPr b="0" lang="ru-RU" sz="2900" spc="-1" strike="noStrike">
              <a:latin typeface="Arial"/>
            </a:endParaRPr>
          </a:p>
          <a:p>
            <a:pPr marL="250920" algn="ctr">
              <a:lnSpc>
                <a:spcPct val="100000"/>
              </a:lnSpc>
              <a:spcBef>
                <a:spcPts val="950"/>
              </a:spcBef>
            </a:pPr>
            <a:r>
              <a:rPr b="0" lang="ru-RU" sz="3600" spc="-1" strike="noStrike">
                <a:solidFill>
                  <a:srgbClr val="353535"/>
                </a:solidFill>
                <a:latin typeface="Arial"/>
              </a:rPr>
              <a:t>+</a:t>
            </a:r>
            <a:endParaRPr b="0" lang="ru-RU" sz="3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091"/>
              </a:spcBef>
            </a:pPr>
            <a:r>
              <a:rPr b="0" lang="ru-RU" sz="2900" spc="-21" strike="noStrike">
                <a:solidFill>
                  <a:srgbClr val="353535"/>
                </a:solidFill>
                <a:latin typeface="Arial"/>
              </a:rPr>
              <a:t>«респираторный»</a:t>
            </a:r>
            <a:r>
              <a:rPr b="0" lang="ru-RU" sz="2900" spc="-55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900" spc="-26" strike="noStrike">
                <a:solidFill>
                  <a:srgbClr val="353535"/>
                </a:solidFill>
                <a:latin typeface="Arial"/>
              </a:rPr>
              <a:t>фторхинолон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548" name="CustomShape 20"/>
          <p:cNvSpPr/>
          <p:nvPr/>
        </p:nvSpPr>
        <p:spPr>
          <a:xfrm>
            <a:off x="736920" y="2689200"/>
            <a:ext cx="1175040" cy="1034640"/>
          </a:xfrm>
          <a:custGeom>
            <a:avLst/>
            <a:gdLst/>
            <a:ahLst/>
            <a:rect l="l" t="t" r="r" b="b"/>
            <a:pathLst>
              <a:path w="1175385" h="1035050">
                <a:moveTo>
                  <a:pt x="588092" y="0"/>
                </a:moveTo>
                <a:lnTo>
                  <a:pt x="561529" y="6890"/>
                </a:lnTo>
                <a:lnTo>
                  <a:pt x="541096" y="27562"/>
                </a:lnTo>
                <a:lnTo>
                  <a:pt x="7109" y="953172"/>
                </a:lnTo>
                <a:lnTo>
                  <a:pt x="0" y="981436"/>
                </a:lnTo>
                <a:lnTo>
                  <a:pt x="7449" y="1007787"/>
                </a:lnTo>
                <a:lnTo>
                  <a:pt x="26648" y="1027247"/>
                </a:lnTo>
                <a:lnTo>
                  <a:pt x="54786" y="1034839"/>
                </a:lnTo>
                <a:lnTo>
                  <a:pt x="1120036" y="1034840"/>
                </a:lnTo>
                <a:lnTo>
                  <a:pt x="1148174" y="1027247"/>
                </a:lnTo>
                <a:lnTo>
                  <a:pt x="1167373" y="1007787"/>
                </a:lnTo>
                <a:lnTo>
                  <a:pt x="1174822" y="981437"/>
                </a:lnTo>
                <a:lnTo>
                  <a:pt x="1167713" y="953172"/>
                </a:lnTo>
                <a:lnTo>
                  <a:pt x="1144216" y="912338"/>
                </a:lnTo>
                <a:lnTo>
                  <a:pt x="587411" y="912338"/>
                </a:lnTo>
                <a:lnTo>
                  <a:pt x="560677" y="907064"/>
                </a:lnTo>
                <a:lnTo>
                  <a:pt x="539052" y="892602"/>
                </a:lnTo>
                <a:lnTo>
                  <a:pt x="524579" y="870994"/>
                </a:lnTo>
                <a:lnTo>
                  <a:pt x="519300" y="844282"/>
                </a:lnTo>
                <a:lnTo>
                  <a:pt x="524579" y="817570"/>
                </a:lnTo>
                <a:lnTo>
                  <a:pt x="539052" y="795962"/>
                </a:lnTo>
                <a:lnTo>
                  <a:pt x="560677" y="781500"/>
                </a:lnTo>
                <a:lnTo>
                  <a:pt x="587411" y="776226"/>
                </a:lnTo>
                <a:lnTo>
                  <a:pt x="1065893" y="776226"/>
                </a:lnTo>
                <a:lnTo>
                  <a:pt x="1034563" y="721781"/>
                </a:lnTo>
                <a:lnTo>
                  <a:pt x="546544" y="721781"/>
                </a:lnTo>
                <a:lnTo>
                  <a:pt x="546544" y="245387"/>
                </a:lnTo>
                <a:lnTo>
                  <a:pt x="760432" y="245388"/>
                </a:lnTo>
                <a:lnTo>
                  <a:pt x="635088" y="27562"/>
                </a:lnTo>
                <a:lnTo>
                  <a:pt x="614655" y="6890"/>
                </a:lnTo>
                <a:lnTo>
                  <a:pt x="588092" y="0"/>
                </a:lnTo>
                <a:close/>
                <a:moveTo>
                  <a:pt x="1065893" y="776226"/>
                </a:moveTo>
                <a:lnTo>
                  <a:pt x="587411" y="776226"/>
                </a:lnTo>
                <a:lnTo>
                  <a:pt x="614144" y="781500"/>
                </a:lnTo>
                <a:lnTo>
                  <a:pt x="635769" y="795962"/>
                </a:lnTo>
                <a:lnTo>
                  <a:pt x="650243" y="817570"/>
                </a:lnTo>
                <a:lnTo>
                  <a:pt x="655521" y="844282"/>
                </a:lnTo>
                <a:lnTo>
                  <a:pt x="650243" y="870994"/>
                </a:lnTo>
                <a:lnTo>
                  <a:pt x="635769" y="892602"/>
                </a:lnTo>
                <a:lnTo>
                  <a:pt x="614144" y="907064"/>
                </a:lnTo>
                <a:lnTo>
                  <a:pt x="587411" y="912338"/>
                </a:lnTo>
                <a:lnTo>
                  <a:pt x="1144216" y="912338"/>
                </a:lnTo>
                <a:lnTo>
                  <a:pt x="1065893" y="776226"/>
                </a:lnTo>
                <a:close/>
                <a:moveTo>
                  <a:pt x="760432" y="245388"/>
                </a:moveTo>
                <a:lnTo>
                  <a:pt x="628277" y="245387"/>
                </a:lnTo>
                <a:lnTo>
                  <a:pt x="628277" y="721781"/>
                </a:lnTo>
                <a:lnTo>
                  <a:pt x="1034563" y="721781"/>
                </a:lnTo>
                <a:lnTo>
                  <a:pt x="760432" y="24538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9" name="TextShape 21"/>
          <p:cNvSpPr txBox="1"/>
          <p:nvPr/>
        </p:nvSpPr>
        <p:spPr>
          <a:xfrm>
            <a:off x="19332360" y="13543920"/>
            <a:ext cx="408600" cy="825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25560">
              <a:lnSpc>
                <a:spcPts val="2886"/>
              </a:lnSpc>
            </a:pPr>
            <a:fld id="{7A44DCEF-D184-44AA-A9DD-F0B3486BBCFF}" type="slidenum">
              <a:rPr b="0" lang="ru-RU" sz="2500" spc="9" strike="noStrike">
                <a:solidFill>
                  <a:srgbClr val="8f8f8f"/>
                </a:solidFill>
                <a:latin typeface="Arial"/>
              </a:rPr>
              <a:t>&lt;номер&gt;</a:t>
            </a:fld>
            <a:endParaRPr b="0" lang="ru-RU" sz="2500" spc="-1" strike="noStrike">
              <a:latin typeface="Times New Roman"/>
            </a:endParaRPr>
          </a:p>
        </p:txBody>
      </p:sp>
      <p:sp>
        <p:nvSpPr>
          <p:cNvPr id="550" name="CustomShape 22"/>
          <p:cNvSpPr/>
          <p:nvPr/>
        </p:nvSpPr>
        <p:spPr>
          <a:xfrm>
            <a:off x="10802160" y="120240"/>
            <a:ext cx="6429600" cy="183132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ff0000"/>
                </a:solidFill>
                <a:latin typeface="Calibri"/>
              </a:rPr>
              <a:t>Подавляющее большинство пациентов с COVID-19, особенно при легком и среднетяжелом течении, НЕ НУЖДАЮТСЯ в назначении антибактериальной терапии.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CustomShape 1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2" name="CustomShape 2"/>
          <p:cNvSpPr/>
          <p:nvPr/>
        </p:nvSpPr>
        <p:spPr>
          <a:xfrm>
            <a:off x="791640" y="2019600"/>
            <a:ext cx="9622440" cy="360"/>
          </a:xfrm>
          <a:custGeom>
            <a:avLst/>
            <a:gdLst/>
            <a:ahLst/>
            <a:rect l="l" t="t" r="r" b="b"/>
            <a:pathLst>
              <a:path w="9622790" h="0">
                <a:moveTo>
                  <a:pt x="0" y="0"/>
                </a:moveTo>
                <a:lnTo>
                  <a:pt x="9622354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3" name="CustomShape 3"/>
          <p:cNvSpPr/>
          <p:nvPr/>
        </p:nvSpPr>
        <p:spPr>
          <a:xfrm>
            <a:off x="790920" y="1983240"/>
            <a:ext cx="2945520" cy="360"/>
          </a:xfrm>
          <a:custGeom>
            <a:avLst/>
            <a:gdLst/>
            <a:ahLst/>
            <a:rect l="l" t="t" r="r" b="b"/>
            <a:pathLst>
              <a:path w="2945765" h="0">
                <a:moveTo>
                  <a:pt x="0" y="0"/>
                </a:moveTo>
                <a:lnTo>
                  <a:pt x="294563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4" name="TextShape 4"/>
          <p:cNvSpPr txBox="1"/>
          <p:nvPr/>
        </p:nvSpPr>
        <p:spPr>
          <a:xfrm>
            <a:off x="762480" y="456840"/>
            <a:ext cx="16240320" cy="2470320"/>
          </a:xfrm>
          <a:prstGeom prst="rect">
            <a:avLst/>
          </a:prstGeom>
          <a:noFill/>
          <a:ln>
            <a:noFill/>
          </a:ln>
        </p:spPr>
        <p:txBody>
          <a:bodyPr lIns="0" rIns="0" tIns="93960" bIns="0">
            <a:noAutofit/>
          </a:bodyPr>
          <a:p>
            <a:pPr marL="1463760" indent="-1451160">
              <a:lnSpc>
                <a:spcPts val="4609"/>
              </a:lnSpc>
              <a:spcBef>
                <a:spcPts val="740"/>
              </a:spcBef>
            </a:pPr>
            <a:r>
              <a:rPr b="1" lang="ru-RU" sz="3600" spc="-1" strike="noStrike">
                <a:solidFill>
                  <a:srgbClr val="353535"/>
                </a:solidFill>
                <a:latin typeface="Arial"/>
              </a:rPr>
              <a:t>п. </a:t>
            </a:r>
            <a:r>
              <a:rPr b="1" lang="ru-RU" sz="3600" spc="-7" strike="noStrike">
                <a:solidFill>
                  <a:srgbClr val="353535"/>
                </a:solidFill>
                <a:latin typeface="Arial"/>
              </a:rPr>
              <a:t>5.6. </a:t>
            </a:r>
            <a:r>
              <a:rPr b="1" lang="ru-RU" sz="4300" spc="18" strike="noStrike">
                <a:solidFill>
                  <a:srgbClr val="c00000"/>
                </a:solidFill>
                <a:latin typeface="Arial"/>
              </a:rPr>
              <a:t>Основные принципы </a:t>
            </a:r>
            <a:r>
              <a:rPr b="1" lang="ru-RU" sz="4300" spc="12" strike="noStrike">
                <a:solidFill>
                  <a:srgbClr val="c00000"/>
                </a:solidFill>
                <a:latin typeface="Arial"/>
              </a:rPr>
              <a:t>терапии </a:t>
            </a:r>
            <a:r>
              <a:rPr b="1" lang="ru-RU" sz="4300" spc="-12" strike="noStrike">
                <a:solidFill>
                  <a:srgbClr val="c00000"/>
                </a:solidFill>
                <a:latin typeface="Arial"/>
              </a:rPr>
              <a:t>неотложных </a:t>
            </a:r>
            <a:r>
              <a:rPr b="1" lang="ru-RU" sz="4300" spc="-7" strike="noStrike">
                <a:solidFill>
                  <a:srgbClr val="c00000"/>
                </a:solidFill>
                <a:latin typeface="Arial"/>
              </a:rPr>
              <a:t>состояний  </a:t>
            </a:r>
            <a:r>
              <a:rPr b="1" lang="ru-RU" sz="4300" spc="12" strike="noStrike">
                <a:solidFill>
                  <a:srgbClr val="353535"/>
                </a:solidFill>
                <a:latin typeface="Arial"/>
              </a:rPr>
              <a:t>COVID-19</a:t>
            </a:r>
            <a:endParaRPr b="0" lang="ru-RU" sz="4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5" name="CustomShape 5"/>
          <p:cNvSpPr/>
          <p:nvPr/>
        </p:nvSpPr>
        <p:spPr>
          <a:xfrm>
            <a:off x="10942560" y="2408400"/>
            <a:ext cx="8412120" cy="2537640"/>
          </a:xfrm>
          <a:custGeom>
            <a:avLst/>
            <a:gdLst/>
            <a:ahLst/>
            <a:rect l="l" t="t" r="r" b="b"/>
            <a:pathLst>
              <a:path w="8412480" h="2538095">
                <a:moveTo>
                  <a:pt x="0" y="2537597"/>
                </a:moveTo>
                <a:lnTo>
                  <a:pt x="8411895" y="2537597"/>
                </a:lnTo>
                <a:lnTo>
                  <a:pt x="8411895" y="0"/>
                </a:lnTo>
                <a:lnTo>
                  <a:pt x="0" y="0"/>
                </a:lnTo>
                <a:lnTo>
                  <a:pt x="0" y="2537597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6" name="CustomShape 6"/>
          <p:cNvSpPr/>
          <p:nvPr/>
        </p:nvSpPr>
        <p:spPr>
          <a:xfrm>
            <a:off x="10942560" y="2023200"/>
            <a:ext cx="8412120" cy="993960"/>
          </a:xfrm>
          <a:custGeom>
            <a:avLst/>
            <a:gdLst/>
            <a:ahLst/>
            <a:rect l="l" t="t" r="r" b="b"/>
            <a:pathLst>
              <a:path w="8412480" h="994410">
                <a:moveTo>
                  <a:pt x="8246160" y="0"/>
                </a:moveTo>
                <a:lnTo>
                  <a:pt x="0" y="0"/>
                </a:lnTo>
                <a:lnTo>
                  <a:pt x="0" y="994408"/>
                </a:lnTo>
                <a:lnTo>
                  <a:pt x="8411895" y="994408"/>
                </a:lnTo>
                <a:lnTo>
                  <a:pt x="8411895" y="165734"/>
                </a:lnTo>
                <a:lnTo>
                  <a:pt x="8246160" y="0"/>
                </a:lnTo>
                <a:close/>
              </a:path>
            </a:pathLst>
          </a:custGeom>
          <a:solidFill>
            <a:srgbClr val="d2000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7" name="CustomShape 7"/>
          <p:cNvSpPr/>
          <p:nvPr/>
        </p:nvSpPr>
        <p:spPr>
          <a:xfrm>
            <a:off x="11156760" y="2001240"/>
            <a:ext cx="7500960" cy="56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3600" spc="-1" strike="noStrike">
                <a:solidFill>
                  <a:srgbClr val="ffffff"/>
                </a:solidFill>
                <a:latin typeface="Arial"/>
              </a:rPr>
              <a:t>Показания для </a:t>
            </a:r>
            <a:r>
              <a:rPr b="1" lang="ru-RU" sz="3600" spc="-12" strike="noStrike">
                <a:solidFill>
                  <a:srgbClr val="ffffff"/>
                </a:solidFill>
                <a:latin typeface="Arial"/>
              </a:rPr>
              <a:t>перевода </a:t>
            </a:r>
            <a:r>
              <a:rPr b="1" lang="ru-RU" sz="3600" spc="-1" strike="noStrike">
                <a:solidFill>
                  <a:srgbClr val="ffffff"/>
                </a:solidFill>
                <a:latin typeface="Arial"/>
              </a:rPr>
              <a:t>в</a:t>
            </a:r>
            <a:r>
              <a:rPr b="1" lang="ru-RU" sz="3600" spc="-1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ru-RU" sz="3600" spc="-1" strike="noStrike">
                <a:solidFill>
                  <a:srgbClr val="ffffff"/>
                </a:solidFill>
                <a:latin typeface="Arial"/>
              </a:rPr>
              <a:t>ОРИТ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558" name="CustomShape 8"/>
          <p:cNvSpPr/>
          <p:nvPr/>
        </p:nvSpPr>
        <p:spPr>
          <a:xfrm>
            <a:off x="11058480" y="2556720"/>
            <a:ext cx="7027920" cy="207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760" bIns="0">
            <a:spAutoFit/>
          </a:bodyPr>
          <a:p>
            <a:pPr marL="110520">
              <a:lnSpc>
                <a:spcPct val="100000"/>
              </a:lnSpc>
              <a:spcBef>
                <a:spcPts val="113"/>
              </a:spcBef>
            </a:pPr>
            <a:r>
              <a:rPr b="1" lang="ru-RU" sz="2150" spc="-7" strike="noStrike">
                <a:solidFill>
                  <a:srgbClr val="ffffff"/>
                </a:solidFill>
                <a:latin typeface="Arial"/>
              </a:rPr>
              <a:t>(необходимы два </a:t>
            </a:r>
            <a:r>
              <a:rPr b="1" lang="ru-RU" sz="2150" spc="4" strike="noStrike">
                <a:solidFill>
                  <a:srgbClr val="ffffff"/>
                </a:solidFill>
                <a:latin typeface="Arial"/>
              </a:rPr>
              <a:t>из </a:t>
            </a:r>
            <a:r>
              <a:rPr b="1" lang="ru-RU" sz="2150" spc="-1" strike="noStrike">
                <a:solidFill>
                  <a:srgbClr val="ffffff"/>
                </a:solidFill>
                <a:latin typeface="Arial"/>
              </a:rPr>
              <a:t>следующих</a:t>
            </a:r>
            <a:r>
              <a:rPr b="1" lang="ru-RU" sz="2150" spc="49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ru-RU" sz="2150" spc="-1" strike="noStrike">
                <a:solidFill>
                  <a:srgbClr val="ffffff"/>
                </a:solidFill>
                <a:latin typeface="Arial"/>
              </a:rPr>
              <a:t>критериев)</a:t>
            </a:r>
            <a:endParaRPr b="0" lang="ru-RU" sz="215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b="0" lang="ru-RU" sz="2150" spc="-1" strike="noStrike">
              <a:latin typeface="Arial"/>
            </a:endParaRPr>
          </a:p>
          <a:p>
            <a:pPr marL="462960" indent="-412560">
              <a:lnSpc>
                <a:spcPct val="100000"/>
              </a:lnSpc>
              <a:buClr>
                <a:srgbClr val="d20001"/>
              </a:buClr>
              <a:buFont typeface="Wingdings" charset="2"/>
              <a:buChar char=""/>
            </a:pPr>
            <a:r>
              <a:rPr b="1" lang="ru-RU" sz="2500" spc="4" strike="noStrike">
                <a:solidFill>
                  <a:srgbClr val="353535"/>
                </a:solidFill>
                <a:latin typeface="Arial"/>
              </a:rPr>
              <a:t>Нарушение</a:t>
            </a:r>
            <a:r>
              <a:rPr b="1" lang="ru-RU" sz="2500" spc="52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1" lang="ru-RU" sz="2500" spc="9" strike="noStrike">
                <a:solidFill>
                  <a:srgbClr val="353535"/>
                </a:solidFill>
                <a:latin typeface="Arial"/>
              </a:rPr>
              <a:t>сознания</a:t>
            </a:r>
            <a:endParaRPr b="0" lang="ru-RU" sz="2500" spc="-1" strike="noStrike">
              <a:latin typeface="Arial"/>
            </a:endParaRPr>
          </a:p>
          <a:p>
            <a:pPr marL="462960" indent="-412560">
              <a:lnSpc>
                <a:spcPct val="100000"/>
              </a:lnSpc>
              <a:spcBef>
                <a:spcPts val="1114"/>
              </a:spcBef>
              <a:buClr>
                <a:srgbClr val="d20001"/>
              </a:buClr>
              <a:buFont typeface="Wingdings" charset="2"/>
              <a:buChar char=""/>
            </a:pPr>
            <a:r>
              <a:rPr b="1" lang="ru-RU" sz="2500" spc="9" strike="noStrike">
                <a:solidFill>
                  <a:srgbClr val="353535"/>
                </a:solidFill>
                <a:latin typeface="Arial"/>
              </a:rPr>
              <a:t>SpO</a:t>
            </a:r>
            <a:r>
              <a:rPr b="1" lang="ru-RU" sz="2479" spc="12" strike="noStrike" baseline="-10000">
                <a:solidFill>
                  <a:srgbClr val="353535"/>
                </a:solidFill>
                <a:latin typeface="Arial"/>
              </a:rPr>
              <a:t>2 </a:t>
            </a:r>
            <a:r>
              <a:rPr b="1" lang="ru-RU" sz="2500" spc="9" strike="noStrike">
                <a:solidFill>
                  <a:srgbClr val="353535"/>
                </a:solidFill>
                <a:latin typeface="Arial"/>
              </a:rPr>
              <a:t>&lt; </a:t>
            </a:r>
            <a:r>
              <a:rPr b="1" lang="ru-RU" sz="2500" spc="18" strike="noStrike">
                <a:solidFill>
                  <a:srgbClr val="353535"/>
                </a:solidFill>
                <a:latin typeface="Arial"/>
              </a:rPr>
              <a:t>92% </a:t>
            </a:r>
            <a:r>
              <a:rPr b="1" lang="ru-RU" sz="2500" spc="9" strike="noStrike">
                <a:solidFill>
                  <a:srgbClr val="353535"/>
                </a:solidFill>
                <a:latin typeface="Arial"/>
              </a:rPr>
              <a:t>(на </a:t>
            </a:r>
            <a:r>
              <a:rPr b="1" lang="ru-RU" sz="2500" spc="12" strike="noStrike">
                <a:solidFill>
                  <a:srgbClr val="353535"/>
                </a:solidFill>
                <a:latin typeface="Arial"/>
              </a:rPr>
              <a:t>фоне</a:t>
            </a:r>
            <a:r>
              <a:rPr b="1" lang="ru-RU" sz="2500" spc="-265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1" lang="ru-RU" sz="2500" spc="9" strike="noStrike">
                <a:solidFill>
                  <a:srgbClr val="353535"/>
                </a:solidFill>
                <a:latin typeface="Arial"/>
              </a:rPr>
              <a:t>кислородотерапии)</a:t>
            </a:r>
            <a:endParaRPr b="0" lang="ru-RU" sz="2500" spc="-1" strike="noStrike">
              <a:latin typeface="Arial"/>
            </a:endParaRPr>
          </a:p>
          <a:p>
            <a:pPr marL="462960" indent="-412560">
              <a:lnSpc>
                <a:spcPct val="100000"/>
              </a:lnSpc>
              <a:spcBef>
                <a:spcPts val="1114"/>
              </a:spcBef>
              <a:buClr>
                <a:srgbClr val="d20001"/>
              </a:buClr>
              <a:buFont typeface="Wingdings" charset="2"/>
              <a:buChar char=""/>
            </a:pPr>
            <a:r>
              <a:rPr b="1" lang="ru-RU" sz="2500" spc="12" strike="noStrike">
                <a:solidFill>
                  <a:srgbClr val="353535"/>
                </a:solidFill>
                <a:latin typeface="Arial"/>
              </a:rPr>
              <a:t>ЧДД </a:t>
            </a:r>
            <a:r>
              <a:rPr b="1" lang="ru-RU" sz="2500" spc="9" strike="noStrike">
                <a:solidFill>
                  <a:srgbClr val="353535"/>
                </a:solidFill>
                <a:latin typeface="Arial"/>
              </a:rPr>
              <a:t>более</a:t>
            </a:r>
            <a:r>
              <a:rPr b="1" lang="ru-RU" sz="2500" spc="4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1" lang="ru-RU" sz="2500" spc="9" strike="noStrike">
                <a:solidFill>
                  <a:srgbClr val="353535"/>
                </a:solidFill>
                <a:latin typeface="Arial"/>
              </a:rPr>
              <a:t>35/мин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559" name="CustomShape 9"/>
          <p:cNvSpPr/>
          <p:nvPr/>
        </p:nvSpPr>
        <p:spPr>
          <a:xfrm>
            <a:off x="812160" y="2022480"/>
            <a:ext cx="360" cy="9607320"/>
          </a:xfrm>
          <a:custGeom>
            <a:avLst/>
            <a:gdLst/>
            <a:ahLst/>
            <a:rect l="l" t="t" r="r" b="b"/>
            <a:pathLst>
              <a:path w="0" h="9607550">
                <a:moveTo>
                  <a:pt x="0" y="0"/>
                </a:moveTo>
                <a:lnTo>
                  <a:pt x="0" y="9607110"/>
                </a:lnTo>
              </a:path>
            </a:pathLst>
          </a:custGeom>
          <a:noFill/>
          <a:ln w="4536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0" name="CustomShape 10"/>
          <p:cNvSpPr/>
          <p:nvPr/>
        </p:nvSpPr>
        <p:spPr>
          <a:xfrm>
            <a:off x="809280" y="2241720"/>
            <a:ext cx="474480" cy="136080"/>
          </a:xfrm>
          <a:custGeom>
            <a:avLst/>
            <a:gdLst/>
            <a:ahLst/>
            <a:rect l="l" t="t" r="r" b="b"/>
            <a:pathLst>
              <a:path w="474980" h="136525">
                <a:moveTo>
                  <a:pt x="406313" y="0"/>
                </a:moveTo>
                <a:lnTo>
                  <a:pt x="379815" y="5351"/>
                </a:lnTo>
                <a:lnTo>
                  <a:pt x="358174" y="19943"/>
                </a:lnTo>
                <a:lnTo>
                  <a:pt x="343582" y="41584"/>
                </a:lnTo>
                <a:lnTo>
                  <a:pt x="338231" y="68081"/>
                </a:lnTo>
                <a:lnTo>
                  <a:pt x="343582" y="94579"/>
                </a:lnTo>
                <a:lnTo>
                  <a:pt x="358174" y="116220"/>
                </a:lnTo>
                <a:lnTo>
                  <a:pt x="379815" y="130812"/>
                </a:lnTo>
                <a:lnTo>
                  <a:pt x="406313" y="136163"/>
                </a:lnTo>
                <a:lnTo>
                  <a:pt x="432811" y="130812"/>
                </a:lnTo>
                <a:lnTo>
                  <a:pt x="454452" y="116220"/>
                </a:lnTo>
                <a:lnTo>
                  <a:pt x="469044" y="94579"/>
                </a:lnTo>
                <a:lnTo>
                  <a:pt x="469812" y="90775"/>
                </a:lnTo>
                <a:lnTo>
                  <a:pt x="406313" y="90775"/>
                </a:lnTo>
                <a:lnTo>
                  <a:pt x="406313" y="45387"/>
                </a:lnTo>
                <a:lnTo>
                  <a:pt x="469812" y="45387"/>
                </a:lnTo>
                <a:lnTo>
                  <a:pt x="469044" y="41584"/>
                </a:lnTo>
                <a:lnTo>
                  <a:pt x="454452" y="19943"/>
                </a:lnTo>
                <a:lnTo>
                  <a:pt x="432811" y="5351"/>
                </a:lnTo>
                <a:lnTo>
                  <a:pt x="406313" y="0"/>
                </a:lnTo>
                <a:close/>
                <a:moveTo>
                  <a:pt x="342814" y="45387"/>
                </a:moveTo>
                <a:lnTo>
                  <a:pt x="0" y="45387"/>
                </a:lnTo>
                <a:lnTo>
                  <a:pt x="0" y="90775"/>
                </a:lnTo>
                <a:lnTo>
                  <a:pt x="342814" y="90775"/>
                </a:lnTo>
                <a:lnTo>
                  <a:pt x="338231" y="68081"/>
                </a:lnTo>
                <a:lnTo>
                  <a:pt x="342814" y="45387"/>
                </a:lnTo>
                <a:close/>
                <a:moveTo>
                  <a:pt x="469812" y="45387"/>
                </a:moveTo>
                <a:lnTo>
                  <a:pt x="406313" y="45387"/>
                </a:lnTo>
                <a:lnTo>
                  <a:pt x="406313" y="90775"/>
                </a:lnTo>
                <a:lnTo>
                  <a:pt x="469812" y="90775"/>
                </a:lnTo>
                <a:lnTo>
                  <a:pt x="474395" y="68081"/>
                </a:lnTo>
                <a:lnTo>
                  <a:pt x="469812" y="45387"/>
                </a:lnTo>
                <a:close/>
              </a:path>
            </a:pathLst>
          </a:custGeom>
          <a:solidFill>
            <a:srgbClr val="d2000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1" name="CustomShape 11"/>
          <p:cNvSpPr/>
          <p:nvPr/>
        </p:nvSpPr>
        <p:spPr>
          <a:xfrm>
            <a:off x="809280" y="4349160"/>
            <a:ext cx="474480" cy="136080"/>
          </a:xfrm>
          <a:custGeom>
            <a:avLst/>
            <a:gdLst/>
            <a:ahLst/>
            <a:rect l="l" t="t" r="r" b="b"/>
            <a:pathLst>
              <a:path w="474980" h="136525">
                <a:moveTo>
                  <a:pt x="406313" y="0"/>
                </a:moveTo>
                <a:lnTo>
                  <a:pt x="379815" y="5351"/>
                </a:lnTo>
                <a:lnTo>
                  <a:pt x="358174" y="19943"/>
                </a:lnTo>
                <a:lnTo>
                  <a:pt x="343582" y="41584"/>
                </a:lnTo>
                <a:lnTo>
                  <a:pt x="338231" y="68081"/>
                </a:lnTo>
                <a:lnTo>
                  <a:pt x="343582" y="94579"/>
                </a:lnTo>
                <a:lnTo>
                  <a:pt x="358174" y="116220"/>
                </a:lnTo>
                <a:lnTo>
                  <a:pt x="379815" y="130812"/>
                </a:lnTo>
                <a:lnTo>
                  <a:pt x="406313" y="136163"/>
                </a:lnTo>
                <a:lnTo>
                  <a:pt x="432811" y="130812"/>
                </a:lnTo>
                <a:lnTo>
                  <a:pt x="454452" y="116220"/>
                </a:lnTo>
                <a:lnTo>
                  <a:pt x="469044" y="94579"/>
                </a:lnTo>
                <a:lnTo>
                  <a:pt x="469812" y="90775"/>
                </a:lnTo>
                <a:lnTo>
                  <a:pt x="406313" y="90775"/>
                </a:lnTo>
                <a:lnTo>
                  <a:pt x="406313" y="45387"/>
                </a:lnTo>
                <a:lnTo>
                  <a:pt x="469812" y="45387"/>
                </a:lnTo>
                <a:lnTo>
                  <a:pt x="469044" y="41584"/>
                </a:lnTo>
                <a:lnTo>
                  <a:pt x="454452" y="19943"/>
                </a:lnTo>
                <a:lnTo>
                  <a:pt x="432811" y="5351"/>
                </a:lnTo>
                <a:lnTo>
                  <a:pt x="406313" y="0"/>
                </a:lnTo>
                <a:close/>
                <a:moveTo>
                  <a:pt x="342814" y="45387"/>
                </a:moveTo>
                <a:lnTo>
                  <a:pt x="0" y="45387"/>
                </a:lnTo>
                <a:lnTo>
                  <a:pt x="0" y="90775"/>
                </a:lnTo>
                <a:lnTo>
                  <a:pt x="342814" y="90775"/>
                </a:lnTo>
                <a:lnTo>
                  <a:pt x="338231" y="68081"/>
                </a:lnTo>
                <a:lnTo>
                  <a:pt x="342814" y="45387"/>
                </a:lnTo>
                <a:close/>
                <a:moveTo>
                  <a:pt x="469812" y="45387"/>
                </a:moveTo>
                <a:lnTo>
                  <a:pt x="406313" y="45387"/>
                </a:lnTo>
                <a:lnTo>
                  <a:pt x="406313" y="90775"/>
                </a:lnTo>
                <a:lnTo>
                  <a:pt x="469812" y="90775"/>
                </a:lnTo>
                <a:lnTo>
                  <a:pt x="474395" y="68081"/>
                </a:lnTo>
                <a:lnTo>
                  <a:pt x="469812" y="45387"/>
                </a:lnTo>
                <a:close/>
              </a:path>
            </a:pathLst>
          </a:custGeom>
          <a:solidFill>
            <a:srgbClr val="d2000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2" name="CustomShape 12"/>
          <p:cNvSpPr/>
          <p:nvPr/>
        </p:nvSpPr>
        <p:spPr>
          <a:xfrm>
            <a:off x="812160" y="5982840"/>
            <a:ext cx="474480" cy="136080"/>
          </a:xfrm>
          <a:custGeom>
            <a:avLst/>
            <a:gdLst/>
            <a:ahLst/>
            <a:rect l="l" t="t" r="r" b="b"/>
            <a:pathLst>
              <a:path w="474980" h="136525">
                <a:moveTo>
                  <a:pt x="406313" y="0"/>
                </a:moveTo>
                <a:lnTo>
                  <a:pt x="379815" y="5351"/>
                </a:lnTo>
                <a:lnTo>
                  <a:pt x="358174" y="19943"/>
                </a:lnTo>
                <a:lnTo>
                  <a:pt x="343582" y="41584"/>
                </a:lnTo>
                <a:lnTo>
                  <a:pt x="338231" y="68081"/>
                </a:lnTo>
                <a:lnTo>
                  <a:pt x="343582" y="94579"/>
                </a:lnTo>
                <a:lnTo>
                  <a:pt x="358174" y="116220"/>
                </a:lnTo>
                <a:lnTo>
                  <a:pt x="379815" y="130812"/>
                </a:lnTo>
                <a:lnTo>
                  <a:pt x="406313" y="136163"/>
                </a:lnTo>
                <a:lnTo>
                  <a:pt x="432811" y="130812"/>
                </a:lnTo>
                <a:lnTo>
                  <a:pt x="454452" y="116220"/>
                </a:lnTo>
                <a:lnTo>
                  <a:pt x="469044" y="94579"/>
                </a:lnTo>
                <a:lnTo>
                  <a:pt x="469812" y="90775"/>
                </a:lnTo>
                <a:lnTo>
                  <a:pt x="406313" y="90775"/>
                </a:lnTo>
                <a:lnTo>
                  <a:pt x="406313" y="45387"/>
                </a:lnTo>
                <a:lnTo>
                  <a:pt x="469812" y="45387"/>
                </a:lnTo>
                <a:lnTo>
                  <a:pt x="469044" y="41584"/>
                </a:lnTo>
                <a:lnTo>
                  <a:pt x="454452" y="19943"/>
                </a:lnTo>
                <a:lnTo>
                  <a:pt x="432811" y="5351"/>
                </a:lnTo>
                <a:lnTo>
                  <a:pt x="406313" y="0"/>
                </a:lnTo>
                <a:close/>
                <a:moveTo>
                  <a:pt x="342814" y="45387"/>
                </a:moveTo>
                <a:lnTo>
                  <a:pt x="0" y="45387"/>
                </a:lnTo>
                <a:lnTo>
                  <a:pt x="0" y="90775"/>
                </a:lnTo>
                <a:lnTo>
                  <a:pt x="342814" y="90775"/>
                </a:lnTo>
                <a:lnTo>
                  <a:pt x="338231" y="68081"/>
                </a:lnTo>
                <a:lnTo>
                  <a:pt x="342814" y="45387"/>
                </a:lnTo>
                <a:close/>
                <a:moveTo>
                  <a:pt x="469812" y="45387"/>
                </a:moveTo>
                <a:lnTo>
                  <a:pt x="406313" y="45387"/>
                </a:lnTo>
                <a:lnTo>
                  <a:pt x="406313" y="90775"/>
                </a:lnTo>
                <a:lnTo>
                  <a:pt x="469812" y="90775"/>
                </a:lnTo>
                <a:lnTo>
                  <a:pt x="474395" y="68081"/>
                </a:lnTo>
                <a:lnTo>
                  <a:pt x="469812" y="45387"/>
                </a:lnTo>
                <a:close/>
              </a:path>
            </a:pathLst>
          </a:custGeom>
          <a:solidFill>
            <a:srgbClr val="d2000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3" name="CustomShape 13"/>
          <p:cNvSpPr/>
          <p:nvPr/>
        </p:nvSpPr>
        <p:spPr>
          <a:xfrm>
            <a:off x="808200" y="9890280"/>
            <a:ext cx="474480" cy="136080"/>
          </a:xfrm>
          <a:custGeom>
            <a:avLst/>
            <a:gdLst/>
            <a:ahLst/>
            <a:rect l="l" t="t" r="r" b="b"/>
            <a:pathLst>
              <a:path w="474980" h="136525">
                <a:moveTo>
                  <a:pt x="406313" y="0"/>
                </a:moveTo>
                <a:lnTo>
                  <a:pt x="379815" y="5351"/>
                </a:lnTo>
                <a:lnTo>
                  <a:pt x="358174" y="19943"/>
                </a:lnTo>
                <a:lnTo>
                  <a:pt x="343582" y="41584"/>
                </a:lnTo>
                <a:lnTo>
                  <a:pt x="338231" y="68081"/>
                </a:lnTo>
                <a:lnTo>
                  <a:pt x="343582" y="94579"/>
                </a:lnTo>
                <a:lnTo>
                  <a:pt x="358174" y="116220"/>
                </a:lnTo>
                <a:lnTo>
                  <a:pt x="379815" y="130812"/>
                </a:lnTo>
                <a:lnTo>
                  <a:pt x="406313" y="136163"/>
                </a:lnTo>
                <a:lnTo>
                  <a:pt x="432811" y="130812"/>
                </a:lnTo>
                <a:lnTo>
                  <a:pt x="454452" y="116220"/>
                </a:lnTo>
                <a:lnTo>
                  <a:pt x="469044" y="94579"/>
                </a:lnTo>
                <a:lnTo>
                  <a:pt x="469812" y="90775"/>
                </a:lnTo>
                <a:lnTo>
                  <a:pt x="406313" y="90775"/>
                </a:lnTo>
                <a:lnTo>
                  <a:pt x="406313" y="45387"/>
                </a:lnTo>
                <a:lnTo>
                  <a:pt x="469812" y="45387"/>
                </a:lnTo>
                <a:lnTo>
                  <a:pt x="469044" y="41584"/>
                </a:lnTo>
                <a:lnTo>
                  <a:pt x="454452" y="19943"/>
                </a:lnTo>
                <a:lnTo>
                  <a:pt x="432811" y="5351"/>
                </a:lnTo>
                <a:lnTo>
                  <a:pt x="406313" y="0"/>
                </a:lnTo>
                <a:close/>
                <a:moveTo>
                  <a:pt x="342814" y="45387"/>
                </a:moveTo>
                <a:lnTo>
                  <a:pt x="0" y="45387"/>
                </a:lnTo>
                <a:lnTo>
                  <a:pt x="0" y="90775"/>
                </a:lnTo>
                <a:lnTo>
                  <a:pt x="342814" y="90775"/>
                </a:lnTo>
                <a:lnTo>
                  <a:pt x="338231" y="68081"/>
                </a:lnTo>
                <a:lnTo>
                  <a:pt x="342814" y="45387"/>
                </a:lnTo>
                <a:close/>
                <a:moveTo>
                  <a:pt x="469812" y="45387"/>
                </a:moveTo>
                <a:lnTo>
                  <a:pt x="406313" y="45387"/>
                </a:lnTo>
                <a:lnTo>
                  <a:pt x="406313" y="90775"/>
                </a:lnTo>
                <a:lnTo>
                  <a:pt x="469812" y="90775"/>
                </a:lnTo>
                <a:lnTo>
                  <a:pt x="474395" y="68081"/>
                </a:lnTo>
                <a:lnTo>
                  <a:pt x="469812" y="45387"/>
                </a:lnTo>
                <a:close/>
              </a:path>
            </a:pathLst>
          </a:custGeom>
          <a:solidFill>
            <a:srgbClr val="d2000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4" name="CustomShape 14"/>
          <p:cNvSpPr/>
          <p:nvPr/>
        </p:nvSpPr>
        <p:spPr>
          <a:xfrm>
            <a:off x="791640" y="11561400"/>
            <a:ext cx="491040" cy="136080"/>
          </a:xfrm>
          <a:custGeom>
            <a:avLst/>
            <a:gdLst/>
            <a:ahLst/>
            <a:rect l="l" t="t" r="r" b="b"/>
            <a:pathLst>
              <a:path w="491490" h="136525">
                <a:moveTo>
                  <a:pt x="423391" y="0"/>
                </a:moveTo>
                <a:lnTo>
                  <a:pt x="396893" y="5351"/>
                </a:lnTo>
                <a:lnTo>
                  <a:pt x="375252" y="19943"/>
                </a:lnTo>
                <a:lnTo>
                  <a:pt x="360660" y="41584"/>
                </a:lnTo>
                <a:lnTo>
                  <a:pt x="355309" y="68081"/>
                </a:lnTo>
                <a:lnTo>
                  <a:pt x="360660" y="94579"/>
                </a:lnTo>
                <a:lnTo>
                  <a:pt x="375252" y="116220"/>
                </a:lnTo>
                <a:lnTo>
                  <a:pt x="396893" y="130812"/>
                </a:lnTo>
                <a:lnTo>
                  <a:pt x="423391" y="136163"/>
                </a:lnTo>
                <a:lnTo>
                  <a:pt x="449889" y="130812"/>
                </a:lnTo>
                <a:lnTo>
                  <a:pt x="471530" y="116220"/>
                </a:lnTo>
                <a:lnTo>
                  <a:pt x="486122" y="94579"/>
                </a:lnTo>
                <a:lnTo>
                  <a:pt x="486890" y="90775"/>
                </a:lnTo>
                <a:lnTo>
                  <a:pt x="423391" y="90775"/>
                </a:lnTo>
                <a:lnTo>
                  <a:pt x="423391" y="45387"/>
                </a:lnTo>
                <a:lnTo>
                  <a:pt x="486890" y="45387"/>
                </a:lnTo>
                <a:lnTo>
                  <a:pt x="486122" y="41584"/>
                </a:lnTo>
                <a:lnTo>
                  <a:pt x="471530" y="19943"/>
                </a:lnTo>
                <a:lnTo>
                  <a:pt x="449889" y="5351"/>
                </a:lnTo>
                <a:lnTo>
                  <a:pt x="423391" y="0"/>
                </a:lnTo>
                <a:close/>
                <a:moveTo>
                  <a:pt x="359892" y="45387"/>
                </a:moveTo>
                <a:lnTo>
                  <a:pt x="0" y="45387"/>
                </a:lnTo>
                <a:lnTo>
                  <a:pt x="0" y="90775"/>
                </a:lnTo>
                <a:lnTo>
                  <a:pt x="359892" y="90775"/>
                </a:lnTo>
                <a:lnTo>
                  <a:pt x="355309" y="68081"/>
                </a:lnTo>
                <a:lnTo>
                  <a:pt x="359892" y="45387"/>
                </a:lnTo>
                <a:close/>
                <a:moveTo>
                  <a:pt x="486890" y="45387"/>
                </a:moveTo>
                <a:lnTo>
                  <a:pt x="423391" y="45387"/>
                </a:lnTo>
                <a:lnTo>
                  <a:pt x="423391" y="90775"/>
                </a:lnTo>
                <a:lnTo>
                  <a:pt x="486890" y="90775"/>
                </a:lnTo>
                <a:lnTo>
                  <a:pt x="491473" y="68081"/>
                </a:lnTo>
                <a:lnTo>
                  <a:pt x="486890" y="45387"/>
                </a:lnTo>
                <a:close/>
              </a:path>
            </a:pathLst>
          </a:custGeom>
          <a:solidFill>
            <a:srgbClr val="d2000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5" name="CustomShape 15"/>
          <p:cNvSpPr/>
          <p:nvPr/>
        </p:nvSpPr>
        <p:spPr>
          <a:xfrm>
            <a:off x="11043000" y="12374280"/>
            <a:ext cx="2463480" cy="360"/>
          </a:xfrm>
          <a:custGeom>
            <a:avLst/>
            <a:gdLst/>
            <a:ahLst/>
            <a:rect l="l" t="t" r="r" b="b"/>
            <a:pathLst>
              <a:path w="2463800" h="0">
                <a:moveTo>
                  <a:pt x="2463440" y="0"/>
                </a:moveTo>
                <a:lnTo>
                  <a:pt x="0" y="0"/>
                </a:lnTo>
              </a:path>
            </a:pathLst>
          </a:custGeom>
          <a:noFill/>
          <a:ln w="11160">
            <a:solidFill>
              <a:srgbClr val="7e7e7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6" name="CustomShape 16"/>
          <p:cNvSpPr/>
          <p:nvPr/>
        </p:nvSpPr>
        <p:spPr>
          <a:xfrm>
            <a:off x="812160" y="8153280"/>
            <a:ext cx="474480" cy="136080"/>
          </a:xfrm>
          <a:custGeom>
            <a:avLst/>
            <a:gdLst/>
            <a:ahLst/>
            <a:rect l="l" t="t" r="r" b="b"/>
            <a:pathLst>
              <a:path w="474980" h="136525">
                <a:moveTo>
                  <a:pt x="406313" y="0"/>
                </a:moveTo>
                <a:lnTo>
                  <a:pt x="379815" y="5351"/>
                </a:lnTo>
                <a:lnTo>
                  <a:pt x="358174" y="19943"/>
                </a:lnTo>
                <a:lnTo>
                  <a:pt x="343582" y="41584"/>
                </a:lnTo>
                <a:lnTo>
                  <a:pt x="338231" y="68081"/>
                </a:lnTo>
                <a:lnTo>
                  <a:pt x="343582" y="94579"/>
                </a:lnTo>
                <a:lnTo>
                  <a:pt x="358174" y="116220"/>
                </a:lnTo>
                <a:lnTo>
                  <a:pt x="379815" y="130812"/>
                </a:lnTo>
                <a:lnTo>
                  <a:pt x="406313" y="136163"/>
                </a:lnTo>
                <a:lnTo>
                  <a:pt x="432811" y="130812"/>
                </a:lnTo>
                <a:lnTo>
                  <a:pt x="454452" y="116220"/>
                </a:lnTo>
                <a:lnTo>
                  <a:pt x="469044" y="94579"/>
                </a:lnTo>
                <a:lnTo>
                  <a:pt x="469812" y="90775"/>
                </a:lnTo>
                <a:lnTo>
                  <a:pt x="406313" y="90775"/>
                </a:lnTo>
                <a:lnTo>
                  <a:pt x="406313" y="45387"/>
                </a:lnTo>
                <a:lnTo>
                  <a:pt x="469812" y="45387"/>
                </a:lnTo>
                <a:lnTo>
                  <a:pt x="469044" y="41584"/>
                </a:lnTo>
                <a:lnTo>
                  <a:pt x="454452" y="19943"/>
                </a:lnTo>
                <a:lnTo>
                  <a:pt x="432811" y="5351"/>
                </a:lnTo>
                <a:lnTo>
                  <a:pt x="406313" y="0"/>
                </a:lnTo>
                <a:close/>
                <a:moveTo>
                  <a:pt x="342814" y="45387"/>
                </a:moveTo>
                <a:lnTo>
                  <a:pt x="0" y="45387"/>
                </a:lnTo>
                <a:lnTo>
                  <a:pt x="0" y="90775"/>
                </a:lnTo>
                <a:lnTo>
                  <a:pt x="342814" y="90775"/>
                </a:lnTo>
                <a:lnTo>
                  <a:pt x="338231" y="68081"/>
                </a:lnTo>
                <a:lnTo>
                  <a:pt x="342814" y="45387"/>
                </a:lnTo>
                <a:close/>
                <a:moveTo>
                  <a:pt x="469812" y="45387"/>
                </a:moveTo>
                <a:lnTo>
                  <a:pt x="406313" y="45387"/>
                </a:lnTo>
                <a:lnTo>
                  <a:pt x="406313" y="90775"/>
                </a:lnTo>
                <a:lnTo>
                  <a:pt x="469812" y="90775"/>
                </a:lnTo>
                <a:lnTo>
                  <a:pt x="474395" y="68081"/>
                </a:lnTo>
                <a:lnTo>
                  <a:pt x="469812" y="45387"/>
                </a:lnTo>
                <a:close/>
              </a:path>
            </a:pathLst>
          </a:custGeom>
          <a:solidFill>
            <a:srgbClr val="d2000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7" name="CustomShape 17"/>
          <p:cNvSpPr/>
          <p:nvPr/>
        </p:nvSpPr>
        <p:spPr>
          <a:xfrm>
            <a:off x="11012760" y="11869560"/>
            <a:ext cx="8715600" cy="20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760" bIns="0">
            <a:spAutoFit/>
          </a:bodyPr>
          <a:p>
            <a:pPr marL="12600">
              <a:lnSpc>
                <a:spcPct val="100000"/>
              </a:lnSpc>
              <a:spcBef>
                <a:spcPts val="113"/>
              </a:spcBef>
            </a:pPr>
            <a:r>
              <a:rPr b="0" lang="ru-RU" sz="2150" spc="-1" strike="noStrike">
                <a:solidFill>
                  <a:srgbClr val="1f1f1f"/>
                </a:solidFill>
                <a:latin typeface="Arial"/>
              </a:rPr>
              <a:t>Пошаговый </a:t>
            </a:r>
            <a:r>
              <a:rPr b="0" lang="ru-RU" sz="2150" spc="-15" strike="noStrike">
                <a:solidFill>
                  <a:srgbClr val="1f1f1f"/>
                </a:solidFill>
                <a:latin typeface="Arial"/>
              </a:rPr>
              <a:t>подход </a:t>
            </a:r>
            <a:r>
              <a:rPr b="0" lang="ru-RU" sz="2150" spc="4" strike="noStrike">
                <a:solidFill>
                  <a:srgbClr val="1f1f1f"/>
                </a:solidFill>
                <a:latin typeface="Arial"/>
              </a:rPr>
              <a:t>в выборе </a:t>
            </a:r>
            <a:r>
              <a:rPr b="0" lang="ru-RU" sz="2150" spc="-7" strike="noStrike">
                <a:solidFill>
                  <a:srgbClr val="1f1f1f"/>
                </a:solidFill>
                <a:latin typeface="Arial"/>
              </a:rPr>
              <a:t>респираторной </a:t>
            </a:r>
            <a:r>
              <a:rPr b="0" lang="ru-RU" sz="2150" spc="-1" strike="noStrike">
                <a:solidFill>
                  <a:srgbClr val="1f1f1f"/>
                </a:solidFill>
                <a:latin typeface="Arial"/>
              </a:rPr>
              <a:t>терапии</a:t>
            </a:r>
            <a:r>
              <a:rPr b="0" lang="ru-RU" sz="2150" spc="38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150" spc="4" strike="noStrike">
                <a:solidFill>
                  <a:srgbClr val="1f1f1f"/>
                </a:solidFill>
                <a:latin typeface="Arial"/>
              </a:rPr>
              <a:t>COVID-19</a:t>
            </a:r>
            <a:endParaRPr b="0" lang="ru-RU" sz="215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115"/>
              </a:spcBef>
            </a:pPr>
            <a:r>
              <a:rPr b="0" lang="ru-RU" sz="1800" spc="-7" strike="noStrike">
                <a:solidFill>
                  <a:srgbClr val="353535"/>
                </a:solidFill>
                <a:latin typeface="Arial"/>
              </a:rPr>
              <a:t>НИВЛ </a:t>
            </a:r>
            <a:r>
              <a:rPr b="0" lang="ru-RU" sz="1800" spc="-1" strike="noStrike">
                <a:solidFill>
                  <a:srgbClr val="565656"/>
                </a:solidFill>
                <a:latin typeface="Arial"/>
              </a:rPr>
              <a:t>– </a:t>
            </a:r>
            <a:r>
              <a:rPr b="0" lang="ru-RU" sz="1800" spc="-7" strike="noStrike">
                <a:solidFill>
                  <a:srgbClr val="565656"/>
                </a:solidFill>
                <a:latin typeface="Arial"/>
              </a:rPr>
              <a:t>неинвазивная </a:t>
            </a:r>
            <a:r>
              <a:rPr b="0" lang="ru-RU" sz="1800" spc="-1" strike="noStrike">
                <a:solidFill>
                  <a:srgbClr val="565656"/>
                </a:solidFill>
                <a:latin typeface="Arial"/>
              </a:rPr>
              <a:t>искусственная </a:t>
            </a:r>
            <a:r>
              <a:rPr b="0" lang="ru-RU" sz="1800" spc="-7" strike="noStrike">
                <a:solidFill>
                  <a:srgbClr val="565656"/>
                </a:solidFill>
                <a:latin typeface="Arial"/>
              </a:rPr>
              <a:t>вентиляция легких (ИВЛ)  </a:t>
            </a:r>
            <a:r>
              <a:rPr b="0" lang="ru-RU" sz="1800" spc="4" strike="noStrike">
                <a:solidFill>
                  <a:srgbClr val="353535"/>
                </a:solidFill>
                <a:latin typeface="Arial"/>
              </a:rPr>
              <a:t>ЭКМО </a:t>
            </a:r>
            <a:r>
              <a:rPr b="0" lang="ru-RU" sz="1800" spc="-1" strike="noStrike">
                <a:solidFill>
                  <a:srgbClr val="565656"/>
                </a:solidFill>
                <a:latin typeface="Arial"/>
              </a:rPr>
              <a:t>– экстракорпоральная мембранная</a:t>
            </a:r>
            <a:r>
              <a:rPr b="0" lang="ru-RU" sz="1800" spc="-92" strike="noStrike">
                <a:solidFill>
                  <a:srgbClr val="565656"/>
                </a:solidFill>
                <a:latin typeface="Arial"/>
              </a:rPr>
              <a:t> </a:t>
            </a:r>
            <a:r>
              <a:rPr b="0" lang="ru-RU" sz="1800" spc="-7" strike="noStrike">
                <a:solidFill>
                  <a:srgbClr val="565656"/>
                </a:solidFill>
                <a:latin typeface="Arial"/>
              </a:rPr>
              <a:t>оксигенация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4"/>
              </a:spcBef>
            </a:pPr>
            <a:r>
              <a:rPr b="0" lang="ru-RU" sz="1800" spc="-32" strike="noStrike">
                <a:solidFill>
                  <a:srgbClr val="353535"/>
                </a:solidFill>
                <a:latin typeface="Arial"/>
              </a:rPr>
              <a:t>ОРДС </a:t>
            </a:r>
            <a:r>
              <a:rPr b="0" lang="ru-RU" sz="1800" spc="-1" strike="noStrike">
                <a:solidFill>
                  <a:srgbClr val="565656"/>
                </a:solidFill>
                <a:latin typeface="Arial"/>
              </a:rPr>
              <a:t>– острый </a:t>
            </a:r>
            <a:r>
              <a:rPr b="0" lang="ru-RU" sz="1800" spc="-7" strike="noStrike">
                <a:solidFill>
                  <a:srgbClr val="565656"/>
                </a:solidFill>
                <a:latin typeface="Arial"/>
              </a:rPr>
              <a:t>респираторный</a:t>
            </a:r>
            <a:r>
              <a:rPr b="0" lang="ru-RU" sz="1800" spc="-60" strike="noStrike">
                <a:solidFill>
                  <a:srgbClr val="565656"/>
                </a:solidFill>
                <a:latin typeface="Arial"/>
              </a:rPr>
              <a:t> </a:t>
            </a:r>
            <a:r>
              <a:rPr b="0" lang="ru-RU" sz="1800" spc="-1" strike="noStrike">
                <a:solidFill>
                  <a:srgbClr val="565656"/>
                </a:solidFill>
                <a:latin typeface="Arial"/>
              </a:rPr>
              <a:t>дистресс-синдром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ts val="1959"/>
              </a:lnSpc>
              <a:spcBef>
                <a:spcPts val="6"/>
              </a:spcBef>
            </a:pPr>
            <a:r>
              <a:rPr b="0" lang="ru-RU" sz="1800" spc="-7" strike="noStrike">
                <a:solidFill>
                  <a:srgbClr val="565656"/>
                </a:solidFill>
                <a:latin typeface="Arial"/>
              </a:rPr>
              <a:t>*</a:t>
            </a:r>
            <a:r>
              <a:rPr b="0" i="1" lang="ru-RU" sz="1800" spc="-7" strike="noStrike" u="sng">
                <a:solidFill>
                  <a:srgbClr val="0000ff"/>
                </a:solidFill>
                <a:uFillTx/>
                <a:latin typeface="Arial"/>
                <a:hlinkClick r:id="rId2"/>
              </a:rPr>
              <a:t>http://far.org.ru/newsfar/496-metreccovid19</a:t>
            </a:r>
            <a:endParaRPr b="0" lang="ru-RU" sz="1800" spc="-1" strike="noStrike">
              <a:latin typeface="Arial"/>
            </a:endParaRPr>
          </a:p>
          <a:p>
            <a:pPr algn="r">
              <a:lnSpc>
                <a:spcPts val="2801"/>
              </a:lnSpc>
            </a:pPr>
            <a:r>
              <a:rPr b="0" lang="ru-RU" sz="2500" spc="9" strike="noStrike">
                <a:solidFill>
                  <a:srgbClr val="8f8f8f"/>
                </a:solidFill>
                <a:latin typeface="Arial"/>
              </a:rPr>
              <a:t>20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568" name="CustomShape 18"/>
          <p:cNvSpPr/>
          <p:nvPr/>
        </p:nvSpPr>
        <p:spPr>
          <a:xfrm>
            <a:off x="1366920" y="1994760"/>
            <a:ext cx="9152640" cy="1195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8320" bIns="0">
            <a:spAutoFit/>
          </a:bodyPr>
          <a:p>
            <a:pPr marL="76320">
              <a:lnSpc>
                <a:spcPct val="100000"/>
              </a:lnSpc>
              <a:spcBef>
                <a:spcPts val="459"/>
              </a:spcBef>
            </a:pPr>
            <a:r>
              <a:rPr b="1" lang="ru-RU" sz="3250" spc="-7" strike="noStrike">
                <a:solidFill>
                  <a:srgbClr val="353535"/>
                </a:solidFill>
                <a:latin typeface="Arial"/>
              </a:rPr>
              <a:t>Инфузионная терапия</a:t>
            </a:r>
            <a:endParaRPr b="0" lang="ru-RU" sz="3250" spc="-1" strike="noStrike">
              <a:latin typeface="Arial"/>
            </a:endParaRPr>
          </a:p>
          <a:p>
            <a:pPr marL="76320">
              <a:lnSpc>
                <a:spcPct val="91000"/>
              </a:lnSpc>
              <a:spcBef>
                <a:spcPts val="556"/>
              </a:spcBef>
            </a:pPr>
            <a:r>
              <a:rPr b="0" lang="ru-RU" sz="2400" spc="12" strike="noStrike">
                <a:solidFill>
                  <a:srgbClr val="353535"/>
                </a:solidFill>
                <a:latin typeface="Arial"/>
              </a:rPr>
              <a:t>гипотонические </a:t>
            </a:r>
            <a:r>
              <a:rPr b="0" lang="ru-RU" sz="2400" spc="18" strike="noStrike">
                <a:solidFill>
                  <a:srgbClr val="353535"/>
                </a:solidFill>
                <a:latin typeface="Arial"/>
              </a:rPr>
              <a:t>кристаллоидные </a:t>
            </a:r>
            <a:r>
              <a:rPr b="0" lang="ru-RU" sz="2400" spc="12" strike="noStrike">
                <a:solidFill>
                  <a:srgbClr val="353535"/>
                </a:solidFill>
                <a:latin typeface="Arial"/>
              </a:rPr>
              <a:t>растворы не должны </a:t>
            </a:r>
            <a:r>
              <a:rPr b="0" lang="ru-RU" sz="2400" spc="18" strike="noStrike">
                <a:solidFill>
                  <a:srgbClr val="353535"/>
                </a:solidFill>
                <a:latin typeface="Arial"/>
              </a:rPr>
              <a:t>быть  </a:t>
            </a:r>
            <a:r>
              <a:rPr b="0" lang="ru-RU" sz="2400" spc="12" strike="noStrike">
                <a:solidFill>
                  <a:srgbClr val="353535"/>
                </a:solidFill>
                <a:latin typeface="Arial"/>
              </a:rPr>
              <a:t>основой терапии, коллоидные растворы не рекомендуются  к </a:t>
            </a:r>
            <a:r>
              <a:rPr b="0" lang="ru-RU" sz="2400" spc="18" strike="noStrike">
                <a:solidFill>
                  <a:srgbClr val="353535"/>
                </a:solidFill>
                <a:latin typeface="Arial"/>
              </a:rPr>
              <a:t>применению. </a:t>
            </a:r>
            <a:r>
              <a:rPr b="0" lang="ru-RU" sz="2400" spc="12" strike="noStrike">
                <a:solidFill>
                  <a:srgbClr val="353535"/>
                </a:solidFill>
                <a:latin typeface="Arial"/>
              </a:rPr>
              <a:t>Необходимо вести пациентов в нулевом  </a:t>
            </a:r>
            <a:r>
              <a:rPr b="0" lang="ru-RU" sz="2400" spc="18" strike="noStrike">
                <a:solidFill>
                  <a:srgbClr val="353535"/>
                </a:solidFill>
                <a:latin typeface="Arial"/>
              </a:rPr>
              <a:t>или </a:t>
            </a:r>
            <a:r>
              <a:rPr b="0" lang="ru-RU" sz="2400" spc="12" strike="noStrike">
                <a:solidFill>
                  <a:srgbClr val="353535"/>
                </a:solidFill>
                <a:latin typeface="Arial"/>
              </a:rPr>
              <a:t>небольшом </a:t>
            </a:r>
            <a:r>
              <a:rPr b="0" lang="ru-RU" sz="2400" spc="9" strike="noStrike">
                <a:solidFill>
                  <a:srgbClr val="353535"/>
                </a:solidFill>
                <a:latin typeface="Arial"/>
              </a:rPr>
              <a:t>отрицательном </a:t>
            </a:r>
            <a:r>
              <a:rPr b="0" lang="ru-RU" sz="2400" spc="18" strike="noStrike">
                <a:solidFill>
                  <a:srgbClr val="353535"/>
                </a:solidFill>
                <a:latin typeface="Arial"/>
              </a:rPr>
              <a:t>балансе</a:t>
            </a:r>
            <a:endParaRPr b="0" lang="ru-RU" sz="2400" spc="-1" strike="noStrike">
              <a:latin typeface="Arial"/>
            </a:endParaRPr>
          </a:p>
          <a:p>
            <a:pPr marL="38160">
              <a:lnSpc>
                <a:spcPts val="3784"/>
              </a:lnSpc>
              <a:spcBef>
                <a:spcPts val="1500"/>
              </a:spcBef>
            </a:pPr>
            <a:r>
              <a:rPr b="1" lang="ru-RU" sz="3250" spc="-12" strike="noStrike">
                <a:solidFill>
                  <a:srgbClr val="1f1f1f"/>
                </a:solidFill>
                <a:latin typeface="Arial"/>
              </a:rPr>
              <a:t>Прон-позиция</a:t>
            </a:r>
            <a:endParaRPr b="0" lang="ru-RU" sz="3250" spc="-1" strike="noStrike">
              <a:latin typeface="Arial"/>
            </a:endParaRPr>
          </a:p>
          <a:p>
            <a:pPr marL="38160">
              <a:lnSpc>
                <a:spcPts val="2639"/>
              </a:lnSpc>
            </a:pPr>
            <a:r>
              <a:rPr b="0" lang="ru-RU" sz="2400" spc="12" strike="noStrike">
                <a:solidFill>
                  <a:srgbClr val="353535"/>
                </a:solidFill>
                <a:latin typeface="Arial"/>
              </a:rPr>
              <a:t>раннее применение в </a:t>
            </a:r>
            <a:r>
              <a:rPr b="0" lang="ru-RU" sz="2400" spc="18" strike="noStrike">
                <a:solidFill>
                  <a:srgbClr val="353535"/>
                </a:solidFill>
                <a:latin typeface="Arial"/>
              </a:rPr>
              <a:t>сочетании </a:t>
            </a:r>
            <a:r>
              <a:rPr b="0" lang="ru-RU" sz="2400" spc="12" strike="noStrike">
                <a:solidFill>
                  <a:srgbClr val="353535"/>
                </a:solidFill>
                <a:latin typeface="Arial"/>
              </a:rPr>
              <a:t>с</a:t>
            </a:r>
            <a:r>
              <a:rPr b="0" lang="ru-RU" sz="2400" spc="-46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400" spc="12" strike="noStrike">
                <a:solidFill>
                  <a:srgbClr val="353535"/>
                </a:solidFill>
                <a:latin typeface="Arial"/>
              </a:rPr>
              <a:t>кислородотерапией</a:t>
            </a:r>
            <a:endParaRPr b="0" lang="ru-RU" sz="2400" spc="-1" strike="noStrike">
              <a:latin typeface="Arial"/>
            </a:endParaRPr>
          </a:p>
          <a:p>
            <a:pPr marL="38160">
              <a:lnSpc>
                <a:spcPts val="2631"/>
              </a:lnSpc>
              <a:spcBef>
                <a:spcPts val="176"/>
              </a:spcBef>
            </a:pPr>
            <a:r>
              <a:rPr b="0" lang="ru-RU" sz="2400" spc="18" strike="noStrike">
                <a:solidFill>
                  <a:srgbClr val="353535"/>
                </a:solidFill>
                <a:latin typeface="Arial"/>
              </a:rPr>
              <a:t>и НИВЛ может помочь избежать потребности в интубации  </a:t>
            </a:r>
            <a:r>
              <a:rPr b="0" lang="ru-RU" sz="2400" spc="12" strike="noStrike">
                <a:solidFill>
                  <a:srgbClr val="353535"/>
                </a:solidFill>
                <a:latin typeface="Arial"/>
              </a:rPr>
              <a:t>почти у многих пациентов</a:t>
            </a:r>
            <a:endParaRPr b="0" lang="ru-RU" sz="2400" spc="-1" strike="noStrike">
              <a:latin typeface="Arial"/>
            </a:endParaRPr>
          </a:p>
          <a:p>
            <a:pPr marL="38160">
              <a:lnSpc>
                <a:spcPct val="100000"/>
              </a:lnSpc>
              <a:spcBef>
                <a:spcPts val="981"/>
              </a:spcBef>
            </a:pPr>
            <a:r>
              <a:rPr b="1" lang="ru-RU" sz="3250" spc="-21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НИВЛ</a:t>
            </a:r>
            <a:endParaRPr b="0" lang="ru-RU" sz="3250" spc="-1" strike="noStrike">
              <a:latin typeface="Arial"/>
            </a:endParaRPr>
          </a:p>
          <a:p>
            <a:pPr marL="38160">
              <a:lnSpc>
                <a:spcPct val="91000"/>
              </a:lnSpc>
              <a:spcBef>
                <a:spcPts val="556"/>
              </a:spcBef>
            </a:pPr>
            <a:r>
              <a:rPr b="0" lang="ru-RU" sz="2400" spc="18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при </a:t>
            </a:r>
            <a:r>
              <a:rPr b="0" lang="ru-RU" sz="2400" spc="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отсутствии эффекта от </a:t>
            </a:r>
            <a:r>
              <a:rPr b="0" lang="ru-RU" sz="2400" spc="18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первичной </a:t>
            </a:r>
            <a:r>
              <a:rPr b="0" lang="ru-RU" sz="2400" spc="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респираторной  терапии </a:t>
            </a:r>
            <a:r>
              <a:rPr b="0" lang="ru-RU" sz="2400" spc="18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– </a:t>
            </a:r>
            <a:r>
              <a:rPr b="0" lang="ru-RU" sz="2400" spc="9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оксигенотерапии, </a:t>
            </a:r>
            <a:r>
              <a:rPr b="0" lang="ru-RU" sz="2400" spc="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начальной тактикой  допускается НИВЛ; альтернативной </a:t>
            </a:r>
            <a:r>
              <a:rPr b="0" lang="ru-RU" sz="2400" spc="18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НИВЛ также может  </a:t>
            </a:r>
            <a:r>
              <a:rPr b="0" lang="ru-RU" sz="2400" spc="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служить высокоскоростной назальный</a:t>
            </a:r>
            <a:r>
              <a:rPr b="0" lang="ru-RU" sz="2400" spc="4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 </a:t>
            </a:r>
            <a:r>
              <a:rPr b="0" lang="ru-RU" sz="2400" spc="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поток</a:t>
            </a:r>
            <a:endParaRPr b="0" lang="ru-RU" sz="2400" spc="-1" strike="noStrike">
              <a:latin typeface="Arial"/>
            </a:endParaRPr>
          </a:p>
          <a:p>
            <a:pPr marL="72360">
              <a:lnSpc>
                <a:spcPct val="100000"/>
              </a:lnSpc>
              <a:spcBef>
                <a:spcPts val="1956"/>
              </a:spcBef>
            </a:pPr>
            <a:r>
              <a:rPr b="1" lang="ru-RU" sz="3250" spc="-26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ИВЛ</a:t>
            </a:r>
            <a:endParaRPr b="0" lang="ru-RU" sz="3250" spc="-1" strike="noStrike">
              <a:latin typeface="Arial"/>
            </a:endParaRPr>
          </a:p>
          <a:p>
            <a:pPr marL="72360">
              <a:lnSpc>
                <a:spcPts val="2631"/>
              </a:lnSpc>
              <a:spcBef>
                <a:spcPts val="601"/>
              </a:spcBef>
            </a:pPr>
            <a:r>
              <a:rPr b="0" lang="ru-RU" sz="2400" spc="18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проводится при </a:t>
            </a:r>
            <a:r>
              <a:rPr b="0" lang="ru-RU" sz="2400" spc="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неэффективности </a:t>
            </a:r>
            <a:r>
              <a:rPr b="0" lang="ru-RU" sz="2400" spc="18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НИВЛ – </a:t>
            </a:r>
            <a:r>
              <a:rPr b="0" lang="ru-RU" sz="2400" spc="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гипоксемии,  </a:t>
            </a:r>
            <a:r>
              <a:rPr b="0" lang="ru-RU" sz="2400" spc="18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метаболическом </a:t>
            </a:r>
            <a:r>
              <a:rPr b="0" lang="ru-RU" sz="2400" spc="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ацидозе </a:t>
            </a:r>
            <a:r>
              <a:rPr b="0" lang="ru-RU" sz="2400" spc="18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или </a:t>
            </a:r>
            <a:r>
              <a:rPr b="0" lang="ru-RU" sz="2400" spc="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отсутствии увеличения индекса  PaO</a:t>
            </a:r>
            <a:r>
              <a:rPr b="0" lang="ru-RU" sz="2400" spc="21" strike="noStrike" baseline="-20000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2</a:t>
            </a:r>
            <a:r>
              <a:rPr b="0" lang="ru-RU" sz="2400" spc="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/FiO</a:t>
            </a:r>
            <a:r>
              <a:rPr b="0" lang="ru-RU" sz="2400" spc="21" strike="noStrike" baseline="-20000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2 </a:t>
            </a:r>
            <a:r>
              <a:rPr b="0" lang="ru-RU" sz="2400" spc="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в течение </a:t>
            </a:r>
            <a:r>
              <a:rPr b="0" lang="ru-RU" sz="2400" spc="18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2 </a:t>
            </a:r>
            <a:r>
              <a:rPr b="0" lang="ru-RU" sz="2400" spc="9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часов, </a:t>
            </a:r>
            <a:r>
              <a:rPr b="0" lang="ru-RU" sz="2400" spc="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высокой работе</a:t>
            </a:r>
            <a:r>
              <a:rPr b="0" lang="ru-RU" sz="2400" spc="-265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 </a:t>
            </a:r>
            <a:r>
              <a:rPr b="0" lang="ru-RU" sz="2400" spc="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дыхания</a:t>
            </a:r>
            <a:endParaRPr b="0" lang="ru-RU" sz="2400" spc="-1" strike="noStrike">
              <a:latin typeface="Arial"/>
            </a:endParaRPr>
          </a:p>
          <a:p>
            <a:pPr marL="78120">
              <a:lnSpc>
                <a:spcPct val="100000"/>
              </a:lnSpc>
              <a:spcBef>
                <a:spcPts val="1375"/>
              </a:spcBef>
            </a:pPr>
            <a:r>
              <a:rPr b="1" lang="ru-RU" sz="3250" spc="-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ЭКМО</a:t>
            </a:r>
            <a:endParaRPr b="0" lang="ru-RU" sz="3250" spc="-1" strike="noStrike">
              <a:latin typeface="Arial"/>
            </a:endParaRPr>
          </a:p>
          <a:p>
            <a:pPr marL="78120">
              <a:lnSpc>
                <a:spcPts val="2631"/>
              </a:lnSpc>
              <a:spcBef>
                <a:spcPts val="604"/>
              </a:spcBef>
            </a:pPr>
            <a:r>
              <a:rPr b="0" lang="ru-RU" sz="2400" spc="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основным показанием </a:t>
            </a:r>
            <a:r>
              <a:rPr b="0" lang="ru-RU" sz="2400" spc="18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является ОРДС</a:t>
            </a:r>
            <a:r>
              <a:rPr b="0" lang="ru-RU" sz="2400" spc="-66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 </a:t>
            </a:r>
            <a:r>
              <a:rPr b="0" lang="ru-RU" sz="2400" spc="18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средней  тяжести и тяжелого </a:t>
            </a:r>
            <a:r>
              <a:rPr b="0" lang="ru-RU" sz="2400" spc="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течения с длительностью  </a:t>
            </a:r>
            <a:r>
              <a:rPr b="0" lang="ru-RU" sz="2400" spc="18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проведения </a:t>
            </a:r>
            <a:r>
              <a:rPr b="0" lang="ru-RU" sz="2400" spc="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любой </a:t>
            </a:r>
            <a:r>
              <a:rPr b="0" lang="ru-RU" sz="2400" spc="24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ИВЛ </a:t>
            </a:r>
            <a:r>
              <a:rPr b="0" lang="ru-RU" sz="2400" spc="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не более </a:t>
            </a:r>
            <a:r>
              <a:rPr b="0" lang="ru-RU" sz="2400" spc="18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5</a:t>
            </a:r>
            <a:r>
              <a:rPr b="0" lang="ru-RU" sz="2400" spc="-7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 </a:t>
            </a:r>
            <a:r>
              <a:rPr b="0" lang="ru-RU" sz="2400" spc="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суток.</a:t>
            </a:r>
            <a:endParaRPr b="0" lang="ru-RU" sz="2400" spc="-1" strike="noStrike">
              <a:latin typeface="Arial"/>
            </a:endParaRPr>
          </a:p>
          <a:p>
            <a:pPr marL="76320">
              <a:lnSpc>
                <a:spcPct val="100000"/>
              </a:lnSpc>
              <a:spcBef>
                <a:spcPts val="870"/>
              </a:spcBef>
            </a:pPr>
            <a:r>
              <a:rPr b="1" lang="ru-RU" sz="3250" spc="-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Септический</a:t>
            </a:r>
            <a:r>
              <a:rPr b="1" lang="ru-RU" sz="3250" spc="-21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 </a:t>
            </a:r>
            <a:r>
              <a:rPr b="1" lang="ru-RU" sz="3250" spc="-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шок</a:t>
            </a:r>
            <a:endParaRPr b="0" lang="ru-RU" sz="3250" spc="-1" strike="noStrike">
              <a:latin typeface="Arial"/>
            </a:endParaRPr>
          </a:p>
          <a:p>
            <a:pPr marL="76320">
              <a:lnSpc>
                <a:spcPts val="2631"/>
              </a:lnSpc>
              <a:spcBef>
                <a:spcPts val="604"/>
              </a:spcBef>
            </a:pPr>
            <a:r>
              <a:rPr b="0" lang="ru-RU" sz="2400" spc="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Незамедлительная внутривенная </a:t>
            </a:r>
            <a:r>
              <a:rPr b="0" lang="ru-RU" sz="2400" spc="18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инфузионная </a:t>
            </a:r>
            <a:r>
              <a:rPr b="0" lang="ru-RU" sz="2400" spc="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терапия  </a:t>
            </a:r>
            <a:r>
              <a:rPr b="0" lang="ru-RU" sz="2400" spc="18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кристаллоидными </a:t>
            </a:r>
            <a:r>
              <a:rPr b="0" lang="ru-RU" sz="2400" spc="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растворами. </a:t>
            </a:r>
            <a:r>
              <a:rPr b="0" lang="ru-RU" sz="2400" spc="18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При </a:t>
            </a:r>
            <a:r>
              <a:rPr b="0" lang="ru-RU" sz="2400" spc="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отсутствии  эффекта </a:t>
            </a:r>
            <a:r>
              <a:rPr b="0" lang="ru-RU" sz="2400" spc="9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назначают</a:t>
            </a:r>
            <a:r>
              <a:rPr b="0" lang="ru-RU" sz="2400" spc="24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 </a:t>
            </a:r>
            <a:r>
              <a:rPr b="0" lang="ru-RU" sz="2400" spc="12" strike="noStrike">
                <a:solidFill>
                  <a:srgbClr val="353535"/>
                </a:solidFill>
                <a:highlight>
                  <a:srgbClr val="d3f8fb"/>
                </a:highlight>
                <a:latin typeface="Arial"/>
              </a:rPr>
              <a:t>вазопрессоры.</a:t>
            </a:r>
            <a:endParaRPr b="0" lang="ru-RU" sz="2400" spc="-1" strike="noStrike">
              <a:latin typeface="Arial"/>
            </a:endParaRPr>
          </a:p>
          <a:p>
            <a:pPr marL="72360">
              <a:lnSpc>
                <a:spcPct val="100000"/>
              </a:lnSpc>
              <a:spcBef>
                <a:spcPts val="1630"/>
              </a:spcBef>
            </a:pPr>
            <a:r>
              <a:rPr b="0" lang="ru-RU" sz="1800" spc="-7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Анестезиолого-реанимационное обеспечение пациентов </a:t>
            </a:r>
            <a:r>
              <a:rPr b="0" lang="ru-RU" sz="1800" spc="-1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с COVID-19 </a:t>
            </a:r>
            <a:r>
              <a:rPr b="0" lang="ru-RU" sz="1800" spc="-7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рекомендуется  </a:t>
            </a:r>
            <a:r>
              <a:rPr b="0" lang="ru-RU" sz="1800" spc="-12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проводить </a:t>
            </a:r>
            <a:r>
              <a:rPr b="0" lang="ru-RU" sz="1800" spc="-1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в </a:t>
            </a:r>
            <a:r>
              <a:rPr b="0" lang="ru-RU" sz="1800" spc="-12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соответствии </a:t>
            </a:r>
            <a:r>
              <a:rPr b="0" lang="ru-RU" sz="1800" spc="-1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с </a:t>
            </a:r>
            <a:r>
              <a:rPr b="0" lang="ru-RU" sz="1800" spc="-12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Методическими </a:t>
            </a:r>
            <a:r>
              <a:rPr b="0" lang="ru-RU" sz="1800" spc="-1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рекомендациями Общероссийской  </a:t>
            </a:r>
            <a:r>
              <a:rPr b="0" lang="ru-RU" sz="1800" spc="-7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общественной организации «Федерация </a:t>
            </a:r>
            <a:r>
              <a:rPr b="0" lang="ru-RU" sz="1800" spc="-12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анестезиологов </a:t>
            </a:r>
            <a:r>
              <a:rPr b="0" lang="ru-RU" sz="1800" spc="-1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и</a:t>
            </a:r>
            <a:r>
              <a:rPr b="0" lang="ru-RU" sz="1800" spc="-137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 </a:t>
            </a:r>
            <a:r>
              <a:rPr b="0" lang="ru-RU" sz="1800" spc="-12" strike="noStrike">
                <a:solidFill>
                  <a:srgbClr val="1f1f1f"/>
                </a:solidFill>
                <a:highlight>
                  <a:srgbClr val="d3f8fb"/>
                </a:highlight>
                <a:latin typeface="Arial"/>
              </a:rPr>
              <a:t>реаниматологов»*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69" name="CustomShape 19"/>
          <p:cNvSpPr/>
          <p:nvPr/>
        </p:nvSpPr>
        <p:spPr>
          <a:xfrm>
            <a:off x="10558800" y="5015880"/>
            <a:ext cx="9202320" cy="68299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CustomShape 1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1" name="CustomShape 2"/>
          <p:cNvSpPr/>
          <p:nvPr/>
        </p:nvSpPr>
        <p:spPr>
          <a:xfrm>
            <a:off x="9552960" y="7508880"/>
            <a:ext cx="9999000" cy="4718880"/>
          </a:xfrm>
          <a:custGeom>
            <a:avLst/>
            <a:gdLst/>
            <a:ahLst/>
            <a:rect l="l" t="t" r="r" b="b"/>
            <a:pathLst>
              <a:path w="9999344" h="4719320">
                <a:moveTo>
                  <a:pt x="9941330" y="0"/>
                </a:moveTo>
                <a:lnTo>
                  <a:pt x="57766" y="0"/>
                </a:lnTo>
                <a:lnTo>
                  <a:pt x="35298" y="4545"/>
                </a:lnTo>
                <a:lnTo>
                  <a:pt x="16934" y="16934"/>
                </a:lnTo>
                <a:lnTo>
                  <a:pt x="4545" y="35298"/>
                </a:lnTo>
                <a:lnTo>
                  <a:pt x="0" y="57766"/>
                </a:lnTo>
                <a:lnTo>
                  <a:pt x="0" y="4661202"/>
                </a:lnTo>
                <a:lnTo>
                  <a:pt x="4545" y="4683670"/>
                </a:lnTo>
                <a:lnTo>
                  <a:pt x="16934" y="4702034"/>
                </a:lnTo>
                <a:lnTo>
                  <a:pt x="35298" y="4714423"/>
                </a:lnTo>
                <a:lnTo>
                  <a:pt x="57766" y="4718968"/>
                </a:lnTo>
                <a:lnTo>
                  <a:pt x="9941330" y="4718968"/>
                </a:lnTo>
                <a:lnTo>
                  <a:pt x="9963799" y="4714423"/>
                </a:lnTo>
                <a:lnTo>
                  <a:pt x="9982162" y="4702034"/>
                </a:lnTo>
                <a:lnTo>
                  <a:pt x="9994552" y="4683670"/>
                </a:lnTo>
                <a:lnTo>
                  <a:pt x="9999097" y="4661202"/>
                </a:lnTo>
                <a:lnTo>
                  <a:pt x="9999097" y="57766"/>
                </a:lnTo>
                <a:lnTo>
                  <a:pt x="9994552" y="35298"/>
                </a:lnTo>
                <a:lnTo>
                  <a:pt x="9982162" y="16934"/>
                </a:lnTo>
                <a:lnTo>
                  <a:pt x="9963799" y="4545"/>
                </a:lnTo>
                <a:lnTo>
                  <a:pt x="9941330" y="0"/>
                </a:lnTo>
                <a:close/>
              </a:path>
            </a:pathLst>
          </a:custGeom>
          <a:solidFill>
            <a:srgbClr val="e8ebf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2" name="CustomShape 3"/>
          <p:cNvSpPr/>
          <p:nvPr/>
        </p:nvSpPr>
        <p:spPr>
          <a:xfrm>
            <a:off x="9552960" y="7508880"/>
            <a:ext cx="9999000" cy="4718880"/>
          </a:xfrm>
          <a:custGeom>
            <a:avLst/>
            <a:gdLst/>
            <a:ahLst/>
            <a:rect l="l" t="t" r="r" b="b"/>
            <a:pathLst>
              <a:path w="9999344" h="4719320">
                <a:moveTo>
                  <a:pt x="0" y="57766"/>
                </a:moveTo>
                <a:lnTo>
                  <a:pt x="4545" y="35298"/>
                </a:lnTo>
                <a:lnTo>
                  <a:pt x="16934" y="16934"/>
                </a:lnTo>
                <a:lnTo>
                  <a:pt x="35298" y="4545"/>
                </a:lnTo>
                <a:lnTo>
                  <a:pt x="57766" y="0"/>
                </a:lnTo>
                <a:lnTo>
                  <a:pt x="9941330" y="0"/>
                </a:lnTo>
                <a:lnTo>
                  <a:pt x="9963798" y="4545"/>
                </a:lnTo>
                <a:lnTo>
                  <a:pt x="9982162" y="16934"/>
                </a:lnTo>
                <a:lnTo>
                  <a:pt x="9994551" y="35298"/>
                </a:lnTo>
                <a:lnTo>
                  <a:pt x="9999097" y="57766"/>
                </a:lnTo>
                <a:lnTo>
                  <a:pt x="9999097" y="4661202"/>
                </a:lnTo>
                <a:lnTo>
                  <a:pt x="9994551" y="4683670"/>
                </a:lnTo>
                <a:lnTo>
                  <a:pt x="9982162" y="4702034"/>
                </a:lnTo>
                <a:lnTo>
                  <a:pt x="9963798" y="4714423"/>
                </a:lnTo>
                <a:lnTo>
                  <a:pt x="9941330" y="4718968"/>
                </a:lnTo>
                <a:lnTo>
                  <a:pt x="57766" y="4718968"/>
                </a:lnTo>
                <a:lnTo>
                  <a:pt x="35298" y="4714423"/>
                </a:lnTo>
                <a:lnTo>
                  <a:pt x="16934" y="4702034"/>
                </a:lnTo>
                <a:lnTo>
                  <a:pt x="4545" y="4683670"/>
                </a:lnTo>
                <a:lnTo>
                  <a:pt x="0" y="4661202"/>
                </a:lnTo>
                <a:lnTo>
                  <a:pt x="0" y="57766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3" name="CustomShape 4"/>
          <p:cNvSpPr/>
          <p:nvPr/>
        </p:nvSpPr>
        <p:spPr>
          <a:xfrm>
            <a:off x="1127880" y="9569880"/>
            <a:ext cx="8050320" cy="2707920"/>
          </a:xfrm>
          <a:custGeom>
            <a:avLst/>
            <a:gdLst/>
            <a:ahLst/>
            <a:rect l="l" t="t" r="r" b="b"/>
            <a:pathLst>
              <a:path w="8050530" h="2708275">
                <a:moveTo>
                  <a:pt x="8002143" y="0"/>
                </a:moveTo>
                <a:lnTo>
                  <a:pt x="48024" y="0"/>
                </a:lnTo>
                <a:lnTo>
                  <a:pt x="29350" y="3780"/>
                </a:lnTo>
                <a:lnTo>
                  <a:pt x="14083" y="14083"/>
                </a:lnTo>
                <a:lnTo>
                  <a:pt x="3780" y="29350"/>
                </a:lnTo>
                <a:lnTo>
                  <a:pt x="0" y="48024"/>
                </a:lnTo>
                <a:lnTo>
                  <a:pt x="0" y="2660122"/>
                </a:lnTo>
                <a:lnTo>
                  <a:pt x="3780" y="2678795"/>
                </a:lnTo>
                <a:lnTo>
                  <a:pt x="14083" y="2694062"/>
                </a:lnTo>
                <a:lnTo>
                  <a:pt x="29350" y="2704365"/>
                </a:lnTo>
                <a:lnTo>
                  <a:pt x="48024" y="2708146"/>
                </a:lnTo>
                <a:lnTo>
                  <a:pt x="8002143" y="2708146"/>
                </a:lnTo>
                <a:lnTo>
                  <a:pt x="8020816" y="2704365"/>
                </a:lnTo>
                <a:lnTo>
                  <a:pt x="8036083" y="2694062"/>
                </a:lnTo>
                <a:lnTo>
                  <a:pt x="8046386" y="2678795"/>
                </a:lnTo>
                <a:lnTo>
                  <a:pt x="8050167" y="2660122"/>
                </a:lnTo>
                <a:lnTo>
                  <a:pt x="8050167" y="48024"/>
                </a:lnTo>
                <a:lnTo>
                  <a:pt x="8046386" y="29350"/>
                </a:lnTo>
                <a:lnTo>
                  <a:pt x="8036083" y="14083"/>
                </a:lnTo>
                <a:lnTo>
                  <a:pt x="8020816" y="3780"/>
                </a:lnTo>
                <a:lnTo>
                  <a:pt x="8002143" y="0"/>
                </a:lnTo>
                <a:close/>
              </a:path>
            </a:pathLst>
          </a:custGeom>
          <a:solidFill>
            <a:srgbClr val="ffd2d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4" name="CustomShape 5"/>
          <p:cNvSpPr/>
          <p:nvPr/>
        </p:nvSpPr>
        <p:spPr>
          <a:xfrm>
            <a:off x="1127880" y="6075000"/>
            <a:ext cx="8050320" cy="3367080"/>
          </a:xfrm>
          <a:custGeom>
            <a:avLst/>
            <a:gdLst/>
            <a:ahLst/>
            <a:rect l="l" t="t" r="r" b="b"/>
            <a:pathLst>
              <a:path w="8050530" h="3367404">
                <a:moveTo>
                  <a:pt x="7990452" y="0"/>
                </a:moveTo>
                <a:lnTo>
                  <a:pt x="59714" y="0"/>
                </a:lnTo>
                <a:lnTo>
                  <a:pt x="36458" y="4688"/>
                </a:lnTo>
                <a:lnTo>
                  <a:pt x="17478" y="17478"/>
                </a:lnTo>
                <a:lnTo>
                  <a:pt x="4688" y="36458"/>
                </a:lnTo>
                <a:lnTo>
                  <a:pt x="0" y="59714"/>
                </a:lnTo>
                <a:lnTo>
                  <a:pt x="0" y="3307243"/>
                </a:lnTo>
                <a:lnTo>
                  <a:pt x="4688" y="3330500"/>
                </a:lnTo>
                <a:lnTo>
                  <a:pt x="17478" y="3349479"/>
                </a:lnTo>
                <a:lnTo>
                  <a:pt x="36458" y="3362270"/>
                </a:lnTo>
                <a:lnTo>
                  <a:pt x="59714" y="3366958"/>
                </a:lnTo>
                <a:lnTo>
                  <a:pt x="7990452" y="3366958"/>
                </a:lnTo>
                <a:lnTo>
                  <a:pt x="8013708" y="3362270"/>
                </a:lnTo>
                <a:lnTo>
                  <a:pt x="8032688" y="3349479"/>
                </a:lnTo>
                <a:lnTo>
                  <a:pt x="8045478" y="3330500"/>
                </a:lnTo>
                <a:lnTo>
                  <a:pt x="8050167" y="3307243"/>
                </a:lnTo>
                <a:lnTo>
                  <a:pt x="8050167" y="59714"/>
                </a:lnTo>
                <a:lnTo>
                  <a:pt x="8045478" y="36458"/>
                </a:lnTo>
                <a:lnTo>
                  <a:pt x="8032688" y="17478"/>
                </a:lnTo>
                <a:lnTo>
                  <a:pt x="8013708" y="4688"/>
                </a:lnTo>
                <a:lnTo>
                  <a:pt x="7990452" y="0"/>
                </a:lnTo>
                <a:close/>
              </a:path>
            </a:pathLst>
          </a:custGeom>
          <a:solidFill>
            <a:srgbClr val="ffe7e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5" name="CustomShape 6"/>
          <p:cNvSpPr/>
          <p:nvPr/>
        </p:nvSpPr>
        <p:spPr>
          <a:xfrm>
            <a:off x="1159560" y="4005000"/>
            <a:ext cx="8015760" cy="1886760"/>
          </a:xfrm>
          <a:custGeom>
            <a:avLst/>
            <a:gdLst/>
            <a:ahLst/>
            <a:rect l="l" t="t" r="r" b="b"/>
            <a:pathLst>
              <a:path w="8016240" h="1887220">
                <a:moveTo>
                  <a:pt x="7982314" y="0"/>
                </a:moveTo>
                <a:lnTo>
                  <a:pt x="33467" y="0"/>
                </a:lnTo>
                <a:lnTo>
                  <a:pt x="20453" y="2634"/>
                </a:lnTo>
                <a:lnTo>
                  <a:pt x="9813" y="9813"/>
                </a:lnTo>
                <a:lnTo>
                  <a:pt x="2634" y="20453"/>
                </a:lnTo>
                <a:lnTo>
                  <a:pt x="0" y="33467"/>
                </a:lnTo>
                <a:lnTo>
                  <a:pt x="0" y="1853569"/>
                </a:lnTo>
                <a:lnTo>
                  <a:pt x="2634" y="1866583"/>
                </a:lnTo>
                <a:lnTo>
                  <a:pt x="9813" y="1877223"/>
                </a:lnTo>
                <a:lnTo>
                  <a:pt x="20453" y="1884402"/>
                </a:lnTo>
                <a:lnTo>
                  <a:pt x="33467" y="1887037"/>
                </a:lnTo>
                <a:lnTo>
                  <a:pt x="7982314" y="1887037"/>
                </a:lnTo>
                <a:lnTo>
                  <a:pt x="7995328" y="1884402"/>
                </a:lnTo>
                <a:lnTo>
                  <a:pt x="8005968" y="1877223"/>
                </a:lnTo>
                <a:lnTo>
                  <a:pt x="8013148" y="1866583"/>
                </a:lnTo>
                <a:lnTo>
                  <a:pt x="8015782" y="1853569"/>
                </a:lnTo>
                <a:lnTo>
                  <a:pt x="8015782" y="33467"/>
                </a:lnTo>
                <a:lnTo>
                  <a:pt x="8013148" y="20453"/>
                </a:lnTo>
                <a:lnTo>
                  <a:pt x="8005968" y="9813"/>
                </a:lnTo>
                <a:lnTo>
                  <a:pt x="7995328" y="2634"/>
                </a:lnTo>
                <a:lnTo>
                  <a:pt x="7982314" y="0"/>
                </a:lnTo>
                <a:close/>
              </a:path>
            </a:pathLst>
          </a:custGeom>
          <a:solidFill>
            <a:srgbClr val="dcdcdc">
              <a:alpha val="5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6" name="CustomShape 7"/>
          <p:cNvSpPr/>
          <p:nvPr/>
        </p:nvSpPr>
        <p:spPr>
          <a:xfrm>
            <a:off x="1159560" y="2247480"/>
            <a:ext cx="8015760" cy="1602360"/>
          </a:xfrm>
          <a:custGeom>
            <a:avLst/>
            <a:gdLst/>
            <a:ahLst/>
            <a:rect l="l" t="t" r="r" b="b"/>
            <a:pathLst>
              <a:path w="8016240" h="1602739">
                <a:moveTo>
                  <a:pt x="7987357" y="0"/>
                </a:moveTo>
                <a:lnTo>
                  <a:pt x="28424" y="0"/>
                </a:lnTo>
                <a:lnTo>
                  <a:pt x="17358" y="2233"/>
                </a:lnTo>
                <a:lnTo>
                  <a:pt x="8323" y="8323"/>
                </a:lnTo>
                <a:lnTo>
                  <a:pt x="2233" y="17358"/>
                </a:lnTo>
                <a:lnTo>
                  <a:pt x="0" y="28424"/>
                </a:lnTo>
                <a:lnTo>
                  <a:pt x="0" y="1573906"/>
                </a:lnTo>
                <a:lnTo>
                  <a:pt x="2233" y="1584972"/>
                </a:lnTo>
                <a:lnTo>
                  <a:pt x="8323" y="1594007"/>
                </a:lnTo>
                <a:lnTo>
                  <a:pt x="17358" y="1600098"/>
                </a:lnTo>
                <a:lnTo>
                  <a:pt x="28424" y="1602331"/>
                </a:lnTo>
                <a:lnTo>
                  <a:pt x="7987357" y="1602331"/>
                </a:lnTo>
                <a:lnTo>
                  <a:pt x="7998423" y="1600098"/>
                </a:lnTo>
                <a:lnTo>
                  <a:pt x="8007458" y="1594007"/>
                </a:lnTo>
                <a:lnTo>
                  <a:pt x="8013549" y="1584972"/>
                </a:lnTo>
                <a:lnTo>
                  <a:pt x="8015782" y="1573906"/>
                </a:lnTo>
                <a:lnTo>
                  <a:pt x="8015782" y="28424"/>
                </a:lnTo>
                <a:lnTo>
                  <a:pt x="8013549" y="17358"/>
                </a:lnTo>
                <a:lnTo>
                  <a:pt x="8007458" y="8323"/>
                </a:lnTo>
                <a:lnTo>
                  <a:pt x="7998423" y="2233"/>
                </a:lnTo>
                <a:lnTo>
                  <a:pt x="7987357" y="0"/>
                </a:lnTo>
                <a:close/>
              </a:path>
            </a:pathLst>
          </a:custGeom>
          <a:solidFill>
            <a:srgbClr val="fff1c8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7" name="CustomShape 8"/>
          <p:cNvSpPr/>
          <p:nvPr/>
        </p:nvSpPr>
        <p:spPr>
          <a:xfrm>
            <a:off x="1256760" y="2263320"/>
            <a:ext cx="7642440" cy="146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9360" bIns="0">
            <a:spAutoFit/>
          </a:bodyPr>
          <a:p>
            <a:pPr marL="424800">
              <a:lnSpc>
                <a:spcPct val="100000"/>
              </a:lnSpc>
              <a:spcBef>
                <a:spcPts val="1491"/>
              </a:spcBef>
            </a:pPr>
            <a:r>
              <a:rPr b="1" lang="ru-RU" sz="2400" spc="12" strike="noStrike">
                <a:solidFill>
                  <a:srgbClr val="1f1f1f"/>
                </a:solidFill>
                <a:latin typeface="Arial"/>
              </a:rPr>
              <a:t>БОЛЬНЫЕ </a:t>
            </a:r>
            <a:r>
              <a:rPr b="1" lang="ru-RU" sz="2400" spc="24" strike="noStrike">
                <a:solidFill>
                  <a:srgbClr val="1f1f1f"/>
                </a:solidFill>
                <a:latin typeface="Arial"/>
              </a:rPr>
              <a:t>С </a:t>
            </a:r>
            <a:r>
              <a:rPr b="1" lang="ru-RU" sz="2400" spc="18" strike="noStrike">
                <a:solidFill>
                  <a:srgbClr val="1f1f1f"/>
                </a:solidFill>
                <a:latin typeface="Arial"/>
              </a:rPr>
              <a:t>АРТЕРИАЛЬНОЙ</a:t>
            </a:r>
            <a:r>
              <a:rPr b="1" lang="ru-RU" sz="2400" spc="-55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400" spc="18" strike="noStrike">
                <a:solidFill>
                  <a:srgbClr val="1f1f1f"/>
                </a:solidFill>
                <a:latin typeface="Arial"/>
              </a:rPr>
              <a:t>ГИПЕРТЕНЗИЕЙ</a:t>
            </a:r>
            <a:endParaRPr b="0" lang="ru-RU" sz="2400" spc="-1" strike="noStrike">
              <a:latin typeface="Arial"/>
            </a:endParaRPr>
          </a:p>
          <a:p>
            <a:pPr marL="424800" indent="-412560">
              <a:lnSpc>
                <a:spcPct val="100000"/>
              </a:lnSpc>
              <a:spcBef>
                <a:spcPts val="1395"/>
              </a:spcBef>
              <a:buClr>
                <a:srgbClr val="ffc000"/>
              </a:buClr>
              <a:buFont typeface="Wingdings" charset="2"/>
              <a:buChar char=""/>
            </a:pP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данных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о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неблагоприятных</a:t>
            </a:r>
            <a:r>
              <a:rPr b="0" lang="ru-RU" sz="2400" spc="-2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эффектах</a:t>
            </a:r>
            <a:endParaRPr b="0" lang="ru-RU" sz="2400" spc="-1" strike="noStrike">
              <a:latin typeface="Arial"/>
            </a:endParaRPr>
          </a:p>
          <a:p>
            <a:pPr marL="424800">
              <a:lnSpc>
                <a:spcPct val="100000"/>
              </a:lnSpc>
              <a:spcBef>
                <a:spcPts val="45"/>
              </a:spcBef>
            </a:pPr>
            <a:r>
              <a:rPr b="1" lang="ru-RU" sz="2400" spc="18" strike="noStrike">
                <a:solidFill>
                  <a:srgbClr val="1f1f1f"/>
                </a:solidFill>
                <a:latin typeface="Arial"/>
              </a:rPr>
              <a:t>и </a:t>
            </a:r>
            <a:r>
              <a:rPr b="1" lang="ru-RU" sz="2400" spc="9" strike="noStrike">
                <a:solidFill>
                  <a:srgbClr val="1f1f1f"/>
                </a:solidFill>
                <a:latin typeface="Arial"/>
              </a:rPr>
              <a:t>АПФ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на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течение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COVID-19</a:t>
            </a:r>
            <a:r>
              <a:rPr b="0" lang="ru-RU" sz="2400" spc="-15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-75" strike="noStrike">
                <a:solidFill>
                  <a:srgbClr val="1f1f1f"/>
                </a:solidFill>
                <a:latin typeface="Arial"/>
              </a:rPr>
              <a:t>нет.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78" name="CustomShape 9"/>
          <p:cNvSpPr/>
          <p:nvPr/>
        </p:nvSpPr>
        <p:spPr>
          <a:xfrm>
            <a:off x="1256760" y="3954600"/>
            <a:ext cx="7734600" cy="176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5520" bIns="0">
            <a:spAutoFit/>
          </a:bodyPr>
          <a:p>
            <a:pPr marL="424800">
              <a:lnSpc>
                <a:spcPct val="100000"/>
              </a:lnSpc>
              <a:spcBef>
                <a:spcPts val="1225"/>
              </a:spcBef>
            </a:pPr>
            <a:r>
              <a:rPr b="1" lang="ru-RU" sz="2400" spc="12" strike="noStrike">
                <a:solidFill>
                  <a:srgbClr val="1f1f1f"/>
                </a:solidFill>
                <a:latin typeface="Arial"/>
              </a:rPr>
              <a:t>БОЛЬНЫЕ </a:t>
            </a:r>
            <a:r>
              <a:rPr b="1" lang="ru-RU" sz="2400" spc="24" strike="noStrike">
                <a:solidFill>
                  <a:srgbClr val="1f1f1f"/>
                </a:solidFill>
                <a:latin typeface="Arial"/>
              </a:rPr>
              <a:t>С</a:t>
            </a:r>
            <a:r>
              <a:rPr b="1" lang="ru-RU" sz="2400" spc="-1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400" spc="12" strike="noStrike">
                <a:solidFill>
                  <a:srgbClr val="1f1f1f"/>
                </a:solidFill>
                <a:latin typeface="Arial"/>
              </a:rPr>
              <a:t>ГИПЕРЛИПИДЕМИЕЙ</a:t>
            </a:r>
            <a:endParaRPr b="0" lang="ru-RU" sz="2400" spc="-1" strike="noStrike">
              <a:latin typeface="Arial"/>
            </a:endParaRPr>
          </a:p>
          <a:p>
            <a:pPr marL="424800" indent="-412560">
              <a:lnSpc>
                <a:spcPct val="101000"/>
              </a:lnSpc>
              <a:spcBef>
                <a:spcPts val="1086"/>
              </a:spcBef>
              <a:buClr>
                <a:srgbClr val="565656"/>
              </a:buClr>
              <a:buFont typeface="Wingdings" charset="2"/>
              <a:buChar char=""/>
            </a:pPr>
            <a:r>
              <a:rPr b="1" lang="ru-RU" sz="2400" spc="9" strike="noStrike">
                <a:solidFill>
                  <a:srgbClr val="1f1f1f"/>
                </a:solidFill>
                <a:latin typeface="Arial"/>
              </a:rPr>
              <a:t>прием статинов </a:t>
            </a:r>
            <a:r>
              <a:rPr b="1" lang="ru-RU" sz="2400" spc="18" strike="noStrike">
                <a:solidFill>
                  <a:srgbClr val="1f1f1f"/>
                </a:solidFill>
                <a:latin typeface="Arial"/>
              </a:rPr>
              <a:t>не </a:t>
            </a:r>
            <a:r>
              <a:rPr b="1" lang="ru-RU" sz="2400" spc="9" strike="noStrike">
                <a:solidFill>
                  <a:srgbClr val="1f1f1f"/>
                </a:solidFill>
                <a:latin typeface="Arial"/>
              </a:rPr>
              <a:t>прекращается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. Если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пациент  не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принимал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статины,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то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рекомендовано 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назначение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при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лёгком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и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среднетяжелом</a:t>
            </a:r>
            <a:r>
              <a:rPr b="0" lang="ru-RU" sz="2400" spc="-1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течении.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79" name="CustomShape 10"/>
          <p:cNvSpPr/>
          <p:nvPr/>
        </p:nvSpPr>
        <p:spPr>
          <a:xfrm>
            <a:off x="1256760" y="6087240"/>
            <a:ext cx="7504200" cy="361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424800">
              <a:lnSpc>
                <a:spcPct val="101000"/>
              </a:lnSpc>
              <a:spcBef>
                <a:spcPts val="91"/>
              </a:spcBef>
            </a:pPr>
            <a:r>
              <a:rPr b="1" lang="ru-RU" sz="2400" spc="12" strike="noStrike">
                <a:solidFill>
                  <a:srgbClr val="1f1f1f"/>
                </a:solidFill>
                <a:latin typeface="Arial"/>
              </a:rPr>
              <a:t>БОЛЬНЫЕ </a:t>
            </a:r>
            <a:r>
              <a:rPr b="1" lang="ru-RU" sz="2400" spc="24" strike="noStrike">
                <a:solidFill>
                  <a:srgbClr val="1f1f1f"/>
                </a:solidFill>
                <a:latin typeface="Arial"/>
              </a:rPr>
              <a:t>С </a:t>
            </a:r>
            <a:r>
              <a:rPr b="1" lang="ru-RU" sz="2400" spc="9" strike="noStrike">
                <a:solidFill>
                  <a:srgbClr val="1f1f1f"/>
                </a:solidFill>
                <a:latin typeface="Arial"/>
              </a:rPr>
              <a:t>ОСТРЫМ  </a:t>
            </a:r>
            <a:r>
              <a:rPr b="1" lang="ru-RU" sz="2400" spc="18" strike="noStrike">
                <a:solidFill>
                  <a:srgbClr val="1f1f1f"/>
                </a:solidFill>
                <a:latin typeface="Arial"/>
              </a:rPr>
              <a:t>КОРОНАРНЫМ</a:t>
            </a:r>
            <a:r>
              <a:rPr b="1" lang="ru-RU" sz="2400" spc="-60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400" spc="18" strike="noStrike">
                <a:solidFill>
                  <a:srgbClr val="1f1f1f"/>
                </a:solidFill>
                <a:latin typeface="Arial"/>
              </a:rPr>
              <a:t>СИНДРОМОМ</a:t>
            </a:r>
            <a:endParaRPr b="0" lang="ru-RU" sz="2400" spc="-1" strike="noStrike">
              <a:latin typeface="Arial"/>
            </a:endParaRPr>
          </a:p>
          <a:p>
            <a:pPr marL="424800" indent="-412560">
              <a:lnSpc>
                <a:spcPct val="101000"/>
              </a:lnSpc>
              <a:spcBef>
                <a:spcPts val="1086"/>
              </a:spcBef>
              <a:buClr>
                <a:srgbClr val="c00000"/>
              </a:buClr>
              <a:buFont typeface="Wingdings" charset="2"/>
              <a:buChar char=""/>
            </a:pP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при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COVID-19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обнаруживается  </a:t>
            </a:r>
            <a:r>
              <a:rPr b="1" lang="ru-RU" sz="2400" spc="9" strike="noStrike">
                <a:solidFill>
                  <a:srgbClr val="1f1f1f"/>
                </a:solidFill>
                <a:latin typeface="Arial"/>
              </a:rPr>
              <a:t>неспецифическое </a:t>
            </a:r>
            <a:r>
              <a:rPr b="1" lang="ru-RU" sz="2400" spc="18" strike="noStrike">
                <a:solidFill>
                  <a:srgbClr val="1f1f1f"/>
                </a:solidFill>
                <a:latin typeface="Arial"/>
              </a:rPr>
              <a:t>повышение </a:t>
            </a:r>
            <a:r>
              <a:rPr b="1" lang="ru-RU" sz="2400" spc="4" strike="noStrike">
                <a:solidFill>
                  <a:srgbClr val="1f1f1f"/>
                </a:solidFill>
                <a:latin typeface="Arial"/>
              </a:rPr>
              <a:t>уровня  </a:t>
            </a:r>
            <a:r>
              <a:rPr b="1" lang="ru-RU" sz="2400" spc="12" strike="noStrike">
                <a:solidFill>
                  <a:srgbClr val="1f1f1f"/>
                </a:solidFill>
                <a:latin typeface="Arial"/>
              </a:rPr>
              <a:t>тропонина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,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необходимо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более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тщательное 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обследование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для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уточнения диагноза;</a:t>
            </a:r>
            <a:endParaRPr b="0" lang="ru-RU" sz="2400" spc="-1" strike="noStrike">
              <a:latin typeface="Arial"/>
            </a:endParaRPr>
          </a:p>
          <a:p>
            <a:pPr marL="424800" indent="-412560">
              <a:lnSpc>
                <a:spcPct val="100000"/>
              </a:lnSpc>
              <a:spcBef>
                <a:spcPts val="1125"/>
              </a:spcBef>
              <a:buClr>
                <a:srgbClr val="c00000"/>
              </a:buClr>
              <a:buFont typeface="Wingdings" charset="2"/>
              <a:buChar char=""/>
            </a:pPr>
            <a:r>
              <a:rPr b="1" lang="ru-RU" sz="2400" spc="9" strike="noStrike">
                <a:solidFill>
                  <a:srgbClr val="1f1f1f"/>
                </a:solidFill>
                <a:latin typeface="Arial"/>
              </a:rPr>
              <a:t>тактика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ведения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пациентов с</a:t>
            </a:r>
            <a:r>
              <a:rPr b="0" lang="ru-RU" sz="2400" spc="49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ОКС</a:t>
            </a:r>
            <a:endParaRPr b="0" lang="ru-RU" sz="2400" spc="-1" strike="noStrike">
              <a:latin typeface="Arial"/>
            </a:endParaRPr>
          </a:p>
          <a:p>
            <a:pPr marL="424800">
              <a:lnSpc>
                <a:spcPct val="100000"/>
              </a:lnSpc>
              <a:spcBef>
                <a:spcPts val="45"/>
              </a:spcBef>
            </a:pPr>
            <a:r>
              <a:rPr b="1" lang="ru-RU" sz="2400" spc="18" strike="noStrike">
                <a:solidFill>
                  <a:srgbClr val="1f1f1f"/>
                </a:solidFill>
                <a:latin typeface="Arial"/>
              </a:rPr>
              <a:t>не </a:t>
            </a:r>
            <a:r>
              <a:rPr b="1" lang="ru-RU" sz="2400" spc="4" strike="noStrike">
                <a:solidFill>
                  <a:srgbClr val="1f1f1f"/>
                </a:solidFill>
                <a:latin typeface="Arial"/>
              </a:rPr>
              <a:t>должна </a:t>
            </a:r>
            <a:r>
              <a:rPr b="1" lang="ru-RU" sz="2400" spc="-1" strike="noStrike">
                <a:solidFill>
                  <a:srgbClr val="1f1f1f"/>
                </a:solidFill>
                <a:latin typeface="Arial"/>
              </a:rPr>
              <a:t>отличаться </a:t>
            </a:r>
            <a:r>
              <a:rPr b="0" lang="ru-RU" sz="2400" spc="-15" strike="noStrike">
                <a:solidFill>
                  <a:srgbClr val="1f1f1f"/>
                </a:solidFill>
                <a:latin typeface="Arial"/>
              </a:rPr>
              <a:t>от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стандартно</a:t>
            </a:r>
            <a:r>
              <a:rPr b="0" lang="ru-RU" sz="2400" spc="109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принятой.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80" name="CustomShape 11"/>
          <p:cNvSpPr/>
          <p:nvPr/>
        </p:nvSpPr>
        <p:spPr>
          <a:xfrm>
            <a:off x="1256760" y="9676800"/>
            <a:ext cx="6350400" cy="236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441360">
              <a:lnSpc>
                <a:spcPct val="101000"/>
              </a:lnSpc>
              <a:spcBef>
                <a:spcPts val="91"/>
              </a:spcBef>
            </a:pPr>
            <a:r>
              <a:rPr b="1" lang="ru-RU" sz="2400" spc="12" strike="noStrike">
                <a:solidFill>
                  <a:srgbClr val="353535"/>
                </a:solidFill>
                <a:latin typeface="Arial"/>
              </a:rPr>
              <a:t>БОЛЬНЫЕ </a:t>
            </a:r>
            <a:r>
              <a:rPr b="1" lang="ru-RU" sz="2400" spc="24" strike="noStrike">
                <a:solidFill>
                  <a:srgbClr val="353535"/>
                </a:solidFill>
                <a:latin typeface="Arial"/>
              </a:rPr>
              <a:t>С</a:t>
            </a:r>
            <a:r>
              <a:rPr b="1" lang="ru-RU" sz="2400" spc="-21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1" lang="ru-RU" sz="2400" spc="12" strike="noStrike">
                <a:solidFill>
                  <a:srgbClr val="353535"/>
                </a:solidFill>
                <a:latin typeface="Arial"/>
              </a:rPr>
              <a:t>ИНТЕРСТИЦИАЛЬНЫМИ,  </a:t>
            </a:r>
            <a:r>
              <a:rPr b="1" lang="ru-RU" sz="2400" spc="18" strike="noStrike">
                <a:solidFill>
                  <a:srgbClr val="353535"/>
                </a:solidFill>
                <a:latin typeface="Arial"/>
              </a:rPr>
              <a:t>РЕДКИМИ </a:t>
            </a:r>
            <a:r>
              <a:rPr b="1" lang="ru-RU" sz="2400" spc="24" strike="noStrike">
                <a:solidFill>
                  <a:srgbClr val="353535"/>
                </a:solidFill>
                <a:latin typeface="Arial"/>
              </a:rPr>
              <a:t>И </a:t>
            </a:r>
            <a:r>
              <a:rPr b="1" lang="ru-RU" sz="2400" spc="18" strike="noStrike">
                <a:solidFill>
                  <a:srgbClr val="353535"/>
                </a:solidFill>
                <a:latin typeface="Arial"/>
              </a:rPr>
              <a:t>ГЕНЕТИЧЕСКИ  </a:t>
            </a:r>
            <a:r>
              <a:rPr b="1" lang="ru-RU" sz="2400" spc="9" strike="noStrike">
                <a:solidFill>
                  <a:srgbClr val="353535"/>
                </a:solidFill>
                <a:latin typeface="Arial"/>
              </a:rPr>
              <a:t>ДЕТЕРМИНИРОВАННЫМИ  </a:t>
            </a:r>
            <a:r>
              <a:rPr b="1" lang="ru-RU" sz="2400" spc="4" strike="noStrike">
                <a:solidFill>
                  <a:srgbClr val="353535"/>
                </a:solidFill>
                <a:latin typeface="Arial"/>
              </a:rPr>
              <a:t>ЗАБОЛЕВАНИЯ</a:t>
            </a:r>
            <a:r>
              <a:rPr b="1" lang="ru-RU" sz="2400" spc="18" strike="noStrike">
                <a:solidFill>
                  <a:srgbClr val="353535"/>
                </a:solidFill>
                <a:latin typeface="Arial"/>
              </a:rPr>
              <a:t> ЛЕГКИХ</a:t>
            </a:r>
            <a:endParaRPr b="0" lang="ru-RU" sz="2400" spc="-1" strike="noStrike">
              <a:latin typeface="Arial"/>
            </a:endParaRPr>
          </a:p>
          <a:p>
            <a:pPr marL="424800" indent="-412560">
              <a:lnSpc>
                <a:spcPct val="101000"/>
              </a:lnSpc>
              <a:spcBef>
                <a:spcPts val="1086"/>
              </a:spcBef>
              <a:buClr>
                <a:srgbClr val="c00000"/>
              </a:buClr>
              <a:buFont typeface="Wingdings" charset="2"/>
              <a:buChar char=""/>
            </a:pPr>
            <a:r>
              <a:rPr b="0" lang="ru-RU" sz="2400" spc="4" strike="noStrike">
                <a:solidFill>
                  <a:srgbClr val="353535"/>
                </a:solidFill>
                <a:latin typeface="Arial"/>
              </a:rPr>
              <a:t>лечение </a:t>
            </a:r>
            <a:r>
              <a:rPr b="0" lang="ru-RU" sz="2400" spc="18" strike="noStrike">
                <a:solidFill>
                  <a:srgbClr val="353535"/>
                </a:solidFill>
                <a:latin typeface="Arial"/>
              </a:rPr>
              <a:t>совместно </a:t>
            </a:r>
            <a:r>
              <a:rPr b="0" lang="ru-RU" sz="2400" spc="29" strike="noStrike">
                <a:solidFill>
                  <a:srgbClr val="353535"/>
                </a:solidFill>
                <a:latin typeface="Arial"/>
              </a:rPr>
              <a:t>со</a:t>
            </a:r>
            <a:r>
              <a:rPr b="0" lang="ru-RU" sz="2400" spc="-80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400" spc="12" strike="noStrike">
                <a:solidFill>
                  <a:srgbClr val="353535"/>
                </a:solidFill>
                <a:latin typeface="Arial"/>
              </a:rPr>
              <a:t>специалистами  </a:t>
            </a:r>
            <a:r>
              <a:rPr b="0" lang="ru-RU" sz="2400" spc="18" strike="noStrike">
                <a:solidFill>
                  <a:srgbClr val="353535"/>
                </a:solidFill>
                <a:latin typeface="Arial"/>
              </a:rPr>
              <a:t>по </a:t>
            </a:r>
            <a:r>
              <a:rPr b="0" lang="ru-RU" sz="2400" spc="4" strike="noStrike">
                <a:solidFill>
                  <a:srgbClr val="353535"/>
                </a:solidFill>
                <a:latin typeface="Arial"/>
              </a:rPr>
              <a:t>конкретной </a:t>
            </a:r>
            <a:r>
              <a:rPr b="0" lang="ru-RU" sz="2400" spc="-1" strike="noStrike">
                <a:solidFill>
                  <a:srgbClr val="353535"/>
                </a:solidFill>
                <a:latin typeface="Arial"/>
              </a:rPr>
              <a:t>патологии.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81" name="CustomShape 12"/>
          <p:cNvSpPr/>
          <p:nvPr/>
        </p:nvSpPr>
        <p:spPr>
          <a:xfrm>
            <a:off x="9552960" y="2248200"/>
            <a:ext cx="9999000" cy="5050440"/>
          </a:xfrm>
          <a:custGeom>
            <a:avLst/>
            <a:gdLst/>
            <a:ahLst/>
            <a:rect l="l" t="t" r="r" b="b"/>
            <a:pathLst>
              <a:path w="9999344" h="5050790">
                <a:moveTo>
                  <a:pt x="9937204" y="0"/>
                </a:moveTo>
                <a:lnTo>
                  <a:pt x="61892" y="0"/>
                </a:lnTo>
                <a:lnTo>
                  <a:pt x="37812" y="4867"/>
                </a:lnTo>
                <a:lnTo>
                  <a:pt x="18137" y="18137"/>
                </a:lnTo>
                <a:lnTo>
                  <a:pt x="4867" y="37812"/>
                </a:lnTo>
                <a:lnTo>
                  <a:pt x="0" y="61892"/>
                </a:lnTo>
                <a:lnTo>
                  <a:pt x="0" y="4988545"/>
                </a:lnTo>
                <a:lnTo>
                  <a:pt x="4867" y="5012625"/>
                </a:lnTo>
                <a:lnTo>
                  <a:pt x="18137" y="5032300"/>
                </a:lnTo>
                <a:lnTo>
                  <a:pt x="37812" y="5045570"/>
                </a:lnTo>
                <a:lnTo>
                  <a:pt x="61892" y="5050438"/>
                </a:lnTo>
                <a:lnTo>
                  <a:pt x="9937204" y="5050438"/>
                </a:lnTo>
                <a:lnTo>
                  <a:pt x="9961284" y="5045570"/>
                </a:lnTo>
                <a:lnTo>
                  <a:pt x="9980959" y="5032300"/>
                </a:lnTo>
                <a:lnTo>
                  <a:pt x="9994229" y="5012625"/>
                </a:lnTo>
                <a:lnTo>
                  <a:pt x="9999097" y="4988545"/>
                </a:lnTo>
                <a:lnTo>
                  <a:pt x="9999097" y="61892"/>
                </a:lnTo>
                <a:lnTo>
                  <a:pt x="9994229" y="37812"/>
                </a:lnTo>
                <a:lnTo>
                  <a:pt x="9980959" y="18137"/>
                </a:lnTo>
                <a:lnTo>
                  <a:pt x="9961284" y="4867"/>
                </a:lnTo>
                <a:lnTo>
                  <a:pt x="9937204" y="0"/>
                </a:lnTo>
                <a:close/>
              </a:path>
            </a:pathLst>
          </a:custGeom>
          <a:solidFill>
            <a:srgbClr val="e8ebf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2" name="CustomShape 13"/>
          <p:cNvSpPr/>
          <p:nvPr/>
        </p:nvSpPr>
        <p:spPr>
          <a:xfrm>
            <a:off x="9552960" y="2248200"/>
            <a:ext cx="9999000" cy="5050440"/>
          </a:xfrm>
          <a:custGeom>
            <a:avLst/>
            <a:gdLst/>
            <a:ahLst/>
            <a:rect l="l" t="t" r="r" b="b"/>
            <a:pathLst>
              <a:path w="9999344" h="5050790">
                <a:moveTo>
                  <a:pt x="0" y="61892"/>
                </a:moveTo>
                <a:lnTo>
                  <a:pt x="4867" y="37812"/>
                </a:lnTo>
                <a:lnTo>
                  <a:pt x="18137" y="18137"/>
                </a:lnTo>
                <a:lnTo>
                  <a:pt x="37812" y="4867"/>
                </a:lnTo>
                <a:lnTo>
                  <a:pt x="61892" y="0"/>
                </a:lnTo>
                <a:lnTo>
                  <a:pt x="9937204" y="0"/>
                </a:lnTo>
                <a:lnTo>
                  <a:pt x="9961284" y="4867"/>
                </a:lnTo>
                <a:lnTo>
                  <a:pt x="9980959" y="18137"/>
                </a:lnTo>
                <a:lnTo>
                  <a:pt x="9994229" y="37812"/>
                </a:lnTo>
                <a:lnTo>
                  <a:pt x="9999097" y="61892"/>
                </a:lnTo>
                <a:lnTo>
                  <a:pt x="9999097" y="4988545"/>
                </a:lnTo>
                <a:lnTo>
                  <a:pt x="9994229" y="5012625"/>
                </a:lnTo>
                <a:lnTo>
                  <a:pt x="9980959" y="5032300"/>
                </a:lnTo>
                <a:lnTo>
                  <a:pt x="9961284" y="5045570"/>
                </a:lnTo>
                <a:lnTo>
                  <a:pt x="9937204" y="5050437"/>
                </a:lnTo>
                <a:lnTo>
                  <a:pt x="61892" y="5050437"/>
                </a:lnTo>
                <a:lnTo>
                  <a:pt x="37812" y="5045570"/>
                </a:lnTo>
                <a:lnTo>
                  <a:pt x="18137" y="5032300"/>
                </a:lnTo>
                <a:lnTo>
                  <a:pt x="4867" y="5012625"/>
                </a:lnTo>
                <a:lnTo>
                  <a:pt x="0" y="4988545"/>
                </a:lnTo>
                <a:lnTo>
                  <a:pt x="0" y="61892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3" name="CustomShape 14"/>
          <p:cNvSpPr/>
          <p:nvPr/>
        </p:nvSpPr>
        <p:spPr>
          <a:xfrm>
            <a:off x="9920160" y="2442240"/>
            <a:ext cx="5560200" cy="38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280" bIns="0">
            <a:spAutoFit/>
          </a:bodyPr>
          <a:p>
            <a:pPr marL="12600">
              <a:lnSpc>
                <a:spcPct val="100000"/>
              </a:lnSpc>
              <a:spcBef>
                <a:spcPts val="136"/>
              </a:spcBef>
            </a:pPr>
            <a:r>
              <a:rPr b="1" lang="ru-RU" sz="2400" spc="12" strike="noStrike">
                <a:solidFill>
                  <a:srgbClr val="1f1f1f"/>
                </a:solidFill>
                <a:latin typeface="Arial"/>
              </a:rPr>
              <a:t>БОЛЬНЫЕ </a:t>
            </a:r>
            <a:r>
              <a:rPr b="1" lang="ru-RU" sz="2400" spc="9" strike="noStrike">
                <a:solidFill>
                  <a:srgbClr val="1f1f1f"/>
                </a:solidFill>
                <a:latin typeface="Arial"/>
              </a:rPr>
              <a:t>САХАРНЫМ ДИАБЕТОМ: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84" name="CustomShape 15"/>
          <p:cNvSpPr/>
          <p:nvPr/>
        </p:nvSpPr>
        <p:spPr>
          <a:xfrm>
            <a:off x="9920160" y="2950920"/>
            <a:ext cx="8354160" cy="214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280" bIns="0">
            <a:spAutoFit/>
          </a:bodyPr>
          <a:p>
            <a:pPr marL="477360" indent="-465120">
              <a:lnSpc>
                <a:spcPct val="100000"/>
              </a:lnSpc>
              <a:spcBef>
                <a:spcPts val="136"/>
              </a:spcBef>
              <a:buClr>
                <a:srgbClr val="006fc0"/>
              </a:buClr>
              <a:buFont typeface="StarSymbol"/>
              <a:buAutoNum type="arabicPeriod"/>
            </a:pP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в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группе </a:t>
            </a:r>
            <a:r>
              <a:rPr b="1" lang="ru-RU" sz="2400" spc="9" strike="noStrike">
                <a:solidFill>
                  <a:srgbClr val="1f1f1f"/>
                </a:solidFill>
                <a:latin typeface="Arial"/>
              </a:rPr>
              <a:t>высокого </a:t>
            </a:r>
            <a:r>
              <a:rPr b="1" lang="ru-RU" sz="2400" spc="12" strike="noStrike">
                <a:solidFill>
                  <a:srgbClr val="1f1f1f"/>
                </a:solidFill>
                <a:latin typeface="Arial"/>
              </a:rPr>
              <a:t>риска</a:t>
            </a:r>
            <a:r>
              <a:rPr b="1" lang="ru-RU" sz="2400" spc="9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присоединения</a:t>
            </a:r>
            <a:endParaRPr b="0" lang="ru-RU" sz="2400" spc="-1" strike="noStrike">
              <a:latin typeface="Arial"/>
            </a:endParaRPr>
          </a:p>
          <a:p>
            <a:pPr marL="477360">
              <a:lnSpc>
                <a:spcPct val="100000"/>
              </a:lnSpc>
              <a:spcBef>
                <a:spcPts val="45"/>
              </a:spcBef>
            </a:pPr>
            <a:r>
              <a:rPr b="1" lang="ru-RU" sz="2400" spc="9" strike="noStrike">
                <a:solidFill>
                  <a:srgbClr val="1f1f1f"/>
                </a:solidFill>
                <a:latin typeface="Arial"/>
              </a:rPr>
              <a:t>бактериальной</a:t>
            </a:r>
            <a:r>
              <a:rPr b="1" lang="ru-RU" sz="2400" spc="49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400" spc="9" strike="noStrike">
                <a:solidFill>
                  <a:srgbClr val="1f1f1f"/>
                </a:solidFill>
                <a:latin typeface="Arial"/>
              </a:rPr>
              <a:t>инфекции;</a:t>
            </a:r>
            <a:endParaRPr b="0" lang="ru-RU" sz="2400" spc="-1" strike="noStrike">
              <a:latin typeface="Arial"/>
            </a:endParaRPr>
          </a:p>
          <a:p>
            <a:pPr marL="477360" indent="-465120">
              <a:lnSpc>
                <a:spcPct val="101000"/>
              </a:lnSpc>
              <a:spcBef>
                <a:spcPts val="1086"/>
              </a:spcBef>
              <a:buClr>
                <a:srgbClr val="006fc0"/>
              </a:buClr>
              <a:buFont typeface="StarSymbol"/>
              <a:buAutoNum type="arabicPeriod" startAt="2"/>
            </a:pP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комбинированная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терапии ингибиторами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протеаз </a:t>
            </a:r>
            <a:r>
              <a:rPr b="0" lang="ru-RU" sz="2400" spc="24" strike="noStrike">
                <a:solidFill>
                  <a:srgbClr val="1f1f1f"/>
                </a:solidFill>
                <a:latin typeface="Arial"/>
              </a:rPr>
              <a:t>ВИЧ 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и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глюкокортикоидами повышает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уровень</a:t>
            </a:r>
            <a:r>
              <a:rPr b="0" lang="ru-RU" sz="2400" spc="3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гликемии;</a:t>
            </a:r>
            <a:endParaRPr b="0" lang="ru-RU" sz="2400" spc="-1" strike="noStrike">
              <a:latin typeface="Arial"/>
            </a:endParaRPr>
          </a:p>
          <a:p>
            <a:pPr marL="477360" indent="-465120">
              <a:lnSpc>
                <a:spcPct val="100000"/>
              </a:lnSpc>
              <a:spcBef>
                <a:spcPts val="1125"/>
              </a:spcBef>
              <a:buClr>
                <a:srgbClr val="006fc0"/>
              </a:buClr>
              <a:buFont typeface="StarSymbol"/>
              <a:buAutoNum type="arabicPeriod" startAt="2"/>
            </a:pPr>
            <a:r>
              <a:rPr b="1" lang="ru-RU" sz="2400" spc="9" strike="noStrike">
                <a:solidFill>
                  <a:srgbClr val="1f1f1f"/>
                </a:solidFill>
                <a:latin typeface="Arial"/>
              </a:rPr>
              <a:t>характерно </a:t>
            </a:r>
            <a:r>
              <a:rPr b="1" lang="ru-RU" sz="2400" spc="-7" strike="noStrike">
                <a:solidFill>
                  <a:srgbClr val="1f1f1f"/>
                </a:solidFill>
                <a:latin typeface="Arial"/>
              </a:rPr>
              <a:t>более </a:t>
            </a:r>
            <a:r>
              <a:rPr b="1" lang="ru-RU" sz="2400" spc="12" strike="noStrike">
                <a:solidFill>
                  <a:srgbClr val="1f1f1f"/>
                </a:solidFill>
                <a:latin typeface="Arial"/>
              </a:rPr>
              <a:t>быстрое развитие</a:t>
            </a:r>
            <a:r>
              <a:rPr b="1" lang="ru-RU" sz="2400" spc="97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400" spc="-15" strike="noStrike">
                <a:solidFill>
                  <a:srgbClr val="1f1f1f"/>
                </a:solidFill>
                <a:latin typeface="Arial"/>
              </a:rPr>
              <a:t>ОРДС.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85" name="CustomShape 16"/>
          <p:cNvSpPr/>
          <p:nvPr/>
        </p:nvSpPr>
        <p:spPr>
          <a:xfrm>
            <a:off x="9920160" y="5358240"/>
            <a:ext cx="7746120" cy="111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2600">
              <a:lnSpc>
                <a:spcPct val="101000"/>
              </a:lnSpc>
              <a:spcBef>
                <a:spcPts val="91"/>
              </a:spcBef>
            </a:pP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При </a:t>
            </a:r>
            <a:r>
              <a:rPr b="1" lang="ru-RU" sz="2400" spc="4" strike="noStrike">
                <a:solidFill>
                  <a:srgbClr val="1f1f1f"/>
                </a:solidFill>
                <a:latin typeface="Arial"/>
              </a:rPr>
              <a:t>среднетяжелом течении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COVID-19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необходимо  </a:t>
            </a:r>
            <a:r>
              <a:rPr b="1" lang="ru-RU" sz="2400" spc="4" strike="noStrike">
                <a:solidFill>
                  <a:srgbClr val="1f1f1f"/>
                </a:solidFill>
                <a:latin typeface="Arial"/>
              </a:rPr>
              <a:t>отменить </a:t>
            </a:r>
            <a:r>
              <a:rPr b="1" lang="ru-RU" sz="2400" spc="9" strike="noStrike">
                <a:solidFill>
                  <a:srgbClr val="1f1f1f"/>
                </a:solidFill>
                <a:latin typeface="Arial"/>
              </a:rPr>
              <a:t>прием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метформина,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арГПП-1,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иНГЛТ-2, 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препаратов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 сульфонилмочевины.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86" name="TextShape 17"/>
          <p:cNvSpPr txBox="1"/>
          <p:nvPr/>
        </p:nvSpPr>
        <p:spPr>
          <a:xfrm>
            <a:off x="774000" y="505440"/>
            <a:ext cx="8246880" cy="2392200"/>
          </a:xfrm>
          <a:prstGeom prst="rect">
            <a:avLst/>
          </a:prstGeom>
          <a:noFill/>
          <a:ln>
            <a:noFill/>
          </a:ln>
        </p:spPr>
        <p:txBody>
          <a:bodyPr lIns="0" rIns="0" tIns="15840" bIns="0">
            <a:noAutofit/>
          </a:bodyPr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b="1" lang="ru-RU" sz="3600" spc="-1" strike="noStrike">
                <a:solidFill>
                  <a:srgbClr val="353535"/>
                </a:solidFill>
                <a:latin typeface="Arial"/>
              </a:rPr>
              <a:t>п. </a:t>
            </a:r>
            <a:r>
              <a:rPr b="1" lang="ru-RU" sz="3600" spc="-7" strike="noStrike">
                <a:solidFill>
                  <a:srgbClr val="353535"/>
                </a:solidFill>
                <a:latin typeface="Arial"/>
              </a:rPr>
              <a:t>5.7. </a:t>
            </a:r>
            <a:r>
              <a:rPr b="1" lang="ru-RU" sz="3950" spc="12" strike="noStrike">
                <a:solidFill>
                  <a:srgbClr val="c00000"/>
                </a:solidFill>
                <a:latin typeface="Arial"/>
              </a:rPr>
              <a:t>Особые </a:t>
            </a:r>
            <a:r>
              <a:rPr b="1" lang="ru-RU" sz="3950" spc="-1" strike="noStrike">
                <a:solidFill>
                  <a:srgbClr val="c00000"/>
                </a:solidFill>
                <a:latin typeface="Arial"/>
              </a:rPr>
              <a:t>группы</a:t>
            </a:r>
            <a:r>
              <a:rPr b="1" lang="ru-RU" sz="3950" spc="194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1" lang="ru-RU" sz="3950" spc="4" strike="noStrike">
                <a:solidFill>
                  <a:srgbClr val="c00000"/>
                </a:solidFill>
                <a:latin typeface="Arial"/>
              </a:rPr>
              <a:t>пациентов</a:t>
            </a:r>
            <a:endParaRPr b="0" lang="ru-RU" sz="39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7" name="CustomShape 18"/>
          <p:cNvSpPr/>
          <p:nvPr/>
        </p:nvSpPr>
        <p:spPr>
          <a:xfrm>
            <a:off x="1087200" y="12920400"/>
            <a:ext cx="14769720" cy="50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3250" spc="-7" strike="noStrike">
                <a:solidFill>
                  <a:srgbClr val="c00000"/>
                </a:solidFill>
                <a:latin typeface="Arial"/>
              </a:rPr>
              <a:t>N.B! </a:t>
            </a:r>
            <a:r>
              <a:rPr b="0" lang="ru-RU" sz="2900" spc="-32" strike="noStrike">
                <a:solidFill>
                  <a:srgbClr val="1f1f1f"/>
                </a:solidFill>
                <a:latin typeface="Arial"/>
              </a:rPr>
              <a:t>Необходимо </a:t>
            </a:r>
            <a:r>
              <a:rPr b="0" lang="ru-RU" sz="2900" spc="-21" strike="noStrike">
                <a:solidFill>
                  <a:srgbClr val="1f1f1f"/>
                </a:solidFill>
                <a:latin typeface="Arial"/>
              </a:rPr>
              <a:t>учитывать </a:t>
            </a: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лекарственное </a:t>
            </a:r>
            <a:r>
              <a:rPr b="0" lang="ru-RU" sz="2900" spc="-21" strike="noStrike">
                <a:solidFill>
                  <a:srgbClr val="1f1f1f"/>
                </a:solidFill>
                <a:latin typeface="Arial"/>
              </a:rPr>
              <a:t>взаимодействие </a:t>
            </a:r>
            <a:r>
              <a:rPr b="0" lang="ru-RU" sz="2900" spc="-7" strike="noStrike">
                <a:solidFill>
                  <a:srgbClr val="1f1f1f"/>
                </a:solidFill>
                <a:latin typeface="Arial"/>
              </a:rPr>
              <a:t>при </a:t>
            </a:r>
            <a:r>
              <a:rPr b="0" lang="ru-RU" sz="2900" spc="-26" strike="noStrike">
                <a:solidFill>
                  <a:srgbClr val="1f1f1f"/>
                </a:solidFill>
                <a:latin typeface="Arial"/>
              </a:rPr>
              <a:t>назначении</a:t>
            </a:r>
            <a:r>
              <a:rPr b="0" lang="ru-RU" sz="2900" spc="-15" strike="noStrike">
                <a:solidFill>
                  <a:srgbClr val="1f1f1f"/>
                </a:solidFill>
                <a:latin typeface="Arial"/>
              </a:rPr>
              <a:t> терапии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588" name="CustomShape 19"/>
          <p:cNvSpPr/>
          <p:nvPr/>
        </p:nvSpPr>
        <p:spPr>
          <a:xfrm>
            <a:off x="1109880" y="12839400"/>
            <a:ext cx="8391240" cy="360"/>
          </a:xfrm>
          <a:custGeom>
            <a:avLst/>
            <a:gdLst/>
            <a:ahLst/>
            <a:rect l="l" t="t" r="r" b="b"/>
            <a:pathLst>
              <a:path w="8391525" h="0">
                <a:moveTo>
                  <a:pt x="0" y="0"/>
                </a:moveTo>
                <a:lnTo>
                  <a:pt x="8391034" y="0"/>
                </a:lnTo>
              </a:path>
            </a:pathLst>
          </a:custGeom>
          <a:noFill/>
          <a:ln w="11160">
            <a:solidFill>
              <a:srgbClr val="7e7e7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9" name="CustomShape 20"/>
          <p:cNvSpPr/>
          <p:nvPr/>
        </p:nvSpPr>
        <p:spPr>
          <a:xfrm>
            <a:off x="726840" y="1593360"/>
            <a:ext cx="10865880" cy="360"/>
          </a:xfrm>
          <a:custGeom>
            <a:avLst/>
            <a:gdLst/>
            <a:ahLst/>
            <a:rect l="l" t="t" r="r" b="b"/>
            <a:pathLst>
              <a:path w="10866120" h="0">
                <a:moveTo>
                  <a:pt x="0" y="0"/>
                </a:moveTo>
                <a:lnTo>
                  <a:pt x="10865593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0" name="CustomShape 21"/>
          <p:cNvSpPr/>
          <p:nvPr/>
        </p:nvSpPr>
        <p:spPr>
          <a:xfrm>
            <a:off x="726120" y="1558440"/>
            <a:ext cx="2945520" cy="360"/>
          </a:xfrm>
          <a:custGeom>
            <a:avLst/>
            <a:gdLst/>
            <a:ahLst/>
            <a:rect l="l" t="t" r="r" b="b"/>
            <a:pathLst>
              <a:path w="2945765" h="0">
                <a:moveTo>
                  <a:pt x="0" y="0"/>
                </a:moveTo>
                <a:lnTo>
                  <a:pt x="294563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1" name="CustomShape 22"/>
          <p:cNvSpPr/>
          <p:nvPr/>
        </p:nvSpPr>
        <p:spPr>
          <a:xfrm>
            <a:off x="9920160" y="7720920"/>
            <a:ext cx="8546760" cy="425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2600">
              <a:lnSpc>
                <a:spcPct val="101000"/>
              </a:lnSpc>
              <a:spcBef>
                <a:spcPts val="91"/>
              </a:spcBef>
            </a:pPr>
            <a:r>
              <a:rPr b="1" lang="ru-RU" sz="2400" spc="12" strike="noStrike">
                <a:solidFill>
                  <a:srgbClr val="1f1f1f"/>
                </a:solidFill>
                <a:latin typeface="Arial"/>
              </a:rPr>
              <a:t>БОЛЬНЫЕ </a:t>
            </a:r>
            <a:r>
              <a:rPr b="1" lang="ru-RU" sz="2400" spc="18" strike="noStrike">
                <a:solidFill>
                  <a:srgbClr val="1f1f1f"/>
                </a:solidFill>
                <a:latin typeface="Arial"/>
              </a:rPr>
              <a:t>ИММУНОВОСПАЛИТЕЛЬНЫМИ  </a:t>
            </a:r>
            <a:r>
              <a:rPr b="1" lang="ru-RU" sz="2400" spc="9" strike="noStrike">
                <a:solidFill>
                  <a:srgbClr val="1f1f1f"/>
                </a:solidFill>
                <a:latin typeface="Arial"/>
              </a:rPr>
              <a:t>РЕВМАТИЧЕСКИМИ</a:t>
            </a:r>
            <a:r>
              <a:rPr b="1" lang="ru-RU" sz="2400" spc="29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400" spc="4" strike="noStrike">
                <a:solidFill>
                  <a:srgbClr val="1f1f1f"/>
                </a:solidFill>
                <a:latin typeface="Arial"/>
              </a:rPr>
              <a:t>ЗАБОЛЕВАНИЯМИ</a:t>
            </a:r>
            <a:endParaRPr b="0" lang="ru-RU" sz="2400" spc="-1" strike="noStrike">
              <a:latin typeface="Arial"/>
            </a:endParaRPr>
          </a:p>
          <a:p>
            <a:pPr marL="424800" indent="-412560">
              <a:lnSpc>
                <a:spcPct val="100000"/>
              </a:lnSpc>
              <a:spcBef>
                <a:spcPts val="2211"/>
              </a:spcBef>
              <a:buClr>
                <a:srgbClr val="006fc0"/>
              </a:buClr>
              <a:buSzPct val="127000"/>
              <a:buFont typeface="Wingdings" charset="2"/>
              <a:buChar char=""/>
            </a:pP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рекомендуется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иммунизация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пневмококковой</a:t>
            </a:r>
            <a:r>
              <a:rPr b="0" lang="ru-RU" sz="2400" spc="24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вакциной;</a:t>
            </a:r>
            <a:endParaRPr b="0" lang="ru-RU" sz="2400" spc="-1" strike="noStrike">
              <a:latin typeface="Arial"/>
            </a:endParaRPr>
          </a:p>
          <a:p>
            <a:pPr marL="424800" indent="-412560">
              <a:lnSpc>
                <a:spcPct val="101000"/>
              </a:lnSpc>
              <a:spcBef>
                <a:spcPts val="1086"/>
              </a:spcBef>
              <a:buClr>
                <a:srgbClr val="006fc0"/>
              </a:buClr>
              <a:buSzPct val="127000"/>
              <a:buFont typeface="Wingdings" charset="2"/>
              <a:buChar char=""/>
            </a:pP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в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случае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инфицирование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SARS-CoV-2  </a:t>
            </a:r>
            <a:r>
              <a:rPr b="1" lang="ru-RU" sz="2400" spc="4" strike="noStrike">
                <a:solidFill>
                  <a:srgbClr val="1f1f1f"/>
                </a:solidFill>
                <a:latin typeface="Arial"/>
              </a:rPr>
              <a:t>прервать лечение </a:t>
            </a:r>
            <a:r>
              <a:rPr b="1" lang="ru-RU" sz="2400" spc="9" strike="noStrike">
                <a:solidFill>
                  <a:srgbClr val="1f1f1f"/>
                </a:solidFill>
                <a:latin typeface="Arial"/>
              </a:rPr>
              <a:t>стандартными </a:t>
            </a:r>
            <a:r>
              <a:rPr b="1" lang="ru-RU" sz="2400" spc="18" strike="noStrike">
                <a:solidFill>
                  <a:srgbClr val="1f1f1f"/>
                </a:solidFill>
                <a:latin typeface="Arial"/>
              </a:rPr>
              <a:t>базисными  </a:t>
            </a:r>
            <a:r>
              <a:rPr b="1" lang="ru-RU" sz="2400" spc="4" strike="noStrike">
                <a:solidFill>
                  <a:srgbClr val="1f1f1f"/>
                </a:solidFill>
                <a:latin typeface="Arial"/>
              </a:rPr>
              <a:t>противовоспалительными</a:t>
            </a:r>
            <a:r>
              <a:rPr b="1" lang="ru-RU" sz="2400" spc="49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400" spc="12" strike="noStrike">
                <a:solidFill>
                  <a:srgbClr val="1f1f1f"/>
                </a:solidFill>
                <a:latin typeface="Arial"/>
              </a:rPr>
              <a:t>препаратами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;</a:t>
            </a:r>
            <a:endParaRPr b="0" lang="ru-RU" sz="2400" spc="-1" strike="noStrike">
              <a:latin typeface="Arial"/>
            </a:endParaRPr>
          </a:p>
          <a:p>
            <a:pPr marL="424800" indent="-412560">
              <a:lnSpc>
                <a:spcPct val="101000"/>
              </a:lnSpc>
              <a:spcBef>
                <a:spcPts val="1080"/>
              </a:spcBef>
              <a:buClr>
                <a:srgbClr val="006fc0"/>
              </a:buClr>
              <a:buSzPct val="127000"/>
              <a:buFont typeface="Wingdings" charset="2"/>
              <a:buChar char=""/>
            </a:pP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рекомендуется продолжить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прием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4-аминохинолиновых 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препаратов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и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 сульфасалазина,</a:t>
            </a:r>
            <a:endParaRPr b="0" lang="ru-RU" sz="2400" spc="-1" strike="noStrike">
              <a:latin typeface="Arial"/>
            </a:endParaRPr>
          </a:p>
          <a:p>
            <a:pPr marL="424800">
              <a:lnSpc>
                <a:spcPct val="100000"/>
              </a:lnSpc>
              <a:spcBef>
                <a:spcPts val="45"/>
              </a:spcBef>
            </a:pP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максимально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снизить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дозировку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ГК.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92" name="TextShape 23"/>
          <p:cNvSpPr txBox="1"/>
          <p:nvPr/>
        </p:nvSpPr>
        <p:spPr>
          <a:xfrm>
            <a:off x="19332360" y="13543920"/>
            <a:ext cx="408600" cy="825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25560">
              <a:lnSpc>
                <a:spcPts val="2886"/>
              </a:lnSpc>
            </a:pPr>
            <a:fld id="{0C8232FB-54D5-4A9C-B141-EC06798AA7BA}" type="slidenum">
              <a:rPr b="0" lang="ru-RU" sz="2500" spc="9" strike="noStrike">
                <a:solidFill>
                  <a:srgbClr val="8f8f8f"/>
                </a:solidFill>
                <a:latin typeface="Arial"/>
              </a:rPr>
              <a:t>&lt;номер&gt;</a:t>
            </a:fld>
            <a:endParaRPr b="0" lang="ru-RU" sz="25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CustomShape 1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4" name="CustomShape 2"/>
          <p:cNvSpPr/>
          <p:nvPr/>
        </p:nvSpPr>
        <p:spPr>
          <a:xfrm>
            <a:off x="801720" y="9299160"/>
            <a:ext cx="9486000" cy="3294000"/>
          </a:xfrm>
          <a:custGeom>
            <a:avLst/>
            <a:gdLst/>
            <a:ahLst/>
            <a:rect l="l" t="t" r="r" b="b"/>
            <a:pathLst>
              <a:path w="9486265" h="3294379">
                <a:moveTo>
                  <a:pt x="9384182" y="0"/>
                </a:moveTo>
                <a:lnTo>
                  <a:pt x="101916" y="0"/>
                </a:lnTo>
                <a:lnTo>
                  <a:pt x="62245" y="8007"/>
                </a:lnTo>
                <a:lnTo>
                  <a:pt x="29850" y="29843"/>
                </a:lnTo>
                <a:lnTo>
                  <a:pt x="8008" y="62231"/>
                </a:lnTo>
                <a:lnTo>
                  <a:pt x="0" y="101893"/>
                </a:lnTo>
                <a:lnTo>
                  <a:pt x="0" y="3192169"/>
                </a:lnTo>
                <a:lnTo>
                  <a:pt x="8008" y="3231831"/>
                </a:lnTo>
                <a:lnTo>
                  <a:pt x="29850" y="3264219"/>
                </a:lnTo>
                <a:lnTo>
                  <a:pt x="62245" y="3286055"/>
                </a:lnTo>
                <a:lnTo>
                  <a:pt x="101916" y="3294062"/>
                </a:lnTo>
                <a:lnTo>
                  <a:pt x="9384182" y="3294062"/>
                </a:lnTo>
                <a:lnTo>
                  <a:pt x="9423845" y="3286055"/>
                </a:lnTo>
                <a:lnTo>
                  <a:pt x="9456233" y="3264219"/>
                </a:lnTo>
                <a:lnTo>
                  <a:pt x="9478069" y="3231831"/>
                </a:lnTo>
                <a:lnTo>
                  <a:pt x="9486076" y="3192169"/>
                </a:lnTo>
                <a:lnTo>
                  <a:pt x="9486076" y="101893"/>
                </a:lnTo>
                <a:lnTo>
                  <a:pt x="9478069" y="62231"/>
                </a:lnTo>
                <a:lnTo>
                  <a:pt x="9456233" y="29843"/>
                </a:lnTo>
                <a:lnTo>
                  <a:pt x="9423845" y="8007"/>
                </a:lnTo>
                <a:lnTo>
                  <a:pt x="9384182" y="0"/>
                </a:lnTo>
                <a:close/>
              </a:path>
            </a:pathLst>
          </a:custGeom>
          <a:solidFill>
            <a:srgbClr val="ffa3a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5" name="CustomShape 3"/>
          <p:cNvSpPr/>
          <p:nvPr/>
        </p:nvSpPr>
        <p:spPr>
          <a:xfrm>
            <a:off x="790920" y="6600600"/>
            <a:ext cx="9497160" cy="2349000"/>
          </a:xfrm>
          <a:custGeom>
            <a:avLst/>
            <a:gdLst/>
            <a:ahLst/>
            <a:rect l="l" t="t" r="r" b="b"/>
            <a:pathLst>
              <a:path w="9497695" h="2349500">
                <a:moveTo>
                  <a:pt x="9437135" y="0"/>
                </a:moveTo>
                <a:lnTo>
                  <a:pt x="59944" y="0"/>
                </a:lnTo>
                <a:lnTo>
                  <a:pt x="36613" y="4708"/>
                </a:lnTo>
                <a:lnTo>
                  <a:pt x="17559" y="17550"/>
                </a:lnTo>
                <a:lnTo>
                  <a:pt x="4711" y="36603"/>
                </a:lnTo>
                <a:lnTo>
                  <a:pt x="0" y="59944"/>
                </a:lnTo>
                <a:lnTo>
                  <a:pt x="0" y="2289224"/>
                </a:lnTo>
                <a:lnTo>
                  <a:pt x="4711" y="2312565"/>
                </a:lnTo>
                <a:lnTo>
                  <a:pt x="17559" y="2331618"/>
                </a:lnTo>
                <a:lnTo>
                  <a:pt x="36613" y="2344460"/>
                </a:lnTo>
                <a:lnTo>
                  <a:pt x="59944" y="2349168"/>
                </a:lnTo>
                <a:lnTo>
                  <a:pt x="9437135" y="2349168"/>
                </a:lnTo>
                <a:lnTo>
                  <a:pt x="9460475" y="2344460"/>
                </a:lnTo>
                <a:lnTo>
                  <a:pt x="9479528" y="2331618"/>
                </a:lnTo>
                <a:lnTo>
                  <a:pt x="9492371" y="2312565"/>
                </a:lnTo>
                <a:lnTo>
                  <a:pt x="9497079" y="2289224"/>
                </a:lnTo>
                <a:lnTo>
                  <a:pt x="9497079" y="59944"/>
                </a:lnTo>
                <a:lnTo>
                  <a:pt x="9492371" y="36603"/>
                </a:lnTo>
                <a:lnTo>
                  <a:pt x="9479528" y="17550"/>
                </a:lnTo>
                <a:lnTo>
                  <a:pt x="9460475" y="4708"/>
                </a:lnTo>
                <a:lnTo>
                  <a:pt x="9437135" y="0"/>
                </a:lnTo>
                <a:close/>
              </a:path>
            </a:pathLst>
          </a:custGeom>
          <a:solidFill>
            <a:srgbClr val="ffd2d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6" name="CustomShape 4"/>
          <p:cNvSpPr/>
          <p:nvPr/>
        </p:nvSpPr>
        <p:spPr>
          <a:xfrm>
            <a:off x="790920" y="2082240"/>
            <a:ext cx="9497160" cy="4169160"/>
          </a:xfrm>
          <a:custGeom>
            <a:avLst/>
            <a:gdLst/>
            <a:ahLst/>
            <a:rect l="l" t="t" r="r" b="b"/>
            <a:pathLst>
              <a:path w="9497695" h="4169410">
                <a:moveTo>
                  <a:pt x="9318851" y="0"/>
                </a:moveTo>
                <a:lnTo>
                  <a:pt x="178262" y="0"/>
                </a:lnTo>
                <a:lnTo>
                  <a:pt x="130871" y="6364"/>
                </a:lnTo>
                <a:lnTo>
                  <a:pt x="88288" y="24328"/>
                </a:lnTo>
                <a:lnTo>
                  <a:pt x="52210" y="52193"/>
                </a:lnTo>
                <a:lnTo>
                  <a:pt x="24337" y="88262"/>
                </a:lnTo>
                <a:lnTo>
                  <a:pt x="6367" y="130839"/>
                </a:lnTo>
                <a:lnTo>
                  <a:pt x="0" y="178227"/>
                </a:lnTo>
                <a:lnTo>
                  <a:pt x="0" y="3990584"/>
                </a:lnTo>
                <a:lnTo>
                  <a:pt x="6367" y="4037972"/>
                </a:lnTo>
                <a:lnTo>
                  <a:pt x="24337" y="4080549"/>
                </a:lnTo>
                <a:lnTo>
                  <a:pt x="52210" y="4116618"/>
                </a:lnTo>
                <a:lnTo>
                  <a:pt x="88288" y="4144483"/>
                </a:lnTo>
                <a:lnTo>
                  <a:pt x="130871" y="4162447"/>
                </a:lnTo>
                <a:lnTo>
                  <a:pt x="178262" y="4168812"/>
                </a:lnTo>
                <a:lnTo>
                  <a:pt x="9318851" y="4168812"/>
                </a:lnTo>
                <a:lnTo>
                  <a:pt x="9366239" y="4162447"/>
                </a:lnTo>
                <a:lnTo>
                  <a:pt x="9408816" y="4144483"/>
                </a:lnTo>
                <a:lnTo>
                  <a:pt x="9444886" y="4116618"/>
                </a:lnTo>
                <a:lnTo>
                  <a:pt x="9472750" y="4080549"/>
                </a:lnTo>
                <a:lnTo>
                  <a:pt x="9490714" y="4037972"/>
                </a:lnTo>
                <a:lnTo>
                  <a:pt x="9497079" y="3990584"/>
                </a:lnTo>
                <a:lnTo>
                  <a:pt x="9497079" y="178227"/>
                </a:lnTo>
                <a:lnTo>
                  <a:pt x="9490714" y="130839"/>
                </a:lnTo>
                <a:lnTo>
                  <a:pt x="9472750" y="88262"/>
                </a:lnTo>
                <a:lnTo>
                  <a:pt x="9444886" y="52193"/>
                </a:lnTo>
                <a:lnTo>
                  <a:pt x="9408816" y="24328"/>
                </a:lnTo>
                <a:lnTo>
                  <a:pt x="9366239" y="6364"/>
                </a:lnTo>
                <a:lnTo>
                  <a:pt x="9318851" y="0"/>
                </a:lnTo>
                <a:close/>
              </a:path>
            </a:pathLst>
          </a:custGeom>
          <a:solidFill>
            <a:srgbClr val="ffe7e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7" name="CustomShape 5"/>
          <p:cNvSpPr/>
          <p:nvPr/>
        </p:nvSpPr>
        <p:spPr>
          <a:xfrm>
            <a:off x="10728720" y="2082960"/>
            <a:ext cx="8640000" cy="10510920"/>
          </a:xfrm>
          <a:custGeom>
            <a:avLst/>
            <a:gdLst/>
            <a:ahLst/>
            <a:rect l="l" t="t" r="r" b="b"/>
            <a:pathLst>
              <a:path w="8640444" h="10511155">
                <a:moveTo>
                  <a:pt x="8497742" y="0"/>
                </a:moveTo>
                <a:lnTo>
                  <a:pt x="142467" y="0"/>
                </a:lnTo>
                <a:lnTo>
                  <a:pt x="97458" y="7268"/>
                </a:lnTo>
                <a:lnTo>
                  <a:pt x="58352" y="27504"/>
                </a:lnTo>
                <a:lnTo>
                  <a:pt x="27504" y="58352"/>
                </a:lnTo>
                <a:lnTo>
                  <a:pt x="7268" y="97458"/>
                </a:lnTo>
                <a:lnTo>
                  <a:pt x="0" y="142467"/>
                </a:lnTo>
                <a:lnTo>
                  <a:pt x="0" y="10368275"/>
                </a:lnTo>
                <a:lnTo>
                  <a:pt x="7268" y="10413284"/>
                </a:lnTo>
                <a:lnTo>
                  <a:pt x="27504" y="10452390"/>
                </a:lnTo>
                <a:lnTo>
                  <a:pt x="58352" y="10483238"/>
                </a:lnTo>
                <a:lnTo>
                  <a:pt x="97458" y="10503474"/>
                </a:lnTo>
                <a:lnTo>
                  <a:pt x="142467" y="10510742"/>
                </a:lnTo>
                <a:lnTo>
                  <a:pt x="8497742" y="10510742"/>
                </a:lnTo>
                <a:lnTo>
                  <a:pt x="8542751" y="10503474"/>
                </a:lnTo>
                <a:lnTo>
                  <a:pt x="8581857" y="10483238"/>
                </a:lnTo>
                <a:lnTo>
                  <a:pt x="8612706" y="10452390"/>
                </a:lnTo>
                <a:lnTo>
                  <a:pt x="8632941" y="10413284"/>
                </a:lnTo>
                <a:lnTo>
                  <a:pt x="8640210" y="10368275"/>
                </a:lnTo>
                <a:lnTo>
                  <a:pt x="8640210" y="142467"/>
                </a:lnTo>
                <a:lnTo>
                  <a:pt x="8632941" y="97458"/>
                </a:lnTo>
                <a:lnTo>
                  <a:pt x="8612706" y="58352"/>
                </a:lnTo>
                <a:lnTo>
                  <a:pt x="8581857" y="27504"/>
                </a:lnTo>
                <a:lnTo>
                  <a:pt x="8542751" y="7268"/>
                </a:lnTo>
                <a:lnTo>
                  <a:pt x="8497742" y="0"/>
                </a:lnTo>
                <a:close/>
              </a:path>
            </a:pathLst>
          </a:custGeom>
          <a:solidFill>
            <a:srgbClr val="e8ebf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8" name="CustomShape 6"/>
          <p:cNvSpPr/>
          <p:nvPr/>
        </p:nvSpPr>
        <p:spPr>
          <a:xfrm>
            <a:off x="10728720" y="2082960"/>
            <a:ext cx="8640000" cy="10510920"/>
          </a:xfrm>
          <a:custGeom>
            <a:avLst/>
            <a:gdLst/>
            <a:ahLst/>
            <a:rect l="l" t="t" r="r" b="b"/>
            <a:pathLst>
              <a:path w="8640444" h="10511155">
                <a:moveTo>
                  <a:pt x="0" y="142467"/>
                </a:moveTo>
                <a:lnTo>
                  <a:pt x="7268" y="97458"/>
                </a:lnTo>
                <a:lnTo>
                  <a:pt x="27504" y="58352"/>
                </a:lnTo>
                <a:lnTo>
                  <a:pt x="58352" y="27504"/>
                </a:lnTo>
                <a:lnTo>
                  <a:pt x="97458" y="7268"/>
                </a:lnTo>
                <a:lnTo>
                  <a:pt x="142467" y="0"/>
                </a:lnTo>
                <a:lnTo>
                  <a:pt x="8497742" y="0"/>
                </a:lnTo>
                <a:lnTo>
                  <a:pt x="8542751" y="7268"/>
                </a:lnTo>
                <a:lnTo>
                  <a:pt x="8581857" y="27504"/>
                </a:lnTo>
                <a:lnTo>
                  <a:pt x="8612705" y="58352"/>
                </a:lnTo>
                <a:lnTo>
                  <a:pt x="8632941" y="97458"/>
                </a:lnTo>
                <a:lnTo>
                  <a:pt x="8640210" y="142467"/>
                </a:lnTo>
                <a:lnTo>
                  <a:pt x="8640210" y="10368275"/>
                </a:lnTo>
                <a:lnTo>
                  <a:pt x="8632941" y="10413284"/>
                </a:lnTo>
                <a:lnTo>
                  <a:pt x="8612705" y="10452390"/>
                </a:lnTo>
                <a:lnTo>
                  <a:pt x="8581857" y="10483238"/>
                </a:lnTo>
                <a:lnTo>
                  <a:pt x="8542751" y="10503474"/>
                </a:lnTo>
                <a:lnTo>
                  <a:pt x="8497742" y="10510742"/>
                </a:lnTo>
                <a:lnTo>
                  <a:pt x="142467" y="10510742"/>
                </a:lnTo>
                <a:lnTo>
                  <a:pt x="97458" y="10503474"/>
                </a:lnTo>
                <a:lnTo>
                  <a:pt x="58352" y="10483238"/>
                </a:lnTo>
                <a:lnTo>
                  <a:pt x="27504" y="10452390"/>
                </a:lnTo>
                <a:lnTo>
                  <a:pt x="7268" y="10413284"/>
                </a:lnTo>
                <a:lnTo>
                  <a:pt x="0" y="10368275"/>
                </a:lnTo>
                <a:lnTo>
                  <a:pt x="0" y="142467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9" name="TextShape 7"/>
          <p:cNvSpPr txBox="1"/>
          <p:nvPr/>
        </p:nvSpPr>
        <p:spPr>
          <a:xfrm>
            <a:off x="774000" y="505440"/>
            <a:ext cx="9001440" cy="2392200"/>
          </a:xfrm>
          <a:prstGeom prst="rect">
            <a:avLst/>
          </a:prstGeom>
          <a:noFill/>
          <a:ln>
            <a:noFill/>
          </a:ln>
        </p:spPr>
        <p:txBody>
          <a:bodyPr lIns="0" rIns="0" tIns="15840" bIns="0">
            <a:noAutofit/>
          </a:bodyPr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b="1" lang="ru-RU" sz="3600" spc="-1" strike="noStrike">
                <a:solidFill>
                  <a:srgbClr val="353535"/>
                </a:solidFill>
                <a:latin typeface="Arial"/>
              </a:rPr>
              <a:t>п. </a:t>
            </a:r>
            <a:r>
              <a:rPr b="1" lang="ru-RU" sz="3600" spc="-7" strike="noStrike">
                <a:solidFill>
                  <a:srgbClr val="353535"/>
                </a:solidFill>
                <a:latin typeface="Arial"/>
              </a:rPr>
              <a:t>5.7. </a:t>
            </a:r>
            <a:r>
              <a:rPr b="1" lang="ru-RU" sz="3950" spc="12" strike="noStrike">
                <a:solidFill>
                  <a:srgbClr val="c00000"/>
                </a:solidFill>
                <a:latin typeface="Arial"/>
              </a:rPr>
              <a:t>Особые </a:t>
            </a:r>
            <a:r>
              <a:rPr b="1" lang="ru-RU" sz="3950" spc="-1" strike="noStrike">
                <a:solidFill>
                  <a:srgbClr val="c00000"/>
                </a:solidFill>
                <a:latin typeface="Arial"/>
              </a:rPr>
              <a:t>группы </a:t>
            </a:r>
            <a:r>
              <a:rPr b="1" lang="ru-RU" sz="3950" spc="4" strike="noStrike">
                <a:solidFill>
                  <a:srgbClr val="c00000"/>
                </a:solidFill>
                <a:latin typeface="Arial"/>
              </a:rPr>
              <a:t>пациентов</a:t>
            </a:r>
            <a:r>
              <a:rPr b="1" lang="ru-RU" sz="3950" spc="188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1" lang="ru-RU" sz="3950" spc="4" strike="noStrike">
                <a:solidFill>
                  <a:srgbClr val="c00000"/>
                </a:solidFill>
                <a:latin typeface="Arial"/>
              </a:rPr>
              <a:t>[2]</a:t>
            </a:r>
            <a:endParaRPr b="0" lang="ru-RU" sz="39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0" name="CustomShape 8"/>
          <p:cNvSpPr/>
          <p:nvPr/>
        </p:nvSpPr>
        <p:spPr>
          <a:xfrm>
            <a:off x="830520" y="12920400"/>
            <a:ext cx="14787000" cy="50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3250" spc="-7" strike="noStrike">
                <a:solidFill>
                  <a:srgbClr val="c00000"/>
                </a:solidFill>
                <a:latin typeface="Arial"/>
              </a:rPr>
              <a:t>N.B! </a:t>
            </a:r>
            <a:r>
              <a:rPr b="0" lang="ru-RU" sz="2900" spc="-32" strike="noStrike">
                <a:solidFill>
                  <a:srgbClr val="1f1f1f"/>
                </a:solidFill>
                <a:latin typeface="Arial"/>
              </a:rPr>
              <a:t>Необходимо </a:t>
            </a:r>
            <a:r>
              <a:rPr b="0" lang="ru-RU" sz="2900" spc="-21" strike="noStrike">
                <a:solidFill>
                  <a:srgbClr val="1f1f1f"/>
                </a:solidFill>
                <a:latin typeface="Arial"/>
              </a:rPr>
              <a:t>учитывать </a:t>
            </a: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лекарственное </a:t>
            </a:r>
            <a:r>
              <a:rPr b="0" lang="ru-RU" sz="2900" spc="-15" strike="noStrike">
                <a:solidFill>
                  <a:srgbClr val="1f1f1f"/>
                </a:solidFill>
                <a:latin typeface="Arial"/>
              </a:rPr>
              <a:t>взаимодействие </a:t>
            </a:r>
            <a:r>
              <a:rPr b="0" lang="ru-RU" sz="2900" spc="-7" strike="noStrike">
                <a:solidFill>
                  <a:srgbClr val="1f1f1f"/>
                </a:solidFill>
                <a:latin typeface="Arial"/>
              </a:rPr>
              <a:t>при </a:t>
            </a:r>
            <a:r>
              <a:rPr b="0" lang="ru-RU" sz="2900" spc="-21" strike="noStrike">
                <a:solidFill>
                  <a:srgbClr val="1f1f1f"/>
                </a:solidFill>
                <a:latin typeface="Arial"/>
              </a:rPr>
              <a:t>назначении</a:t>
            </a:r>
            <a:r>
              <a:rPr b="0" lang="ru-RU" sz="2900" spc="-26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900" spc="-15" strike="noStrike">
                <a:solidFill>
                  <a:srgbClr val="1f1f1f"/>
                </a:solidFill>
                <a:latin typeface="Arial"/>
              </a:rPr>
              <a:t>терапии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601" name="CustomShape 9"/>
          <p:cNvSpPr/>
          <p:nvPr/>
        </p:nvSpPr>
        <p:spPr>
          <a:xfrm>
            <a:off x="852840" y="12839400"/>
            <a:ext cx="8391240" cy="360"/>
          </a:xfrm>
          <a:custGeom>
            <a:avLst/>
            <a:gdLst/>
            <a:ahLst/>
            <a:rect l="l" t="t" r="r" b="b"/>
            <a:pathLst>
              <a:path w="8391525" h="0">
                <a:moveTo>
                  <a:pt x="0" y="0"/>
                </a:moveTo>
                <a:lnTo>
                  <a:pt x="8391034" y="0"/>
                </a:lnTo>
              </a:path>
            </a:pathLst>
          </a:custGeom>
          <a:noFill/>
          <a:ln w="11160">
            <a:solidFill>
              <a:srgbClr val="7e7e7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2" name="CustomShape 10"/>
          <p:cNvSpPr/>
          <p:nvPr/>
        </p:nvSpPr>
        <p:spPr>
          <a:xfrm>
            <a:off x="726840" y="1593360"/>
            <a:ext cx="10865880" cy="360"/>
          </a:xfrm>
          <a:custGeom>
            <a:avLst/>
            <a:gdLst/>
            <a:ahLst/>
            <a:rect l="l" t="t" r="r" b="b"/>
            <a:pathLst>
              <a:path w="10866120" h="0">
                <a:moveTo>
                  <a:pt x="0" y="0"/>
                </a:moveTo>
                <a:lnTo>
                  <a:pt x="10865593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3" name="CustomShape 11"/>
          <p:cNvSpPr/>
          <p:nvPr/>
        </p:nvSpPr>
        <p:spPr>
          <a:xfrm>
            <a:off x="726120" y="1558440"/>
            <a:ext cx="2945520" cy="360"/>
          </a:xfrm>
          <a:custGeom>
            <a:avLst/>
            <a:gdLst/>
            <a:ahLst/>
            <a:rect l="l" t="t" r="r" b="b"/>
            <a:pathLst>
              <a:path w="2945765" h="0">
                <a:moveTo>
                  <a:pt x="0" y="0"/>
                </a:moveTo>
                <a:lnTo>
                  <a:pt x="294563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4" name="CustomShape 12"/>
          <p:cNvSpPr/>
          <p:nvPr/>
        </p:nvSpPr>
        <p:spPr>
          <a:xfrm>
            <a:off x="1017360" y="2126160"/>
            <a:ext cx="8854560" cy="418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4440" bIns="0">
            <a:spAutoFit/>
          </a:bodyPr>
          <a:p>
            <a:pPr marL="441360">
              <a:lnSpc>
                <a:spcPct val="100000"/>
              </a:lnSpc>
              <a:spcBef>
                <a:spcPts val="1216"/>
              </a:spcBef>
            </a:pPr>
            <a:r>
              <a:rPr b="1" lang="ru-RU" sz="2400" spc="12" strike="noStrike">
                <a:solidFill>
                  <a:srgbClr val="1f1f1f"/>
                </a:solidFill>
                <a:latin typeface="Arial"/>
              </a:rPr>
              <a:t>БОЛЬНЫЕ</a:t>
            </a:r>
            <a:r>
              <a:rPr b="1" lang="ru-RU" sz="2400" spc="4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400" spc="-7" strike="noStrike">
                <a:solidFill>
                  <a:srgbClr val="1f1f1f"/>
                </a:solidFill>
                <a:latin typeface="Arial"/>
              </a:rPr>
              <a:t>ХОБЛ:</a:t>
            </a:r>
            <a:endParaRPr b="0" lang="ru-RU" sz="2400" spc="-1" strike="noStrike">
              <a:latin typeface="Arial"/>
            </a:endParaRPr>
          </a:p>
          <a:p>
            <a:pPr marL="477360" indent="-465120">
              <a:lnSpc>
                <a:spcPct val="101000"/>
              </a:lnSpc>
              <a:spcBef>
                <a:spcPts val="1080"/>
              </a:spcBef>
              <a:buClr>
                <a:srgbClr val="c00000"/>
              </a:buClr>
              <a:buFont typeface="StarSymbol"/>
              <a:buAutoNum type="arabicPeriod"/>
            </a:pPr>
            <a:r>
              <a:rPr b="1" lang="ru-RU" sz="2400" spc="18" strike="noStrike">
                <a:solidFill>
                  <a:srgbClr val="1f1f1f"/>
                </a:solidFill>
                <a:latin typeface="Arial"/>
              </a:rPr>
              <a:t>базисная </a:t>
            </a:r>
            <a:r>
              <a:rPr b="1" lang="ru-RU" sz="2400" spc="9" strike="noStrike">
                <a:solidFill>
                  <a:srgbClr val="1f1f1f"/>
                </a:solidFill>
                <a:latin typeface="Arial"/>
              </a:rPr>
              <a:t>терапия </a:t>
            </a:r>
            <a:r>
              <a:rPr b="1" lang="ru-RU" sz="2400" spc="4" strike="noStrike">
                <a:solidFill>
                  <a:srgbClr val="1f1f1f"/>
                </a:solidFill>
                <a:latin typeface="Arial"/>
              </a:rPr>
              <a:t>бронхолитиками </a:t>
            </a:r>
            <a:r>
              <a:rPr b="0" lang="ru-RU" sz="2400" spc="-7" strike="noStrike">
                <a:solidFill>
                  <a:srgbClr val="1f1f1f"/>
                </a:solidFill>
                <a:latin typeface="Arial"/>
              </a:rPr>
              <a:t>длительного 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действия </a:t>
            </a:r>
            <a:r>
              <a:rPr b="1" lang="ru-RU" sz="2400" spc="4" strike="noStrike">
                <a:solidFill>
                  <a:srgbClr val="1f1f1f"/>
                </a:solidFill>
                <a:latin typeface="Arial"/>
              </a:rPr>
              <a:t>продолжается </a:t>
            </a:r>
            <a:r>
              <a:rPr b="1" lang="ru-RU" sz="2400" spc="18" strike="noStrike">
                <a:solidFill>
                  <a:srgbClr val="1f1f1f"/>
                </a:solidFill>
                <a:latin typeface="Arial"/>
              </a:rPr>
              <a:t>или</a:t>
            </a:r>
            <a:r>
              <a:rPr b="1" lang="ru-RU" sz="2400" spc="3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400" spc="4" strike="noStrike">
                <a:solidFill>
                  <a:srgbClr val="1f1f1f"/>
                </a:solidFill>
                <a:latin typeface="Arial"/>
              </a:rPr>
              <a:t>назначается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,</a:t>
            </a:r>
            <a:endParaRPr b="0" lang="ru-RU" sz="2400" spc="-1" strike="noStrike">
              <a:latin typeface="Arial"/>
            </a:endParaRPr>
          </a:p>
          <a:p>
            <a:pPr marL="477360">
              <a:lnSpc>
                <a:spcPct val="100000"/>
              </a:lnSpc>
              <a:spcBef>
                <a:spcPts val="45"/>
              </a:spcBef>
            </a:pP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если не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была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назначена</a:t>
            </a:r>
            <a:r>
              <a:rPr b="0" lang="ru-RU" sz="2400" spc="-26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ранее;</a:t>
            </a:r>
            <a:endParaRPr b="0" lang="ru-RU" sz="2400" spc="-1" strike="noStrike">
              <a:latin typeface="Arial"/>
            </a:endParaRPr>
          </a:p>
          <a:p>
            <a:pPr marL="477360" indent="-465120">
              <a:lnSpc>
                <a:spcPct val="101000"/>
              </a:lnSpc>
              <a:spcBef>
                <a:spcPts val="541"/>
              </a:spcBef>
              <a:buClr>
                <a:srgbClr val="c00000"/>
              </a:buClr>
              <a:buFont typeface="StarSymbol"/>
              <a:buAutoNum type="arabicPeriod" startAt="2"/>
            </a:pP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ингаляционные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ГК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должны использоваться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в виде 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дозированных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аэрозолей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или</a:t>
            </a:r>
            <a:r>
              <a:rPr b="0" lang="ru-RU" sz="2400" spc="24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порошков;</a:t>
            </a:r>
            <a:endParaRPr b="0" lang="ru-RU" sz="2400" spc="-1" strike="noStrike">
              <a:latin typeface="Arial"/>
            </a:endParaRPr>
          </a:p>
          <a:p>
            <a:pPr marL="477360" indent="-465120">
              <a:lnSpc>
                <a:spcPct val="100000"/>
              </a:lnSpc>
              <a:spcBef>
                <a:spcPts val="590"/>
              </a:spcBef>
              <a:buClr>
                <a:srgbClr val="c00000"/>
              </a:buClr>
              <a:buFont typeface="StarSymbol"/>
              <a:buAutoNum type="arabicPeriod" startAt="2"/>
            </a:pP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небулайзерная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терапия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лишь по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жизненным</a:t>
            </a:r>
            <a:r>
              <a:rPr b="0" lang="ru-RU" sz="2400" spc="38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показаниям</a:t>
            </a:r>
            <a:endParaRPr b="0" lang="ru-RU" sz="2400" spc="-1" strike="noStrike">
              <a:latin typeface="Arial"/>
            </a:endParaRPr>
          </a:p>
          <a:p>
            <a:pPr marL="477360" indent="-465120">
              <a:lnSpc>
                <a:spcPct val="101000"/>
              </a:lnSpc>
              <a:spcBef>
                <a:spcPts val="536"/>
              </a:spcBef>
              <a:buClr>
                <a:srgbClr val="c00000"/>
              </a:buClr>
              <a:buFont typeface="StarSymbol"/>
              <a:buAutoNum type="arabicPeriod" startAt="2"/>
            </a:pP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системные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ГК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должны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применяться по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правилам</a:t>
            </a:r>
            <a:r>
              <a:rPr b="0" lang="ru-RU" sz="2400" spc="-97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лечения 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обострения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ХОБЛ.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05" name="TextShape 13"/>
          <p:cNvSpPr txBox="1"/>
          <p:nvPr/>
        </p:nvSpPr>
        <p:spPr>
          <a:xfrm>
            <a:off x="19332360" y="13543920"/>
            <a:ext cx="408600" cy="825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25560">
              <a:lnSpc>
                <a:spcPts val="2886"/>
              </a:lnSpc>
            </a:pPr>
            <a:fld id="{6C43E03D-D52F-48BF-A1E3-57A464DAF256}" type="slidenum">
              <a:rPr b="0" lang="ru-RU" sz="2500" spc="9" strike="noStrike">
                <a:solidFill>
                  <a:srgbClr val="8f8f8f"/>
                </a:solidFill>
                <a:latin typeface="Arial"/>
              </a:rPr>
              <a:t>&lt;номер&gt;</a:t>
            </a:fld>
            <a:endParaRPr b="0" lang="ru-RU" sz="2500" spc="-1" strike="noStrike">
              <a:latin typeface="Times New Roman"/>
            </a:endParaRPr>
          </a:p>
        </p:txBody>
      </p:sp>
      <p:sp>
        <p:nvSpPr>
          <p:cNvPr id="606" name="CustomShape 14"/>
          <p:cNvSpPr/>
          <p:nvPr/>
        </p:nvSpPr>
        <p:spPr>
          <a:xfrm>
            <a:off x="1017360" y="9394560"/>
            <a:ext cx="8694720" cy="257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4440" bIns="0">
            <a:spAutoFit/>
          </a:bodyPr>
          <a:p>
            <a:pPr marL="441360">
              <a:lnSpc>
                <a:spcPct val="100000"/>
              </a:lnSpc>
              <a:spcBef>
                <a:spcPts val="1216"/>
              </a:spcBef>
            </a:pPr>
            <a:r>
              <a:rPr b="1" lang="ru-RU" sz="2400" spc="12" strike="noStrike">
                <a:solidFill>
                  <a:srgbClr val="1f1f1f"/>
                </a:solidFill>
                <a:latin typeface="Arial"/>
              </a:rPr>
              <a:t>БОЛЬНЫЕ</a:t>
            </a:r>
            <a:r>
              <a:rPr b="1" lang="ru-RU" sz="2400" spc="4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400" spc="12" strike="noStrike">
                <a:solidFill>
                  <a:srgbClr val="1f1f1f"/>
                </a:solidFill>
                <a:latin typeface="Arial"/>
              </a:rPr>
              <a:t>ТУБЕРКУЛЕЗОМ:</a:t>
            </a:r>
            <a:endParaRPr b="0" lang="ru-RU" sz="2400" spc="-1" strike="noStrike">
              <a:latin typeface="Arial"/>
            </a:endParaRPr>
          </a:p>
          <a:p>
            <a:pPr marL="477360" indent="-465120">
              <a:lnSpc>
                <a:spcPct val="101000"/>
              </a:lnSpc>
              <a:spcBef>
                <a:spcPts val="1080"/>
              </a:spcBef>
              <a:buClr>
                <a:srgbClr val="c00000"/>
              </a:buClr>
              <a:buFont typeface="StarSymbol"/>
              <a:buAutoNum type="arabicPeriod"/>
            </a:pP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вероятно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наличие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туберкулезной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инфекции,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в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том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числе 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латентной, </a:t>
            </a:r>
            <a:r>
              <a:rPr b="1" lang="ru-RU" sz="2400" spc="4" strike="noStrike">
                <a:solidFill>
                  <a:srgbClr val="1f1f1f"/>
                </a:solidFill>
                <a:latin typeface="Arial"/>
              </a:rPr>
              <a:t>утяжеляет течение</a:t>
            </a:r>
            <a:r>
              <a:rPr b="1" lang="ru-RU" sz="2400" spc="77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400" spc="12" strike="noStrike">
                <a:solidFill>
                  <a:srgbClr val="1f1f1f"/>
                </a:solidFill>
                <a:latin typeface="Arial"/>
              </a:rPr>
              <a:t>COVID-19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;</a:t>
            </a:r>
            <a:endParaRPr b="0" lang="ru-RU" sz="2400" spc="-1" strike="noStrike">
              <a:latin typeface="Arial"/>
            </a:endParaRPr>
          </a:p>
          <a:p>
            <a:pPr marL="477360" indent="-465120">
              <a:lnSpc>
                <a:spcPct val="101000"/>
              </a:lnSpc>
              <a:spcBef>
                <a:spcPts val="544"/>
              </a:spcBef>
              <a:buClr>
                <a:srgbClr val="c00000"/>
              </a:buClr>
              <a:buFont typeface="StarSymbol"/>
              <a:buAutoNum type="arabicPeriod"/>
            </a:pP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учитывая </a:t>
            </a:r>
            <a:r>
              <a:rPr b="0" lang="ru-RU" sz="2400" spc="24" strike="noStrike">
                <a:solidFill>
                  <a:srgbClr val="1f1f1f"/>
                </a:solidFill>
                <a:latin typeface="Arial"/>
              </a:rPr>
              <a:t>высокую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вероятность развития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лимфопении  у пациентов с COVID-19,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целесообразно проводить  </a:t>
            </a:r>
            <a:r>
              <a:rPr b="1" lang="ru-RU" sz="2400" spc="4" strike="noStrike">
                <a:solidFill>
                  <a:srgbClr val="1f1f1f"/>
                </a:solidFill>
                <a:latin typeface="Arial"/>
              </a:rPr>
              <a:t>тестирование </a:t>
            </a:r>
            <a:r>
              <a:rPr b="1" lang="ru-RU" sz="2400" spc="-7" strike="noStrike">
                <a:solidFill>
                  <a:srgbClr val="1f1f1f"/>
                </a:solidFill>
                <a:latin typeface="Arial"/>
              </a:rPr>
              <a:t>методом</a:t>
            </a:r>
            <a:r>
              <a:rPr b="1" lang="ru-RU" sz="2400" spc="97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400" spc="18" strike="noStrike">
                <a:solidFill>
                  <a:srgbClr val="1f1f1f"/>
                </a:solidFill>
                <a:latin typeface="Arial"/>
              </a:rPr>
              <a:t>ELISPOT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07" name="CustomShape 15"/>
          <p:cNvSpPr/>
          <p:nvPr/>
        </p:nvSpPr>
        <p:spPr>
          <a:xfrm>
            <a:off x="11121120" y="2263320"/>
            <a:ext cx="7963200" cy="1057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424800" indent="16560">
              <a:lnSpc>
                <a:spcPct val="101000"/>
              </a:lnSpc>
              <a:spcBef>
                <a:spcPts val="91"/>
              </a:spcBef>
            </a:pPr>
            <a:r>
              <a:rPr b="1" lang="ru-RU" sz="2400" spc="12" strike="noStrike">
                <a:solidFill>
                  <a:srgbClr val="1f1f1f"/>
                </a:solidFill>
                <a:latin typeface="Arial"/>
              </a:rPr>
              <a:t>БОЛЬНЫЕ </a:t>
            </a:r>
            <a:r>
              <a:rPr b="1" lang="ru-RU" sz="2400" spc="18" strike="noStrike">
                <a:solidFill>
                  <a:srgbClr val="1f1f1f"/>
                </a:solidFill>
                <a:latin typeface="Arial"/>
              </a:rPr>
              <a:t>ИММУНОВОСПАЛИТЕЛЬНЫМИ  </a:t>
            </a:r>
            <a:r>
              <a:rPr b="1" lang="ru-RU" sz="2400" spc="9" strike="noStrike">
                <a:solidFill>
                  <a:srgbClr val="1f1f1f"/>
                </a:solidFill>
                <a:latin typeface="Arial"/>
              </a:rPr>
              <a:t>РЕВМАТИЧЕСКИМИ</a:t>
            </a:r>
            <a:r>
              <a:rPr b="1" lang="ru-RU" sz="2400" spc="3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400" spc="4" strike="noStrike">
                <a:solidFill>
                  <a:srgbClr val="1f1f1f"/>
                </a:solidFill>
                <a:latin typeface="Arial"/>
              </a:rPr>
              <a:t>ЗАБОЛЕВАНИЯМИ:</a:t>
            </a:r>
            <a:endParaRPr b="0" lang="ru-RU" sz="2400" spc="-1" strike="noStrike">
              <a:latin typeface="Arial"/>
            </a:endParaRPr>
          </a:p>
          <a:p>
            <a:pPr marL="424800" indent="16560">
              <a:lnSpc>
                <a:spcPct val="101000"/>
              </a:lnSpc>
              <a:spcBef>
                <a:spcPts val="1091"/>
              </a:spcBef>
            </a:pP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госпитализация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в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стационар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только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по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ургентным 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показаниям с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предоставлением лабораторных 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данных об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отсутствия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инфицирования COVID-19;</a:t>
            </a:r>
            <a:endParaRPr b="0" lang="ru-RU" sz="2400" spc="-1" strike="noStrike">
              <a:latin typeface="Arial"/>
            </a:endParaRPr>
          </a:p>
          <a:p>
            <a:pPr marL="477360" indent="-465120">
              <a:lnSpc>
                <a:spcPct val="101000"/>
              </a:lnSpc>
              <a:spcBef>
                <a:spcPts val="1080"/>
              </a:spcBef>
              <a:buClr>
                <a:srgbClr val="006fc0"/>
              </a:buClr>
              <a:buFont typeface="StarSymbol"/>
              <a:buAutoNum type="arabicPeriod"/>
            </a:pP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в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случае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инфицирование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SARS-CoV-2 </a:t>
            </a:r>
            <a:r>
              <a:rPr b="1" lang="ru-RU" sz="2400" spc="12" strike="noStrike">
                <a:solidFill>
                  <a:srgbClr val="1f1f1f"/>
                </a:solidFill>
                <a:latin typeface="Arial"/>
              </a:rPr>
              <a:t>временно  </a:t>
            </a:r>
            <a:r>
              <a:rPr b="1" lang="ru-RU" sz="2400" spc="4" strike="noStrike">
                <a:solidFill>
                  <a:srgbClr val="1f1f1f"/>
                </a:solidFill>
                <a:latin typeface="Arial"/>
              </a:rPr>
              <a:t>прервать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лечение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стандартными </a:t>
            </a:r>
            <a:r>
              <a:rPr b="1" lang="ru-RU" sz="2400" spc="18" strike="noStrike">
                <a:solidFill>
                  <a:srgbClr val="1f1f1f"/>
                </a:solidFill>
                <a:latin typeface="Arial"/>
              </a:rPr>
              <a:t>базисными  </a:t>
            </a:r>
            <a:r>
              <a:rPr b="1" lang="ru-RU" sz="2400" spc="4" strike="noStrike">
                <a:solidFill>
                  <a:srgbClr val="1f1f1f"/>
                </a:solidFill>
                <a:latin typeface="Arial"/>
              </a:rPr>
              <a:t>противовоспалительными </a:t>
            </a:r>
            <a:r>
              <a:rPr b="1" lang="ru-RU" sz="2400" spc="12" strike="noStrike">
                <a:solidFill>
                  <a:srgbClr val="1f1f1f"/>
                </a:solidFill>
                <a:latin typeface="Arial"/>
              </a:rPr>
              <a:t>препаратами</a:t>
            </a:r>
            <a:r>
              <a:rPr b="1" lang="ru-RU" sz="2400" spc="148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(БПВП);</a:t>
            </a:r>
            <a:endParaRPr b="0" lang="ru-RU" sz="2400" spc="-1" strike="noStrike">
              <a:latin typeface="Arial"/>
            </a:endParaRPr>
          </a:p>
          <a:p>
            <a:pPr marL="477360" indent="-465120">
              <a:lnSpc>
                <a:spcPct val="101000"/>
              </a:lnSpc>
              <a:spcBef>
                <a:spcPts val="1086"/>
              </a:spcBef>
              <a:buClr>
                <a:srgbClr val="006fc0"/>
              </a:buClr>
              <a:buFont typeface="StarSymbol"/>
              <a:buAutoNum type="arabicPeriod"/>
            </a:pPr>
            <a:r>
              <a:rPr b="1" lang="ru-RU" sz="2400" spc="4" strike="noStrike">
                <a:solidFill>
                  <a:srgbClr val="1f1f1f"/>
                </a:solidFill>
                <a:latin typeface="Arial"/>
              </a:rPr>
              <a:t>продолжить </a:t>
            </a:r>
            <a:r>
              <a:rPr b="1" lang="ru-RU" sz="2400" spc="9" strike="noStrike">
                <a:solidFill>
                  <a:srgbClr val="1f1f1f"/>
                </a:solidFill>
                <a:latin typeface="Arial"/>
              </a:rPr>
              <a:t>прием 4-аминохинолиновых  препаратов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(или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назначить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их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при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отсутствии 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противопоказаний)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и</a:t>
            </a:r>
            <a:r>
              <a:rPr b="0" lang="ru-RU" sz="2400" spc="43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сульфасалазина;</a:t>
            </a:r>
            <a:endParaRPr b="0" lang="ru-RU" sz="2400" spc="-1" strike="noStrike">
              <a:latin typeface="Arial"/>
            </a:endParaRPr>
          </a:p>
          <a:p>
            <a:pPr marL="477360" indent="-465120">
              <a:lnSpc>
                <a:spcPct val="100000"/>
              </a:lnSpc>
              <a:spcBef>
                <a:spcPts val="1131"/>
              </a:spcBef>
              <a:buClr>
                <a:srgbClr val="006fc0"/>
              </a:buClr>
              <a:buFont typeface="StarSymbol"/>
              <a:buAutoNum type="arabicPeriod"/>
            </a:pPr>
            <a:r>
              <a:rPr b="1" lang="ru-RU" sz="2400" spc="-12" strike="noStrike">
                <a:solidFill>
                  <a:srgbClr val="1f1f1f"/>
                </a:solidFill>
                <a:latin typeface="Arial"/>
              </a:rPr>
              <a:t>возможно </a:t>
            </a:r>
            <a:r>
              <a:rPr b="1" lang="ru-RU" sz="2400" spc="18" strike="noStrike">
                <a:solidFill>
                  <a:srgbClr val="1f1f1f"/>
                </a:solidFill>
                <a:latin typeface="Arial"/>
              </a:rPr>
              <a:t>применение НПВП в низких</a:t>
            </a:r>
            <a:r>
              <a:rPr b="1" lang="ru-RU" sz="2400" spc="-26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400" spc="-1" strike="noStrike">
                <a:solidFill>
                  <a:srgbClr val="1f1f1f"/>
                </a:solidFill>
                <a:latin typeface="Arial"/>
              </a:rPr>
              <a:t>дозах</a:t>
            </a:r>
            <a:endParaRPr b="0" lang="ru-RU" sz="2400" spc="-1" strike="noStrike">
              <a:latin typeface="Arial"/>
            </a:endParaRPr>
          </a:p>
          <a:p>
            <a:pPr marL="477360">
              <a:lnSpc>
                <a:spcPct val="101000"/>
              </a:lnSpc>
            </a:pP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(ибупрофен,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кетопрофен)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и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парацетамола 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в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качестве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жаропонижающих</a:t>
            </a:r>
            <a:r>
              <a:rPr b="0" lang="ru-RU" sz="2400" spc="-2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препаратов;</a:t>
            </a:r>
            <a:endParaRPr b="0" lang="ru-RU" sz="2400" spc="-1" strike="noStrike">
              <a:latin typeface="Arial"/>
            </a:endParaRPr>
          </a:p>
          <a:p>
            <a:pPr marL="477360" indent="-465120">
              <a:lnSpc>
                <a:spcPct val="100000"/>
              </a:lnSpc>
              <a:spcBef>
                <a:spcPts val="1125"/>
              </a:spcBef>
              <a:buClr>
                <a:srgbClr val="006fc0"/>
              </a:buClr>
              <a:buFont typeface="StarSymbol"/>
              <a:buAutoNum type="arabicPeriod" startAt="4"/>
            </a:pPr>
            <a:r>
              <a:rPr b="1" lang="ru-RU" sz="2400" spc="18" strike="noStrike">
                <a:solidFill>
                  <a:srgbClr val="1f1f1f"/>
                </a:solidFill>
                <a:latin typeface="Arial"/>
              </a:rPr>
              <a:t>не </a:t>
            </a:r>
            <a:r>
              <a:rPr b="1" lang="ru-RU" sz="2400" spc="-1" strike="noStrike">
                <a:solidFill>
                  <a:srgbClr val="1f1f1f"/>
                </a:solidFill>
                <a:latin typeface="Arial"/>
              </a:rPr>
              <a:t>рекомендуется </a:t>
            </a:r>
            <a:r>
              <a:rPr b="1" lang="ru-RU" sz="2400" spc="12" strike="noStrike">
                <a:solidFill>
                  <a:srgbClr val="1f1f1f"/>
                </a:solidFill>
                <a:latin typeface="Arial"/>
              </a:rPr>
              <a:t>прерывание </a:t>
            </a:r>
            <a:r>
              <a:rPr b="1" lang="ru-RU" sz="2400" spc="4" strike="noStrike">
                <a:solidFill>
                  <a:srgbClr val="1f1f1f"/>
                </a:solidFill>
                <a:latin typeface="Arial"/>
              </a:rPr>
              <a:t>лечения</a:t>
            </a:r>
            <a:r>
              <a:rPr b="1" lang="ru-RU" sz="2400" spc="18" strike="noStrike">
                <a:solidFill>
                  <a:srgbClr val="1f1f1f"/>
                </a:solidFill>
                <a:latin typeface="Arial"/>
              </a:rPr>
              <a:t> ГК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,</a:t>
            </a:r>
            <a:endParaRPr b="0" lang="ru-RU" sz="2400" spc="-1" strike="noStrike">
              <a:latin typeface="Arial"/>
            </a:endParaRPr>
          </a:p>
          <a:p>
            <a:pPr marL="477360">
              <a:lnSpc>
                <a:spcPct val="101000"/>
              </a:lnSpc>
              <a:spcBef>
                <a:spcPts val="6"/>
              </a:spcBef>
            </a:pP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но </a:t>
            </a:r>
            <a:r>
              <a:rPr b="0" lang="ru-RU" sz="2400" spc="-12" strike="noStrike">
                <a:solidFill>
                  <a:srgbClr val="1f1f1f"/>
                </a:solidFill>
                <a:latin typeface="Arial"/>
              </a:rPr>
              <a:t>следует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по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возможности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максимально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снизить  </a:t>
            </a:r>
            <a:r>
              <a:rPr b="0" lang="ru-RU" sz="2400" spc="-7" strike="noStrike">
                <a:solidFill>
                  <a:srgbClr val="1f1f1f"/>
                </a:solidFill>
                <a:latin typeface="Arial"/>
              </a:rPr>
              <a:t>дозу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препарата;</a:t>
            </a:r>
            <a:endParaRPr b="0" lang="ru-RU" sz="2400" spc="-1" strike="noStrike">
              <a:latin typeface="Arial"/>
            </a:endParaRPr>
          </a:p>
          <a:p>
            <a:pPr marL="477360" indent="-465120">
              <a:lnSpc>
                <a:spcPct val="101000"/>
              </a:lnSpc>
              <a:spcBef>
                <a:spcPts val="1086"/>
              </a:spcBef>
              <a:buClr>
                <a:srgbClr val="006fc0"/>
              </a:buClr>
              <a:buFont typeface="StarSymbol"/>
              <a:buAutoNum type="arabicPeriod" startAt="5"/>
            </a:pPr>
            <a:r>
              <a:rPr b="1" lang="ru-RU" sz="2400" spc="4" strike="noStrike">
                <a:solidFill>
                  <a:srgbClr val="1f1f1f"/>
                </a:solidFill>
                <a:latin typeface="Arial"/>
              </a:rPr>
              <a:t>прервать «плановую» </a:t>
            </a:r>
            <a:r>
              <a:rPr b="1" lang="ru-RU" sz="2400" spc="9" strike="noStrike">
                <a:solidFill>
                  <a:srgbClr val="1f1f1f"/>
                </a:solidFill>
                <a:latin typeface="Arial"/>
              </a:rPr>
              <a:t>терапию  циклофосфамидом </a:t>
            </a:r>
            <a:r>
              <a:rPr b="1" lang="ru-RU" sz="2400" spc="18" strike="noStrike">
                <a:solidFill>
                  <a:srgbClr val="1f1f1f"/>
                </a:solidFill>
                <a:latin typeface="Arial"/>
              </a:rPr>
              <a:t>и </a:t>
            </a:r>
            <a:r>
              <a:rPr b="1" lang="ru-RU" sz="2400" spc="4" strike="noStrike">
                <a:solidFill>
                  <a:srgbClr val="1f1f1f"/>
                </a:solidFill>
                <a:latin typeface="Arial"/>
              </a:rPr>
              <a:t>анти-В-клеточными  </a:t>
            </a:r>
            <a:r>
              <a:rPr b="1" lang="ru-RU" sz="2400" spc="12" strike="noStrike">
                <a:solidFill>
                  <a:srgbClr val="1f1f1f"/>
                </a:solidFill>
                <a:latin typeface="Arial"/>
              </a:rPr>
              <a:t>препаратами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и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не </a:t>
            </a:r>
            <a:r>
              <a:rPr b="0" lang="ru-RU" sz="2400" spc="-7" strike="noStrike">
                <a:solidFill>
                  <a:srgbClr val="1f1f1f"/>
                </a:solidFill>
                <a:latin typeface="Arial"/>
              </a:rPr>
              <a:t>следует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инициировать терапию  стандартными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БПВП, </a:t>
            </a:r>
            <a:r>
              <a:rPr b="0" lang="ru-RU" sz="2400" spc="24" strike="noStrike">
                <a:solidFill>
                  <a:srgbClr val="1f1f1f"/>
                </a:solidFill>
                <a:latin typeface="Arial"/>
              </a:rPr>
              <a:t>ГИБП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и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таргетными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БПВП  при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отсутствии абсолютных</a:t>
            </a:r>
            <a:r>
              <a:rPr b="0" lang="ru-RU" sz="2400" spc="-3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показаний;</a:t>
            </a:r>
            <a:endParaRPr b="0" lang="ru-RU" sz="2400" spc="-1" strike="noStrike">
              <a:latin typeface="Arial"/>
            </a:endParaRPr>
          </a:p>
          <a:p>
            <a:pPr marL="477360" indent="-465120">
              <a:lnSpc>
                <a:spcPct val="101000"/>
              </a:lnSpc>
              <a:spcBef>
                <a:spcPts val="1086"/>
              </a:spcBef>
              <a:buClr>
                <a:srgbClr val="006fc0"/>
              </a:buClr>
              <a:buFont typeface="StarSymbol"/>
              <a:buAutoNum type="arabicPeriod" startAt="5"/>
            </a:pP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рекомендуется </a:t>
            </a:r>
            <a:r>
              <a:rPr b="1" lang="ru-RU" sz="2400" spc="9" strike="noStrike">
                <a:solidFill>
                  <a:srgbClr val="1f1f1f"/>
                </a:solidFill>
                <a:latin typeface="Arial"/>
              </a:rPr>
              <a:t>иммунизация вакциной </a:t>
            </a:r>
            <a:r>
              <a:rPr b="1" lang="ru-RU" sz="2400" spc="-1" strike="noStrike">
                <a:solidFill>
                  <a:srgbClr val="1f1f1f"/>
                </a:solidFill>
                <a:latin typeface="Arial"/>
              </a:rPr>
              <a:t>против  </a:t>
            </a:r>
            <a:r>
              <a:rPr b="1" lang="ru-RU" sz="2400" spc="4" strike="noStrike">
                <a:solidFill>
                  <a:srgbClr val="1f1f1f"/>
                </a:solidFill>
                <a:latin typeface="Arial"/>
              </a:rPr>
              <a:t>пневмококковой </a:t>
            </a:r>
            <a:r>
              <a:rPr b="1" lang="ru-RU" sz="2400" spc="9" strike="noStrike">
                <a:solidFill>
                  <a:srgbClr val="1f1f1f"/>
                </a:solidFill>
                <a:latin typeface="Arial"/>
              </a:rPr>
              <a:t>инфекции.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08" name="CustomShape 16"/>
          <p:cNvSpPr/>
          <p:nvPr/>
        </p:nvSpPr>
        <p:spPr>
          <a:xfrm>
            <a:off x="1017360" y="6880320"/>
            <a:ext cx="5935680" cy="38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280" bIns="0">
            <a:spAutoFit/>
          </a:bodyPr>
          <a:p>
            <a:pPr marL="12600">
              <a:lnSpc>
                <a:spcPct val="100000"/>
              </a:lnSpc>
              <a:spcBef>
                <a:spcPts val="136"/>
              </a:spcBef>
            </a:pPr>
            <a:r>
              <a:rPr b="1" lang="ru-RU" sz="2400" spc="12" strike="noStrike">
                <a:solidFill>
                  <a:srgbClr val="1f1f1f"/>
                </a:solidFill>
                <a:latin typeface="Arial"/>
              </a:rPr>
              <a:t>БОЛЬНЫЕ </a:t>
            </a:r>
            <a:r>
              <a:rPr b="1" lang="ru-RU" sz="2400" spc="24" strike="noStrike">
                <a:solidFill>
                  <a:srgbClr val="1f1f1f"/>
                </a:solidFill>
                <a:latin typeface="Arial"/>
              </a:rPr>
              <a:t>БРОНХИАЛЬНОЙ</a:t>
            </a:r>
            <a:r>
              <a:rPr b="1" lang="ru-RU" sz="2400" spc="-7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400" spc="-1" strike="noStrike">
                <a:solidFill>
                  <a:srgbClr val="1f1f1f"/>
                </a:solidFill>
                <a:latin typeface="Arial"/>
              </a:rPr>
              <a:t>АСТМОЙ: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09" name="CustomShape 17"/>
          <p:cNvSpPr/>
          <p:nvPr/>
        </p:nvSpPr>
        <p:spPr>
          <a:xfrm>
            <a:off x="1017360" y="7320960"/>
            <a:ext cx="8960760" cy="133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5680" bIns="0">
            <a:spAutoFit/>
          </a:bodyPr>
          <a:p>
            <a:pPr marL="477360" indent="-465120">
              <a:lnSpc>
                <a:spcPct val="100000"/>
              </a:lnSpc>
              <a:spcBef>
                <a:spcPts val="675"/>
              </a:spcBef>
              <a:buClr>
                <a:srgbClr val="c00000"/>
              </a:buClr>
              <a:buFont typeface="StarSymbol"/>
              <a:buAutoNum type="arabicPeriod"/>
            </a:pP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базисная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терапия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в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том </a:t>
            </a:r>
            <a:r>
              <a:rPr b="0" lang="ru-RU" sz="2400" spc="24" strike="noStrike">
                <a:solidFill>
                  <a:srgbClr val="1f1f1f"/>
                </a:solidFill>
                <a:latin typeface="Arial"/>
              </a:rPr>
              <a:t>же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объеме,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что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и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до</a:t>
            </a:r>
            <a:r>
              <a:rPr b="0" lang="ru-RU" sz="2400" spc="-3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заболевания;</a:t>
            </a:r>
            <a:endParaRPr b="0" lang="ru-RU" sz="2400" spc="-1" strike="noStrike">
              <a:latin typeface="Arial"/>
            </a:endParaRPr>
          </a:p>
          <a:p>
            <a:pPr marL="477360" indent="-465120">
              <a:lnSpc>
                <a:spcPct val="100000"/>
              </a:lnSpc>
              <a:spcBef>
                <a:spcPts val="584"/>
              </a:spcBef>
              <a:buClr>
                <a:srgbClr val="c00000"/>
              </a:buClr>
              <a:buFont typeface="StarSymbol"/>
              <a:buAutoNum type="arabicPeriod"/>
            </a:pP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небулайзерная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терапия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лишь по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жизненным</a:t>
            </a:r>
            <a:r>
              <a:rPr b="0" lang="ru-RU" sz="2400" spc="38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показаниям;</a:t>
            </a:r>
            <a:endParaRPr b="0" lang="ru-RU" sz="2400" spc="-1" strike="noStrike">
              <a:latin typeface="Arial"/>
            </a:endParaRPr>
          </a:p>
          <a:p>
            <a:pPr marL="477360" indent="-465120">
              <a:lnSpc>
                <a:spcPct val="100000"/>
              </a:lnSpc>
              <a:spcBef>
                <a:spcPts val="590"/>
              </a:spcBef>
              <a:buClr>
                <a:srgbClr val="c00000"/>
              </a:buClr>
              <a:buFont typeface="StarSymbol"/>
              <a:buAutoNum type="arabicPeriod"/>
            </a:pPr>
            <a:r>
              <a:rPr b="0" lang="ru-RU" sz="2400" spc="12" strike="noStrike">
                <a:solidFill>
                  <a:srgbClr val="1f1f1f"/>
                </a:solidFill>
                <a:latin typeface="Arial"/>
              </a:rPr>
              <a:t>биологическая </a:t>
            </a:r>
            <a:r>
              <a:rPr b="0" lang="ru-RU" sz="2400" spc="9" strike="noStrike">
                <a:solidFill>
                  <a:srgbClr val="1f1f1f"/>
                </a:solidFill>
                <a:latin typeface="Arial"/>
              </a:rPr>
              <a:t>терапия </a:t>
            </a:r>
            <a:r>
              <a:rPr b="0" lang="ru-RU" sz="2400" spc="-1" strike="noStrike">
                <a:solidFill>
                  <a:srgbClr val="1f1f1f"/>
                </a:solidFill>
                <a:latin typeface="Arial"/>
              </a:rPr>
              <a:t>продолжается </a:t>
            </a:r>
            <a:r>
              <a:rPr b="0" lang="ru-RU" sz="2400" spc="18" strike="noStrike">
                <a:solidFill>
                  <a:srgbClr val="1f1f1f"/>
                </a:solidFill>
                <a:latin typeface="Arial"/>
              </a:rPr>
              <a:t>при</a:t>
            </a:r>
            <a:r>
              <a:rPr b="0" lang="ru-RU" sz="2400" spc="-46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400" spc="4" strike="noStrike">
                <a:solidFill>
                  <a:srgbClr val="1f1f1f"/>
                </a:solidFill>
                <a:latin typeface="Arial"/>
              </a:rPr>
              <a:t>необходимости.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10" name="CustomShape 18"/>
          <p:cNvSpPr/>
          <p:nvPr/>
        </p:nvSpPr>
        <p:spPr>
          <a:xfrm>
            <a:off x="10510920" y="11140200"/>
            <a:ext cx="9486000" cy="299340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Arial"/>
              </a:rPr>
              <a:t>+</a:t>
            </a:r>
            <a:endParaRPr b="0" lang="ru-RU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- Пациенты с онкологическими заболеваниями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- Пациенты с хронической болезнью почек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Особенности лечения COVID-19 у пациентов с терминальной стадией хронической почечной недостаточности 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TextShape 1"/>
          <p:cNvSpPr txBox="1"/>
          <p:nvPr/>
        </p:nvSpPr>
        <p:spPr>
          <a:xfrm>
            <a:off x="2817360" y="382680"/>
            <a:ext cx="14469120" cy="1053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3600" spc="12" strike="noStrike">
                <a:solidFill>
                  <a:srgbClr val="1f1f1f"/>
                </a:solidFill>
                <a:latin typeface="Arial"/>
              </a:rPr>
              <a:t>БОЛЬНЫЕ</a:t>
            </a:r>
            <a:r>
              <a:rPr b="1" lang="ru-RU" sz="3600" spc="4" strike="noStrike">
                <a:solidFill>
                  <a:srgbClr val="1f1f1f"/>
                </a:solidFill>
                <a:latin typeface="Arial"/>
              </a:rPr>
              <a:t> САХАРНЫМ ДИАБЕТОМ</a:t>
            </a:r>
            <a:r>
              <a:rPr b="1" lang="ru-RU" sz="3600" spc="12" strike="noStrike">
                <a:solidFill>
                  <a:srgbClr val="1f1f1f"/>
                </a:solidFill>
                <a:latin typeface="Arial"/>
              </a:rPr>
              <a:t>:</a:t>
            </a:r>
            <a:br/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2" name="TextShape 2"/>
          <p:cNvSpPr txBox="1"/>
          <p:nvPr/>
        </p:nvSpPr>
        <p:spPr>
          <a:xfrm>
            <a:off x="1365120" y="2238480"/>
            <a:ext cx="17525520" cy="9371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При легком течении COVID-19 пациенту с СД рекомендуется учащение контроля гликемии каждые 4-6 ч с расширением питьевого режима до </a:t>
            </a:r>
            <a:r>
              <a:rPr b="1" lang="ru-RU" sz="2900" spc="-1" strike="noStrike" u="sng">
                <a:solidFill>
                  <a:srgbClr val="1f1f1f"/>
                </a:solidFill>
                <a:uFillTx/>
                <a:latin typeface="Arial"/>
              </a:rPr>
              <a:t>2-3 литров</a:t>
            </a: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 в сутки с учетом сопутствующих заболеваний. Необходимо продолжить текущую сахароснижающую терапию.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	</a:t>
            </a: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При повышении гликемии необходимо усилить терапию СД. При гликемии натощак выше </a:t>
            </a:r>
            <a:r>
              <a:rPr b="1" lang="ru-RU" sz="2900" spc="-1" strike="noStrike" u="sng">
                <a:solidFill>
                  <a:srgbClr val="1f1f1f"/>
                </a:solidFill>
                <a:uFillTx/>
                <a:latin typeface="Arial"/>
              </a:rPr>
              <a:t>13 ммоль/л </a:t>
            </a: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нужно оценить </a:t>
            </a:r>
            <a:r>
              <a:rPr b="1" lang="ru-RU" sz="2900" spc="-1" strike="noStrike" u="sng">
                <a:solidFill>
                  <a:srgbClr val="1f1f1f"/>
                </a:solidFill>
                <a:uFillTx/>
                <a:latin typeface="Arial"/>
              </a:rPr>
              <a:t>уровень кетонов в моче</a:t>
            </a: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, начать терапию базальным инсулином (например, инсулин-изофан человеческий генно-инженерный инсулин или аналог инсулина длительного действия) или увеличить его дозу (если пациент ранее уже получал базальную инсулинотерапию).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	</a:t>
            </a: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При </a:t>
            </a:r>
            <a:r>
              <a:rPr b="1" lang="ru-RU" sz="2900" spc="-1" strike="noStrike" u="sng">
                <a:solidFill>
                  <a:srgbClr val="1f1f1f"/>
                </a:solidFill>
                <a:uFillTx/>
                <a:latin typeface="Arial"/>
              </a:rPr>
              <a:t>легком течении </a:t>
            </a: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COVID-19 </a:t>
            </a:r>
            <a:r>
              <a:rPr b="1" lang="ru-RU" sz="2900" spc="-1" strike="noStrike" u="sng">
                <a:solidFill>
                  <a:srgbClr val="1f1f1f"/>
                </a:solidFill>
                <a:uFillTx/>
                <a:latin typeface="Arial"/>
              </a:rPr>
              <a:t>целевые показатели </a:t>
            </a: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гликемии натощак – не более </a:t>
            </a:r>
            <a:r>
              <a:rPr b="1" lang="ru-RU" sz="2900" spc="-1" strike="noStrike" u="sng">
                <a:solidFill>
                  <a:srgbClr val="1f1f1f"/>
                </a:solidFill>
                <a:uFillTx/>
                <a:latin typeface="Arial"/>
              </a:rPr>
              <a:t>7 </a:t>
            </a: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ммоль/л.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	</a:t>
            </a: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При среднетяжелом течении COVID-19 и появлении респираторных симптомов: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Контроль гликемии проводится каждые 3-4 ч, контроль </a:t>
            </a:r>
            <a:r>
              <a:rPr b="1" lang="ru-RU" sz="2900" spc="-1" strike="noStrike" u="sng">
                <a:solidFill>
                  <a:srgbClr val="1f1f1f"/>
                </a:solidFill>
                <a:uFillTx/>
                <a:latin typeface="Arial"/>
              </a:rPr>
              <a:t>кетонов в моче 1-2 раза в день, проводится оценка содержания лактата крови;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При гликемии выше 15,0 ммоль/л или появлении кетонов в моче или повышении содержания лактата крови необходимо отменить прием не инсулиновых препаратов (метформина, агонистов рецепторов ГПП-1 (арГПП-1), ингибиторов натрий-глюкозного котранспортера 2 типа (иНГЛТ-2), препаратов сульфонилмочевины) и начать базис-болюсную инсулинотерапию (препаратами инсулина короткого и продленного действия). 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Целевые показатели гликемии натощак – не более 7,5 ммоль/л.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 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CustomShape 1"/>
          <p:cNvSpPr/>
          <p:nvPr/>
        </p:nvSpPr>
        <p:spPr>
          <a:xfrm>
            <a:off x="19344960" y="13513680"/>
            <a:ext cx="383040" cy="3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>
            <a:spAutoFit/>
          </a:bodyPr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b="0" lang="ru-RU" sz="2500" spc="9" strike="noStrike">
                <a:solidFill>
                  <a:srgbClr val="8f8f8f"/>
                </a:solidFill>
                <a:latin typeface="Arial"/>
              </a:rPr>
              <a:t>23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614" name="CustomShape 2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5" name="CustomShape 3"/>
          <p:cNvSpPr/>
          <p:nvPr/>
        </p:nvSpPr>
        <p:spPr>
          <a:xfrm>
            <a:off x="10624320" y="10706760"/>
            <a:ext cx="8512560" cy="2368080"/>
          </a:xfrm>
          <a:custGeom>
            <a:avLst/>
            <a:gdLst/>
            <a:ahLst/>
            <a:rect l="l" t="t" r="r" b="b"/>
            <a:pathLst>
              <a:path w="8512810" h="2368550">
                <a:moveTo>
                  <a:pt x="8321348" y="0"/>
                </a:moveTo>
                <a:lnTo>
                  <a:pt x="190950" y="0"/>
                </a:lnTo>
                <a:lnTo>
                  <a:pt x="147170" y="5043"/>
                </a:lnTo>
                <a:lnTo>
                  <a:pt x="106980" y="19410"/>
                </a:lnTo>
                <a:lnTo>
                  <a:pt x="71525" y="41953"/>
                </a:lnTo>
                <a:lnTo>
                  <a:pt x="41953" y="71525"/>
                </a:lnTo>
                <a:lnTo>
                  <a:pt x="19410" y="106980"/>
                </a:lnTo>
                <a:lnTo>
                  <a:pt x="5043" y="147170"/>
                </a:lnTo>
                <a:lnTo>
                  <a:pt x="0" y="190950"/>
                </a:lnTo>
                <a:lnTo>
                  <a:pt x="0" y="2177474"/>
                </a:lnTo>
                <a:lnTo>
                  <a:pt x="5043" y="2221253"/>
                </a:lnTo>
                <a:lnTo>
                  <a:pt x="19410" y="2261443"/>
                </a:lnTo>
                <a:lnTo>
                  <a:pt x="41953" y="2296898"/>
                </a:lnTo>
                <a:lnTo>
                  <a:pt x="71525" y="2326470"/>
                </a:lnTo>
                <a:lnTo>
                  <a:pt x="106980" y="2349013"/>
                </a:lnTo>
                <a:lnTo>
                  <a:pt x="147170" y="2363380"/>
                </a:lnTo>
                <a:lnTo>
                  <a:pt x="190950" y="2368424"/>
                </a:lnTo>
                <a:lnTo>
                  <a:pt x="8321348" y="2368424"/>
                </a:lnTo>
                <a:lnTo>
                  <a:pt x="8365127" y="2363380"/>
                </a:lnTo>
                <a:lnTo>
                  <a:pt x="8405318" y="2349013"/>
                </a:lnTo>
                <a:lnTo>
                  <a:pt x="8440773" y="2326470"/>
                </a:lnTo>
                <a:lnTo>
                  <a:pt x="8470345" y="2296898"/>
                </a:lnTo>
                <a:lnTo>
                  <a:pt x="8492888" y="2261443"/>
                </a:lnTo>
                <a:lnTo>
                  <a:pt x="8507255" y="2221253"/>
                </a:lnTo>
                <a:lnTo>
                  <a:pt x="8512298" y="2177474"/>
                </a:lnTo>
                <a:lnTo>
                  <a:pt x="8512298" y="190950"/>
                </a:lnTo>
                <a:lnTo>
                  <a:pt x="8507255" y="147170"/>
                </a:lnTo>
                <a:lnTo>
                  <a:pt x="8492888" y="106980"/>
                </a:lnTo>
                <a:lnTo>
                  <a:pt x="8470345" y="71525"/>
                </a:lnTo>
                <a:lnTo>
                  <a:pt x="8440773" y="41953"/>
                </a:lnTo>
                <a:lnTo>
                  <a:pt x="8405318" y="19410"/>
                </a:lnTo>
                <a:lnTo>
                  <a:pt x="8365127" y="5043"/>
                </a:lnTo>
                <a:lnTo>
                  <a:pt x="8321348" y="0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6" name="CustomShape 4"/>
          <p:cNvSpPr/>
          <p:nvPr/>
        </p:nvSpPr>
        <p:spPr>
          <a:xfrm>
            <a:off x="10624320" y="10706760"/>
            <a:ext cx="8512560" cy="2368080"/>
          </a:xfrm>
          <a:custGeom>
            <a:avLst/>
            <a:gdLst/>
            <a:ahLst/>
            <a:rect l="l" t="t" r="r" b="b"/>
            <a:pathLst>
              <a:path w="8512810" h="2368550">
                <a:moveTo>
                  <a:pt x="0" y="190950"/>
                </a:moveTo>
                <a:lnTo>
                  <a:pt x="5043" y="147170"/>
                </a:lnTo>
                <a:lnTo>
                  <a:pt x="19410" y="106980"/>
                </a:lnTo>
                <a:lnTo>
                  <a:pt x="41953" y="71525"/>
                </a:lnTo>
                <a:lnTo>
                  <a:pt x="71525" y="41953"/>
                </a:lnTo>
                <a:lnTo>
                  <a:pt x="106980" y="19410"/>
                </a:lnTo>
                <a:lnTo>
                  <a:pt x="147170" y="5043"/>
                </a:lnTo>
                <a:lnTo>
                  <a:pt x="190950" y="0"/>
                </a:lnTo>
                <a:lnTo>
                  <a:pt x="8321348" y="0"/>
                </a:lnTo>
                <a:lnTo>
                  <a:pt x="8365127" y="5043"/>
                </a:lnTo>
                <a:lnTo>
                  <a:pt x="8405318" y="19410"/>
                </a:lnTo>
                <a:lnTo>
                  <a:pt x="8440772" y="41953"/>
                </a:lnTo>
                <a:lnTo>
                  <a:pt x="8470345" y="71525"/>
                </a:lnTo>
                <a:lnTo>
                  <a:pt x="8492888" y="106980"/>
                </a:lnTo>
                <a:lnTo>
                  <a:pt x="8507254" y="147170"/>
                </a:lnTo>
                <a:lnTo>
                  <a:pt x="8512298" y="190950"/>
                </a:lnTo>
                <a:lnTo>
                  <a:pt x="8512298" y="2177474"/>
                </a:lnTo>
                <a:lnTo>
                  <a:pt x="8507254" y="2221253"/>
                </a:lnTo>
                <a:lnTo>
                  <a:pt x="8492888" y="2261443"/>
                </a:lnTo>
                <a:lnTo>
                  <a:pt x="8470345" y="2296898"/>
                </a:lnTo>
                <a:lnTo>
                  <a:pt x="8440772" y="2326470"/>
                </a:lnTo>
                <a:lnTo>
                  <a:pt x="8405318" y="2349013"/>
                </a:lnTo>
                <a:lnTo>
                  <a:pt x="8365127" y="2363380"/>
                </a:lnTo>
                <a:lnTo>
                  <a:pt x="8321348" y="2368424"/>
                </a:lnTo>
                <a:lnTo>
                  <a:pt x="190950" y="2368424"/>
                </a:lnTo>
                <a:lnTo>
                  <a:pt x="147170" y="2363380"/>
                </a:lnTo>
                <a:lnTo>
                  <a:pt x="106980" y="2349013"/>
                </a:lnTo>
                <a:lnTo>
                  <a:pt x="71525" y="2326470"/>
                </a:lnTo>
                <a:lnTo>
                  <a:pt x="41953" y="2296898"/>
                </a:lnTo>
                <a:lnTo>
                  <a:pt x="19410" y="2261443"/>
                </a:lnTo>
                <a:lnTo>
                  <a:pt x="5043" y="2221253"/>
                </a:lnTo>
                <a:lnTo>
                  <a:pt x="0" y="2177474"/>
                </a:lnTo>
                <a:lnTo>
                  <a:pt x="0" y="190950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7" name="CustomShape 5"/>
          <p:cNvSpPr/>
          <p:nvPr/>
        </p:nvSpPr>
        <p:spPr>
          <a:xfrm>
            <a:off x="840960" y="2518920"/>
            <a:ext cx="9282600" cy="10555920"/>
          </a:xfrm>
          <a:custGeom>
            <a:avLst/>
            <a:gdLst/>
            <a:ahLst/>
            <a:rect l="l" t="t" r="r" b="b"/>
            <a:pathLst>
              <a:path w="9283065" h="10556240">
                <a:moveTo>
                  <a:pt x="9038730" y="0"/>
                </a:moveTo>
                <a:lnTo>
                  <a:pt x="243753" y="0"/>
                </a:lnTo>
                <a:lnTo>
                  <a:pt x="194630" y="4951"/>
                </a:lnTo>
                <a:lnTo>
                  <a:pt x="148875" y="19153"/>
                </a:lnTo>
                <a:lnTo>
                  <a:pt x="107470" y="41626"/>
                </a:lnTo>
                <a:lnTo>
                  <a:pt x="71395" y="71391"/>
                </a:lnTo>
                <a:lnTo>
                  <a:pt x="41630" y="107469"/>
                </a:lnTo>
                <a:lnTo>
                  <a:pt x="19156" y="148880"/>
                </a:lnTo>
                <a:lnTo>
                  <a:pt x="4952" y="194646"/>
                </a:lnTo>
                <a:lnTo>
                  <a:pt x="0" y="243788"/>
                </a:lnTo>
                <a:lnTo>
                  <a:pt x="0" y="10312342"/>
                </a:lnTo>
                <a:lnTo>
                  <a:pt x="4952" y="10361484"/>
                </a:lnTo>
                <a:lnTo>
                  <a:pt x="19156" y="10407250"/>
                </a:lnTo>
                <a:lnTo>
                  <a:pt x="41630" y="10448661"/>
                </a:lnTo>
                <a:lnTo>
                  <a:pt x="71395" y="10484739"/>
                </a:lnTo>
                <a:lnTo>
                  <a:pt x="107470" y="10514504"/>
                </a:lnTo>
                <a:lnTo>
                  <a:pt x="148875" y="10536977"/>
                </a:lnTo>
                <a:lnTo>
                  <a:pt x="194630" y="10551179"/>
                </a:lnTo>
                <a:lnTo>
                  <a:pt x="243753" y="10556130"/>
                </a:lnTo>
                <a:lnTo>
                  <a:pt x="9038730" y="10556130"/>
                </a:lnTo>
                <a:lnTo>
                  <a:pt x="9087871" y="10551179"/>
                </a:lnTo>
                <a:lnTo>
                  <a:pt x="9133637" y="10536977"/>
                </a:lnTo>
                <a:lnTo>
                  <a:pt x="9175048" y="10514504"/>
                </a:lnTo>
                <a:lnTo>
                  <a:pt x="9211126" y="10484739"/>
                </a:lnTo>
                <a:lnTo>
                  <a:pt x="9240891" y="10448661"/>
                </a:lnTo>
                <a:lnTo>
                  <a:pt x="9263364" y="10407250"/>
                </a:lnTo>
                <a:lnTo>
                  <a:pt x="9277566" y="10361484"/>
                </a:lnTo>
                <a:lnTo>
                  <a:pt x="9282518" y="10312342"/>
                </a:lnTo>
                <a:lnTo>
                  <a:pt x="9282518" y="243788"/>
                </a:lnTo>
                <a:lnTo>
                  <a:pt x="9277566" y="194646"/>
                </a:lnTo>
                <a:lnTo>
                  <a:pt x="9263364" y="148880"/>
                </a:lnTo>
                <a:lnTo>
                  <a:pt x="9240891" y="107469"/>
                </a:lnTo>
                <a:lnTo>
                  <a:pt x="9211126" y="71391"/>
                </a:lnTo>
                <a:lnTo>
                  <a:pt x="9175048" y="41626"/>
                </a:lnTo>
                <a:lnTo>
                  <a:pt x="9133637" y="19153"/>
                </a:lnTo>
                <a:lnTo>
                  <a:pt x="9087871" y="4951"/>
                </a:lnTo>
                <a:lnTo>
                  <a:pt x="9038730" y="0"/>
                </a:lnTo>
                <a:close/>
              </a:path>
            </a:pathLst>
          </a:custGeom>
          <a:solidFill>
            <a:srgbClr val="ffebe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8" name="CustomShape 6"/>
          <p:cNvSpPr/>
          <p:nvPr/>
        </p:nvSpPr>
        <p:spPr>
          <a:xfrm>
            <a:off x="840960" y="2518920"/>
            <a:ext cx="9282600" cy="10555920"/>
          </a:xfrm>
          <a:custGeom>
            <a:avLst/>
            <a:gdLst/>
            <a:ahLst/>
            <a:rect l="l" t="t" r="r" b="b"/>
            <a:pathLst>
              <a:path w="9283065" h="10556240">
                <a:moveTo>
                  <a:pt x="0" y="243788"/>
                </a:moveTo>
                <a:lnTo>
                  <a:pt x="4952" y="194646"/>
                </a:lnTo>
                <a:lnTo>
                  <a:pt x="19156" y="148880"/>
                </a:lnTo>
                <a:lnTo>
                  <a:pt x="41630" y="107469"/>
                </a:lnTo>
                <a:lnTo>
                  <a:pt x="71395" y="71391"/>
                </a:lnTo>
                <a:lnTo>
                  <a:pt x="107470" y="41626"/>
                </a:lnTo>
                <a:lnTo>
                  <a:pt x="148875" y="19153"/>
                </a:lnTo>
                <a:lnTo>
                  <a:pt x="194630" y="4951"/>
                </a:lnTo>
                <a:lnTo>
                  <a:pt x="243753" y="0"/>
                </a:lnTo>
                <a:lnTo>
                  <a:pt x="9038729" y="0"/>
                </a:lnTo>
                <a:lnTo>
                  <a:pt x="9087871" y="4951"/>
                </a:lnTo>
                <a:lnTo>
                  <a:pt x="9133637" y="19153"/>
                </a:lnTo>
                <a:lnTo>
                  <a:pt x="9175048" y="41626"/>
                </a:lnTo>
                <a:lnTo>
                  <a:pt x="9211126" y="71391"/>
                </a:lnTo>
                <a:lnTo>
                  <a:pt x="9240891" y="107469"/>
                </a:lnTo>
                <a:lnTo>
                  <a:pt x="9263364" y="148880"/>
                </a:lnTo>
                <a:lnTo>
                  <a:pt x="9277566" y="194646"/>
                </a:lnTo>
                <a:lnTo>
                  <a:pt x="9282517" y="243788"/>
                </a:lnTo>
                <a:lnTo>
                  <a:pt x="9282517" y="10312342"/>
                </a:lnTo>
                <a:lnTo>
                  <a:pt x="9277566" y="10361483"/>
                </a:lnTo>
                <a:lnTo>
                  <a:pt x="9263364" y="10407249"/>
                </a:lnTo>
                <a:lnTo>
                  <a:pt x="9240891" y="10448661"/>
                </a:lnTo>
                <a:lnTo>
                  <a:pt x="9211126" y="10484739"/>
                </a:lnTo>
                <a:lnTo>
                  <a:pt x="9175048" y="10514504"/>
                </a:lnTo>
                <a:lnTo>
                  <a:pt x="9133637" y="10536977"/>
                </a:lnTo>
                <a:lnTo>
                  <a:pt x="9087871" y="10551179"/>
                </a:lnTo>
                <a:lnTo>
                  <a:pt x="9038729" y="10556130"/>
                </a:lnTo>
                <a:lnTo>
                  <a:pt x="243753" y="10556130"/>
                </a:lnTo>
                <a:lnTo>
                  <a:pt x="194630" y="10551179"/>
                </a:lnTo>
                <a:lnTo>
                  <a:pt x="148875" y="10536977"/>
                </a:lnTo>
                <a:lnTo>
                  <a:pt x="107470" y="10514504"/>
                </a:lnTo>
                <a:lnTo>
                  <a:pt x="71395" y="10484739"/>
                </a:lnTo>
                <a:lnTo>
                  <a:pt x="41630" y="10448661"/>
                </a:lnTo>
                <a:lnTo>
                  <a:pt x="19156" y="10407249"/>
                </a:lnTo>
                <a:lnTo>
                  <a:pt x="4952" y="10361483"/>
                </a:lnTo>
                <a:lnTo>
                  <a:pt x="0" y="10312342"/>
                </a:lnTo>
                <a:lnTo>
                  <a:pt x="0" y="243788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9" name="CustomShape 7"/>
          <p:cNvSpPr/>
          <p:nvPr/>
        </p:nvSpPr>
        <p:spPr>
          <a:xfrm>
            <a:off x="10624320" y="2518920"/>
            <a:ext cx="8512560" cy="7895880"/>
          </a:xfrm>
          <a:custGeom>
            <a:avLst/>
            <a:gdLst/>
            <a:ahLst/>
            <a:rect l="l" t="t" r="r" b="b"/>
            <a:pathLst>
              <a:path w="8512810" h="7896225">
                <a:moveTo>
                  <a:pt x="8299342" y="0"/>
                </a:moveTo>
                <a:lnTo>
                  <a:pt x="212956" y="0"/>
                </a:lnTo>
                <a:lnTo>
                  <a:pt x="164132" y="5625"/>
                </a:lnTo>
                <a:lnTo>
                  <a:pt x="119310" y="21648"/>
                </a:lnTo>
                <a:lnTo>
                  <a:pt x="79770" y="46789"/>
                </a:lnTo>
                <a:lnTo>
                  <a:pt x="46789" y="79770"/>
                </a:lnTo>
                <a:lnTo>
                  <a:pt x="21648" y="119310"/>
                </a:lnTo>
                <a:lnTo>
                  <a:pt x="5625" y="164132"/>
                </a:lnTo>
                <a:lnTo>
                  <a:pt x="0" y="212956"/>
                </a:lnTo>
                <a:lnTo>
                  <a:pt x="0" y="7683166"/>
                </a:lnTo>
                <a:lnTo>
                  <a:pt x="5625" y="7731990"/>
                </a:lnTo>
                <a:lnTo>
                  <a:pt x="21648" y="7776812"/>
                </a:lnTo>
                <a:lnTo>
                  <a:pt x="46789" y="7816353"/>
                </a:lnTo>
                <a:lnTo>
                  <a:pt x="79770" y="7849334"/>
                </a:lnTo>
                <a:lnTo>
                  <a:pt x="119310" y="7874475"/>
                </a:lnTo>
                <a:lnTo>
                  <a:pt x="164132" y="7890498"/>
                </a:lnTo>
                <a:lnTo>
                  <a:pt x="212956" y="7896123"/>
                </a:lnTo>
                <a:lnTo>
                  <a:pt x="8299342" y="7896123"/>
                </a:lnTo>
                <a:lnTo>
                  <a:pt x="8348166" y="7890498"/>
                </a:lnTo>
                <a:lnTo>
                  <a:pt x="8392987" y="7874475"/>
                </a:lnTo>
                <a:lnTo>
                  <a:pt x="8432528" y="7849334"/>
                </a:lnTo>
                <a:lnTo>
                  <a:pt x="8465509" y="7816353"/>
                </a:lnTo>
                <a:lnTo>
                  <a:pt x="8490650" y="7776812"/>
                </a:lnTo>
                <a:lnTo>
                  <a:pt x="8506673" y="7731990"/>
                </a:lnTo>
                <a:lnTo>
                  <a:pt x="8512298" y="7683166"/>
                </a:lnTo>
                <a:lnTo>
                  <a:pt x="8512298" y="212956"/>
                </a:lnTo>
                <a:lnTo>
                  <a:pt x="8506673" y="164132"/>
                </a:lnTo>
                <a:lnTo>
                  <a:pt x="8490650" y="119310"/>
                </a:lnTo>
                <a:lnTo>
                  <a:pt x="8465509" y="79770"/>
                </a:lnTo>
                <a:lnTo>
                  <a:pt x="8432528" y="46789"/>
                </a:lnTo>
                <a:lnTo>
                  <a:pt x="8392987" y="21648"/>
                </a:lnTo>
                <a:lnTo>
                  <a:pt x="8348166" y="5625"/>
                </a:lnTo>
                <a:lnTo>
                  <a:pt x="8299342" y="0"/>
                </a:lnTo>
                <a:close/>
              </a:path>
            </a:pathLst>
          </a:custGeom>
          <a:solidFill>
            <a:srgbClr val="e8ebf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0" name="CustomShape 8"/>
          <p:cNvSpPr/>
          <p:nvPr/>
        </p:nvSpPr>
        <p:spPr>
          <a:xfrm>
            <a:off x="10624320" y="2518920"/>
            <a:ext cx="8512560" cy="7895880"/>
          </a:xfrm>
          <a:custGeom>
            <a:avLst/>
            <a:gdLst/>
            <a:ahLst/>
            <a:rect l="l" t="t" r="r" b="b"/>
            <a:pathLst>
              <a:path w="8512810" h="7896225">
                <a:moveTo>
                  <a:pt x="0" y="212956"/>
                </a:moveTo>
                <a:lnTo>
                  <a:pt x="5625" y="164132"/>
                </a:lnTo>
                <a:lnTo>
                  <a:pt x="21648" y="119310"/>
                </a:lnTo>
                <a:lnTo>
                  <a:pt x="46789" y="79770"/>
                </a:lnTo>
                <a:lnTo>
                  <a:pt x="79770" y="46789"/>
                </a:lnTo>
                <a:lnTo>
                  <a:pt x="119310" y="21648"/>
                </a:lnTo>
                <a:lnTo>
                  <a:pt x="164132" y="5625"/>
                </a:lnTo>
                <a:lnTo>
                  <a:pt x="212956" y="0"/>
                </a:lnTo>
                <a:lnTo>
                  <a:pt x="8299342" y="0"/>
                </a:lnTo>
                <a:lnTo>
                  <a:pt x="8348165" y="5625"/>
                </a:lnTo>
                <a:lnTo>
                  <a:pt x="8392987" y="21648"/>
                </a:lnTo>
                <a:lnTo>
                  <a:pt x="8432528" y="46789"/>
                </a:lnTo>
                <a:lnTo>
                  <a:pt x="8465509" y="79770"/>
                </a:lnTo>
                <a:lnTo>
                  <a:pt x="8490650" y="119310"/>
                </a:lnTo>
                <a:lnTo>
                  <a:pt x="8506673" y="164132"/>
                </a:lnTo>
                <a:lnTo>
                  <a:pt x="8512298" y="212956"/>
                </a:lnTo>
                <a:lnTo>
                  <a:pt x="8512298" y="7683166"/>
                </a:lnTo>
                <a:lnTo>
                  <a:pt x="8506673" y="7731990"/>
                </a:lnTo>
                <a:lnTo>
                  <a:pt x="8490650" y="7776812"/>
                </a:lnTo>
                <a:lnTo>
                  <a:pt x="8465509" y="7816353"/>
                </a:lnTo>
                <a:lnTo>
                  <a:pt x="8432528" y="7849333"/>
                </a:lnTo>
                <a:lnTo>
                  <a:pt x="8392987" y="7874475"/>
                </a:lnTo>
                <a:lnTo>
                  <a:pt x="8348165" y="7890498"/>
                </a:lnTo>
                <a:lnTo>
                  <a:pt x="8299342" y="7896123"/>
                </a:lnTo>
                <a:lnTo>
                  <a:pt x="212956" y="7896123"/>
                </a:lnTo>
                <a:lnTo>
                  <a:pt x="164132" y="7890498"/>
                </a:lnTo>
                <a:lnTo>
                  <a:pt x="119310" y="7874475"/>
                </a:lnTo>
                <a:lnTo>
                  <a:pt x="79770" y="7849333"/>
                </a:lnTo>
                <a:lnTo>
                  <a:pt x="46789" y="7816353"/>
                </a:lnTo>
                <a:lnTo>
                  <a:pt x="21648" y="7776812"/>
                </a:lnTo>
                <a:lnTo>
                  <a:pt x="5625" y="7731990"/>
                </a:lnTo>
                <a:lnTo>
                  <a:pt x="0" y="7683166"/>
                </a:lnTo>
                <a:lnTo>
                  <a:pt x="0" y="212956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1" name="TextShape 9"/>
          <p:cNvSpPr txBox="1"/>
          <p:nvPr/>
        </p:nvSpPr>
        <p:spPr>
          <a:xfrm>
            <a:off x="762480" y="433440"/>
            <a:ext cx="9576720" cy="2392920"/>
          </a:xfrm>
          <a:prstGeom prst="rect">
            <a:avLst/>
          </a:prstGeom>
          <a:noFill/>
          <a:ln>
            <a:noFill/>
          </a:ln>
        </p:spPr>
        <p:txBody>
          <a:bodyPr lIns="0" rIns="0" tIns="16560" bIns="0">
            <a:noAutofit/>
          </a:bodyPr>
          <a:p>
            <a:pPr marL="12600">
              <a:lnSpc>
                <a:spcPts val="4921"/>
              </a:lnSpc>
              <a:spcBef>
                <a:spcPts val="130"/>
              </a:spcBef>
            </a:pPr>
            <a:r>
              <a:rPr b="1" lang="ru-RU" sz="5400" spc="-1" strike="noStrike" baseline="-3000">
                <a:solidFill>
                  <a:srgbClr val="353535"/>
                </a:solidFill>
                <a:latin typeface="Arial"/>
              </a:rPr>
              <a:t>п. 5.8.</a:t>
            </a:r>
            <a:r>
              <a:rPr b="1" lang="ru-RU" sz="5400" spc="-1" strike="noStrike" baseline="-3000">
                <a:solidFill>
                  <a:srgbClr val="353535"/>
                </a:solidFill>
                <a:latin typeface="Arial"/>
              </a:rPr>
              <a:t>	</a:t>
            </a:r>
            <a:r>
              <a:rPr b="1" lang="ru-RU" sz="4300" spc="9" strike="noStrike">
                <a:solidFill>
                  <a:srgbClr val="c00000"/>
                </a:solidFill>
                <a:latin typeface="Arial"/>
              </a:rPr>
              <a:t>Мониторинг</a:t>
            </a:r>
            <a:r>
              <a:rPr b="1" lang="ru-RU" sz="4300" spc="18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1" lang="ru-RU" sz="4300" spc="9" strike="noStrike">
                <a:solidFill>
                  <a:srgbClr val="1f1f1f"/>
                </a:solidFill>
                <a:latin typeface="Arial"/>
              </a:rPr>
              <a:t>клинических</a:t>
            </a:r>
            <a:br/>
            <a:r>
              <a:rPr b="1" lang="ru-RU" sz="4300" spc="12" strike="noStrike">
                <a:solidFill>
                  <a:srgbClr val="1f1f1f"/>
                </a:solidFill>
                <a:latin typeface="Arial"/>
              </a:rPr>
              <a:t>и </a:t>
            </a:r>
            <a:r>
              <a:rPr b="1" lang="ru-RU" sz="4300" spc="9" strike="noStrike">
                <a:solidFill>
                  <a:srgbClr val="1f1f1f"/>
                </a:solidFill>
                <a:latin typeface="Arial"/>
              </a:rPr>
              <a:t>лабораторных </a:t>
            </a:r>
            <a:r>
              <a:rPr b="1" lang="ru-RU" sz="4300" spc="4" strike="noStrike">
                <a:solidFill>
                  <a:srgbClr val="1f1f1f"/>
                </a:solidFill>
                <a:latin typeface="Arial"/>
              </a:rPr>
              <a:t>показателей</a:t>
            </a:r>
            <a:endParaRPr b="0" lang="ru-RU" sz="4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2" name="CustomShape 10"/>
          <p:cNvSpPr/>
          <p:nvPr/>
        </p:nvSpPr>
        <p:spPr>
          <a:xfrm>
            <a:off x="3076200" y="2694240"/>
            <a:ext cx="4689720" cy="50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3250" spc="-12" strike="noStrike">
                <a:solidFill>
                  <a:srgbClr val="1f1f1f"/>
                </a:solidFill>
                <a:latin typeface="Arial"/>
              </a:rPr>
              <a:t>Клинические</a:t>
            </a:r>
            <a:r>
              <a:rPr b="1" lang="ru-RU" sz="3250" spc="-60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3250" spc="-7" strike="noStrike">
                <a:solidFill>
                  <a:srgbClr val="1f1f1f"/>
                </a:solidFill>
                <a:latin typeface="Arial"/>
              </a:rPr>
              <a:t>признаки</a:t>
            </a:r>
            <a:endParaRPr b="0" lang="ru-RU" sz="3250" spc="-1" strike="noStrike">
              <a:latin typeface="Arial"/>
            </a:endParaRPr>
          </a:p>
        </p:txBody>
      </p:sp>
      <p:sp>
        <p:nvSpPr>
          <p:cNvPr id="623" name="CustomShape 11"/>
          <p:cNvSpPr/>
          <p:nvPr/>
        </p:nvSpPr>
        <p:spPr>
          <a:xfrm>
            <a:off x="1433880" y="3684600"/>
            <a:ext cx="7385400" cy="348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ts val="3900"/>
              </a:lnSpc>
              <a:spcBef>
                <a:spcPts val="96"/>
              </a:spcBef>
            </a:pPr>
            <a:r>
              <a:rPr b="1" lang="ru-RU" sz="3250" spc="-21" strike="noStrike">
                <a:solidFill>
                  <a:srgbClr val="1f1f1f"/>
                </a:solidFill>
                <a:latin typeface="Arial"/>
              </a:rPr>
              <a:t>Температура</a:t>
            </a:r>
            <a:r>
              <a:rPr b="1" lang="ru-RU" sz="3250" spc="-7" strike="noStrike">
                <a:solidFill>
                  <a:srgbClr val="1f1f1f"/>
                </a:solidFill>
                <a:latin typeface="Arial"/>
              </a:rPr>
              <a:t> тела</a:t>
            </a:r>
            <a:endParaRPr b="0" lang="ru-RU" sz="3250" spc="-1" strike="noStrike">
              <a:latin typeface="Arial"/>
            </a:endParaRPr>
          </a:p>
          <a:p>
            <a:pPr marL="259560" indent="-247320">
              <a:lnSpc>
                <a:spcPts val="3900"/>
              </a:lnSpc>
              <a:buClr>
                <a:srgbClr val="d20001"/>
              </a:buClr>
              <a:buFont typeface="Symbol" charset="2"/>
              <a:buChar char=""/>
            </a:pPr>
            <a:r>
              <a:rPr b="0" lang="ru-RU" sz="3250" spc="-21" strike="noStrike">
                <a:solidFill>
                  <a:srgbClr val="1f1f1f"/>
                </a:solidFill>
                <a:latin typeface="Arial"/>
              </a:rPr>
              <a:t>высота;</a:t>
            </a:r>
            <a:endParaRPr b="0" lang="ru-RU" sz="3250" spc="-1" strike="noStrike">
              <a:latin typeface="Arial"/>
            </a:endParaRPr>
          </a:p>
          <a:p>
            <a:pPr marL="259560" indent="-247320">
              <a:lnSpc>
                <a:spcPct val="100000"/>
              </a:lnSpc>
              <a:buClr>
                <a:srgbClr val="d20001"/>
              </a:buClr>
              <a:buFont typeface="Symbol" charset="2"/>
              <a:buChar char=""/>
            </a:pPr>
            <a:r>
              <a:rPr b="0" lang="ru-RU" sz="3250" spc="-15" strike="noStrike">
                <a:solidFill>
                  <a:srgbClr val="1f1f1f"/>
                </a:solidFill>
                <a:latin typeface="Arial"/>
              </a:rPr>
              <a:t>кратность </a:t>
            </a:r>
            <a:r>
              <a:rPr b="0" lang="ru-RU" sz="3250" spc="-26" strike="noStrike">
                <a:solidFill>
                  <a:srgbClr val="1f1f1f"/>
                </a:solidFill>
                <a:latin typeface="Arial"/>
              </a:rPr>
              <a:t>подъемов </a:t>
            </a:r>
            <a:r>
              <a:rPr b="0" lang="ru-RU" sz="3250" spc="-7" strike="noStrike">
                <a:solidFill>
                  <a:srgbClr val="1f1f1f"/>
                </a:solidFill>
                <a:latin typeface="Arial"/>
              </a:rPr>
              <a:t>в </a:t>
            </a:r>
            <a:r>
              <a:rPr b="0" lang="ru-RU" sz="3250" spc="-26" strike="noStrike">
                <a:solidFill>
                  <a:srgbClr val="1f1f1f"/>
                </a:solidFill>
                <a:latin typeface="Arial"/>
              </a:rPr>
              <a:t>течение </a:t>
            </a:r>
            <a:r>
              <a:rPr b="0" lang="ru-RU" sz="3250" spc="-15" strike="noStrike">
                <a:solidFill>
                  <a:srgbClr val="1f1f1f"/>
                </a:solidFill>
                <a:latin typeface="Arial"/>
              </a:rPr>
              <a:t>суток,  </a:t>
            </a:r>
            <a:r>
              <a:rPr b="0" lang="ru-RU" sz="3250" spc="-21" strike="noStrike">
                <a:solidFill>
                  <a:srgbClr val="1f1f1f"/>
                </a:solidFill>
                <a:latin typeface="Arial"/>
              </a:rPr>
              <a:t>длительность</a:t>
            </a:r>
            <a:r>
              <a:rPr b="0" lang="ru-RU" sz="3250" spc="-1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3250" spc="-7" strike="noStrike">
                <a:solidFill>
                  <a:srgbClr val="1f1f1f"/>
                </a:solidFill>
                <a:latin typeface="Arial"/>
              </a:rPr>
              <a:t>повышения;</a:t>
            </a:r>
            <a:endParaRPr b="0" lang="ru-RU" sz="3250" spc="-1" strike="noStrike">
              <a:latin typeface="Arial"/>
            </a:endParaRPr>
          </a:p>
          <a:p>
            <a:pPr marL="259560" indent="-247320">
              <a:lnSpc>
                <a:spcPts val="3895"/>
              </a:lnSpc>
              <a:buClr>
                <a:srgbClr val="d20001"/>
              </a:buClr>
              <a:buFont typeface="Symbol" charset="2"/>
              <a:buChar char=""/>
            </a:pPr>
            <a:r>
              <a:rPr b="0" lang="ru-RU" sz="3250" spc="-21" strike="noStrike">
                <a:solidFill>
                  <a:srgbClr val="1f1f1f"/>
                </a:solidFill>
                <a:latin typeface="Arial"/>
              </a:rPr>
              <a:t>повторное </a:t>
            </a:r>
            <a:r>
              <a:rPr b="0" lang="ru-RU" sz="3250" spc="-1" strike="noStrike">
                <a:solidFill>
                  <a:srgbClr val="1f1f1f"/>
                </a:solidFill>
                <a:latin typeface="Arial"/>
              </a:rPr>
              <a:t>повышение</a:t>
            </a:r>
            <a:r>
              <a:rPr b="0" lang="ru-RU" sz="3250" spc="-7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3250" spc="-1" strike="noStrike">
                <a:solidFill>
                  <a:srgbClr val="1f1f1f"/>
                </a:solidFill>
                <a:latin typeface="Arial"/>
              </a:rPr>
              <a:t>после</a:t>
            </a:r>
            <a:endParaRPr b="0" lang="ru-RU" sz="3250" spc="-1" strike="noStrike">
              <a:latin typeface="Arial"/>
            </a:endParaRPr>
          </a:p>
          <a:p>
            <a:pPr marL="259560">
              <a:lnSpc>
                <a:spcPct val="100000"/>
              </a:lnSpc>
              <a:spcBef>
                <a:spcPts val="6"/>
              </a:spcBef>
            </a:pPr>
            <a:r>
              <a:rPr b="0" lang="ru-RU" sz="3250" spc="-7" strike="noStrike">
                <a:solidFill>
                  <a:srgbClr val="1f1f1f"/>
                </a:solidFill>
                <a:latin typeface="Arial"/>
              </a:rPr>
              <a:t>нормализации в </a:t>
            </a:r>
            <a:r>
              <a:rPr b="0" lang="ru-RU" sz="3250" spc="-26" strike="noStrike">
                <a:solidFill>
                  <a:srgbClr val="1f1f1f"/>
                </a:solidFill>
                <a:latin typeface="Arial"/>
              </a:rPr>
              <a:t>течение </a:t>
            </a:r>
            <a:r>
              <a:rPr b="0" lang="ru-RU" sz="3250" spc="-15" strike="noStrike">
                <a:solidFill>
                  <a:srgbClr val="1f1f1f"/>
                </a:solidFill>
                <a:latin typeface="Arial"/>
              </a:rPr>
              <a:t>суток  </a:t>
            </a:r>
            <a:r>
              <a:rPr b="0" lang="ru-RU" sz="3250" spc="-7" strike="noStrike">
                <a:solidFill>
                  <a:srgbClr val="1f1f1f"/>
                </a:solidFill>
                <a:latin typeface="Arial"/>
              </a:rPr>
              <a:t>и </a:t>
            </a:r>
            <a:r>
              <a:rPr b="0" lang="ru-RU" sz="3250" spc="-21" strike="noStrike">
                <a:solidFill>
                  <a:srgbClr val="1f1f1f"/>
                </a:solidFill>
                <a:latin typeface="Arial"/>
              </a:rPr>
              <a:t>более.</a:t>
            </a:r>
            <a:endParaRPr b="0" lang="ru-RU" sz="3250" spc="-1" strike="noStrike">
              <a:latin typeface="Arial"/>
            </a:endParaRPr>
          </a:p>
        </p:txBody>
      </p:sp>
      <p:sp>
        <p:nvSpPr>
          <p:cNvPr id="624" name="CustomShape 12"/>
          <p:cNvSpPr/>
          <p:nvPr/>
        </p:nvSpPr>
        <p:spPr>
          <a:xfrm>
            <a:off x="1433880" y="7646040"/>
            <a:ext cx="6767640" cy="248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ts val="3900"/>
              </a:lnSpc>
              <a:spcBef>
                <a:spcPts val="96"/>
              </a:spcBef>
            </a:pPr>
            <a:r>
              <a:rPr b="1" lang="ru-RU" sz="3250" spc="-21" strike="noStrike">
                <a:solidFill>
                  <a:srgbClr val="1f1f1f"/>
                </a:solidFill>
                <a:latin typeface="Arial"/>
              </a:rPr>
              <a:t>Частота </a:t>
            </a:r>
            <a:r>
              <a:rPr b="1" lang="ru-RU" sz="3250" spc="-7" strike="noStrike">
                <a:solidFill>
                  <a:srgbClr val="1f1f1f"/>
                </a:solidFill>
                <a:latin typeface="Arial"/>
              </a:rPr>
              <a:t>дыхательных</a:t>
            </a:r>
            <a:r>
              <a:rPr b="1" lang="ru-RU" sz="3250" spc="-4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3250" spc="-12" strike="noStrike">
                <a:solidFill>
                  <a:srgbClr val="1f1f1f"/>
                </a:solidFill>
                <a:latin typeface="Arial"/>
              </a:rPr>
              <a:t>движений</a:t>
            </a:r>
            <a:endParaRPr b="0" lang="ru-RU" sz="3250" spc="-1" strike="noStrike">
              <a:latin typeface="Arial"/>
            </a:endParaRPr>
          </a:p>
          <a:p>
            <a:pPr marL="259560" indent="-247320">
              <a:lnSpc>
                <a:spcPct val="100000"/>
              </a:lnSpc>
              <a:buClr>
                <a:srgbClr val="d20001"/>
              </a:buClr>
              <a:buFont typeface="Symbol" charset="2"/>
              <a:buChar char=""/>
            </a:pPr>
            <a:r>
              <a:rPr b="0" lang="ru-RU" sz="3250" spc="-32" strike="noStrike">
                <a:solidFill>
                  <a:srgbClr val="1f1f1f"/>
                </a:solidFill>
                <a:latin typeface="Arial"/>
              </a:rPr>
              <a:t>необходимо </a:t>
            </a:r>
            <a:r>
              <a:rPr b="0" lang="ru-RU" sz="3250" spc="-15" strike="noStrike">
                <a:solidFill>
                  <a:srgbClr val="1f1f1f"/>
                </a:solidFill>
                <a:latin typeface="Arial"/>
              </a:rPr>
              <a:t>учитывать </a:t>
            </a:r>
            <a:r>
              <a:rPr b="0" lang="ru-RU" sz="3250" spc="-7" strike="noStrike">
                <a:solidFill>
                  <a:srgbClr val="1f1f1f"/>
                </a:solidFill>
                <a:latin typeface="Arial"/>
              </a:rPr>
              <a:t>прирост  в сравнении с</a:t>
            </a:r>
            <a:r>
              <a:rPr b="0" lang="ru-RU" sz="3250" spc="-21" strike="noStrike">
                <a:solidFill>
                  <a:srgbClr val="1f1f1f"/>
                </a:solidFill>
                <a:latin typeface="Arial"/>
              </a:rPr>
              <a:t> исходным.</a:t>
            </a:r>
            <a:endParaRPr b="0" lang="ru-RU" sz="3250" spc="-1" strike="noStrike">
              <a:latin typeface="Arial"/>
            </a:endParaRPr>
          </a:p>
          <a:p>
            <a:pPr marL="259560">
              <a:lnSpc>
                <a:spcPct val="100000"/>
              </a:lnSpc>
            </a:pPr>
            <a:r>
              <a:rPr b="0" lang="ru-RU" sz="3250" spc="-7" strike="noStrike">
                <a:solidFill>
                  <a:srgbClr val="1f1f1f"/>
                </a:solidFill>
                <a:latin typeface="Arial"/>
              </a:rPr>
              <a:t>При </a:t>
            </a:r>
            <a:r>
              <a:rPr b="0" lang="ru-RU" sz="3250" spc="-32" strike="noStrike">
                <a:solidFill>
                  <a:srgbClr val="1f1f1f"/>
                </a:solidFill>
                <a:latin typeface="Arial"/>
              </a:rPr>
              <a:t>частоте </a:t>
            </a:r>
            <a:r>
              <a:rPr b="0" lang="ru-RU" sz="3250" spc="-7" strike="noStrike">
                <a:solidFill>
                  <a:srgbClr val="1f1f1f"/>
                </a:solidFill>
                <a:latin typeface="Arial"/>
              </a:rPr>
              <a:t>&gt; 22 в мин решение  </a:t>
            </a:r>
            <a:r>
              <a:rPr b="0" lang="ru-RU" sz="3250" spc="-12" strike="noStrike">
                <a:solidFill>
                  <a:srgbClr val="1f1f1f"/>
                </a:solidFill>
                <a:latin typeface="Arial"/>
              </a:rPr>
              <a:t>вопроса </a:t>
            </a:r>
            <a:r>
              <a:rPr b="0" lang="ru-RU" sz="3250" spc="-7" strike="noStrike">
                <a:solidFill>
                  <a:srgbClr val="1f1f1f"/>
                </a:solidFill>
                <a:latin typeface="Arial"/>
              </a:rPr>
              <a:t>о</a:t>
            </a:r>
            <a:r>
              <a:rPr b="0" lang="ru-RU" sz="3250" spc="-1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3250" spc="-15" strike="noStrike">
                <a:solidFill>
                  <a:srgbClr val="1f1f1f"/>
                </a:solidFill>
                <a:latin typeface="Arial"/>
              </a:rPr>
              <a:t>госпитализации.</a:t>
            </a:r>
            <a:endParaRPr b="0" lang="ru-RU" sz="3250" spc="-1" strike="noStrike">
              <a:latin typeface="Arial"/>
            </a:endParaRPr>
          </a:p>
        </p:txBody>
      </p:sp>
      <p:sp>
        <p:nvSpPr>
          <p:cNvPr id="625" name="CustomShape 13"/>
          <p:cNvSpPr/>
          <p:nvPr/>
        </p:nvSpPr>
        <p:spPr>
          <a:xfrm>
            <a:off x="1408680" y="10617120"/>
            <a:ext cx="6557400" cy="248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38160">
              <a:lnSpc>
                <a:spcPts val="3900"/>
              </a:lnSpc>
              <a:spcBef>
                <a:spcPts val="96"/>
              </a:spcBef>
            </a:pPr>
            <a:r>
              <a:rPr b="1" lang="ru-RU" sz="3250" spc="-7" strike="noStrike">
                <a:solidFill>
                  <a:srgbClr val="1f1f1f"/>
                </a:solidFill>
                <a:latin typeface="Arial"/>
              </a:rPr>
              <a:t>SpO</a:t>
            </a:r>
            <a:r>
              <a:rPr b="1" lang="ru-RU" sz="3229" spc="-7" strike="noStrike" baseline="-20000">
                <a:solidFill>
                  <a:srgbClr val="1f1f1f"/>
                </a:solidFill>
                <a:latin typeface="Arial"/>
              </a:rPr>
              <a:t>2</a:t>
            </a:r>
            <a:endParaRPr b="0" lang="ru-RU" sz="3230" spc="-1" strike="noStrike">
              <a:latin typeface="Arial"/>
            </a:endParaRPr>
          </a:p>
          <a:p>
            <a:pPr marL="285120" indent="-247320">
              <a:lnSpc>
                <a:spcPct val="100000"/>
              </a:lnSpc>
              <a:buClr>
                <a:srgbClr val="d20001"/>
              </a:buClr>
              <a:buFont typeface="Symbol" charset="2"/>
              <a:buChar char=""/>
            </a:pPr>
            <a:r>
              <a:rPr b="0" lang="ru-RU" sz="3250" spc="-1" strike="noStrike">
                <a:solidFill>
                  <a:srgbClr val="1f1f1f"/>
                </a:solidFill>
                <a:latin typeface="Arial"/>
              </a:rPr>
              <a:t>при </a:t>
            </a:r>
            <a:r>
              <a:rPr b="0" lang="ru-RU" sz="3250" spc="-7" strike="noStrike">
                <a:solidFill>
                  <a:srgbClr val="1f1f1f"/>
                </a:solidFill>
                <a:latin typeface="Arial"/>
              </a:rPr>
              <a:t>снижении </a:t>
            </a:r>
            <a:r>
              <a:rPr b="0" lang="ru-RU" sz="3250" spc="-26" strike="noStrike">
                <a:solidFill>
                  <a:srgbClr val="1f1f1f"/>
                </a:solidFill>
                <a:latin typeface="Arial"/>
              </a:rPr>
              <a:t>показателя  </a:t>
            </a:r>
            <a:r>
              <a:rPr b="0" lang="ru-RU" sz="3250" spc="-7" strike="noStrike">
                <a:solidFill>
                  <a:srgbClr val="1f1f1f"/>
                </a:solidFill>
                <a:latin typeface="Arial"/>
              </a:rPr>
              <a:t>до </a:t>
            </a:r>
            <a:r>
              <a:rPr b="0" lang="ru-RU" sz="3250" spc="-12" strike="noStrike">
                <a:solidFill>
                  <a:srgbClr val="1f1f1f"/>
                </a:solidFill>
                <a:latin typeface="Arial"/>
              </a:rPr>
              <a:t>уровня </a:t>
            </a:r>
            <a:r>
              <a:rPr b="0" lang="ru-RU" sz="3250" spc="-7" strike="noStrike">
                <a:solidFill>
                  <a:srgbClr val="1f1f1f"/>
                </a:solidFill>
                <a:latin typeface="Arial"/>
              </a:rPr>
              <a:t>≤</a:t>
            </a:r>
            <a:r>
              <a:rPr b="0" lang="ru-RU" sz="3250" spc="-12" strike="noStrike">
                <a:solidFill>
                  <a:srgbClr val="1f1f1f"/>
                </a:solidFill>
                <a:latin typeface="Arial"/>
              </a:rPr>
              <a:t> 93%,</a:t>
            </a:r>
            <a:endParaRPr b="0" lang="ru-RU" sz="3250" spc="-1" strike="noStrike">
              <a:latin typeface="Arial"/>
            </a:endParaRPr>
          </a:p>
          <a:p>
            <a:pPr marL="285120">
              <a:lnSpc>
                <a:spcPct val="100000"/>
              </a:lnSpc>
            </a:pPr>
            <a:r>
              <a:rPr b="0" lang="ru-RU" sz="3250" spc="-32" strike="noStrike">
                <a:solidFill>
                  <a:srgbClr val="1f1f1f"/>
                </a:solidFill>
                <a:latin typeface="Arial"/>
              </a:rPr>
              <a:t>необходима </a:t>
            </a:r>
            <a:r>
              <a:rPr b="0" lang="ru-RU" sz="3250" spc="-21" strike="noStrike">
                <a:solidFill>
                  <a:srgbClr val="1f1f1f"/>
                </a:solidFill>
                <a:latin typeface="Arial"/>
              </a:rPr>
              <a:t>дотация </a:t>
            </a:r>
            <a:r>
              <a:rPr b="0" lang="ru-RU" sz="3250" spc="-12" strike="noStrike">
                <a:solidFill>
                  <a:srgbClr val="1f1f1f"/>
                </a:solidFill>
                <a:latin typeface="Arial"/>
              </a:rPr>
              <a:t>кислорода.</a:t>
            </a:r>
            <a:endParaRPr b="0" lang="ru-RU" sz="3250" spc="-1" strike="noStrike">
              <a:latin typeface="Arial"/>
            </a:endParaRPr>
          </a:p>
        </p:txBody>
      </p:sp>
      <p:sp>
        <p:nvSpPr>
          <p:cNvPr id="626" name="CustomShape 14"/>
          <p:cNvSpPr/>
          <p:nvPr/>
        </p:nvSpPr>
        <p:spPr>
          <a:xfrm>
            <a:off x="12317040" y="2694240"/>
            <a:ext cx="5222520" cy="50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3250" spc="-7" strike="noStrike">
                <a:solidFill>
                  <a:srgbClr val="1f1f1f"/>
                </a:solidFill>
                <a:latin typeface="Arial"/>
              </a:rPr>
              <a:t>Лабораторные</a:t>
            </a:r>
            <a:r>
              <a:rPr b="1" lang="ru-RU" sz="3250" spc="-46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3250" spc="-7" strike="noStrike">
                <a:solidFill>
                  <a:srgbClr val="1f1f1f"/>
                </a:solidFill>
                <a:latin typeface="Arial"/>
              </a:rPr>
              <a:t>признаки:</a:t>
            </a:r>
            <a:endParaRPr b="0" lang="ru-RU" sz="3250" spc="-1" strike="noStrike">
              <a:latin typeface="Arial"/>
            </a:endParaRPr>
          </a:p>
        </p:txBody>
      </p:sp>
      <p:sp>
        <p:nvSpPr>
          <p:cNvPr id="627" name="CustomShape 15"/>
          <p:cNvSpPr/>
          <p:nvPr/>
        </p:nvSpPr>
        <p:spPr>
          <a:xfrm>
            <a:off x="11039400" y="3684600"/>
            <a:ext cx="7090560" cy="705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259560" indent="-247320">
              <a:lnSpc>
                <a:spcPct val="100000"/>
              </a:lnSpc>
              <a:spcBef>
                <a:spcPts val="96"/>
              </a:spcBef>
              <a:buClr>
                <a:srgbClr val="041fa7"/>
              </a:buClr>
              <a:buFont typeface="Symbol" charset="2"/>
              <a:buChar char=""/>
            </a:pPr>
            <a:r>
              <a:rPr b="0" lang="ru-RU" sz="3250" spc="-15" strike="noStrike">
                <a:solidFill>
                  <a:srgbClr val="1f1f1f"/>
                </a:solidFill>
                <a:latin typeface="Arial"/>
              </a:rPr>
              <a:t>уровень </a:t>
            </a:r>
            <a:r>
              <a:rPr b="0" lang="ru-RU" sz="3250" spc="-7" strike="noStrike">
                <a:solidFill>
                  <a:srgbClr val="1f1f1f"/>
                </a:solidFill>
                <a:latin typeface="Arial"/>
              </a:rPr>
              <a:t>лейкоцитов, </a:t>
            </a:r>
            <a:r>
              <a:rPr b="0" lang="ru-RU" sz="3250" spc="-1" strike="noStrike">
                <a:solidFill>
                  <a:srgbClr val="1f1f1f"/>
                </a:solidFill>
                <a:latin typeface="Arial"/>
              </a:rPr>
              <a:t>нейтрофилов,  </a:t>
            </a:r>
            <a:r>
              <a:rPr b="0" lang="ru-RU" sz="3250" spc="-12" strike="noStrike">
                <a:solidFill>
                  <a:srgbClr val="1f1f1f"/>
                </a:solidFill>
                <a:latin typeface="Arial"/>
              </a:rPr>
              <a:t>лимфоцитов,</a:t>
            </a:r>
            <a:r>
              <a:rPr b="0" lang="ru-RU" sz="3250" spc="-2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3250" spc="-12" strike="noStrike">
                <a:solidFill>
                  <a:srgbClr val="1f1f1f"/>
                </a:solidFill>
                <a:latin typeface="Arial"/>
              </a:rPr>
              <a:t>тромбоцитов;</a:t>
            </a:r>
            <a:endParaRPr b="0" lang="ru-RU" sz="3250" spc="-1" strike="noStrike">
              <a:latin typeface="Arial"/>
            </a:endParaRPr>
          </a:p>
          <a:p>
            <a:pPr marL="259560" indent="-247320">
              <a:lnSpc>
                <a:spcPct val="100000"/>
              </a:lnSpc>
              <a:spcBef>
                <a:spcPts val="1086"/>
              </a:spcBef>
              <a:buClr>
                <a:srgbClr val="041fa7"/>
              </a:buClr>
              <a:buFont typeface="Symbol" charset="2"/>
              <a:buChar char=""/>
            </a:pPr>
            <a:r>
              <a:rPr b="0" lang="ru-RU" sz="3250" spc="-15" strike="noStrike">
                <a:solidFill>
                  <a:srgbClr val="1f1f1f"/>
                </a:solidFill>
                <a:latin typeface="Arial"/>
              </a:rPr>
              <a:t>уровень </a:t>
            </a:r>
            <a:r>
              <a:rPr b="0" lang="ru-RU" sz="3250" spc="-75" strike="noStrike">
                <a:solidFill>
                  <a:srgbClr val="1f1f1f"/>
                </a:solidFill>
                <a:latin typeface="Arial"/>
              </a:rPr>
              <a:t>АЛТ, </a:t>
            </a:r>
            <a:r>
              <a:rPr b="0" lang="ru-RU" sz="3250" spc="-140" strike="noStrike">
                <a:solidFill>
                  <a:srgbClr val="1f1f1f"/>
                </a:solidFill>
                <a:latin typeface="Arial"/>
              </a:rPr>
              <a:t>АСТ, </a:t>
            </a:r>
            <a:r>
              <a:rPr b="0" lang="ru-RU" sz="3250" spc="-106" strike="noStrike">
                <a:solidFill>
                  <a:srgbClr val="1f1f1f"/>
                </a:solidFill>
                <a:latin typeface="Arial"/>
              </a:rPr>
              <a:t>ЛДГ, </a:t>
            </a:r>
            <a:r>
              <a:rPr b="0" lang="ru-RU" sz="3250" spc="-12" strike="noStrike">
                <a:solidFill>
                  <a:srgbClr val="1f1f1f"/>
                </a:solidFill>
                <a:latin typeface="Arial"/>
              </a:rPr>
              <a:t>СРБ,  </a:t>
            </a:r>
            <a:r>
              <a:rPr b="0" lang="ru-RU" sz="3250" spc="-1" strike="noStrike">
                <a:solidFill>
                  <a:srgbClr val="1f1f1f"/>
                </a:solidFill>
                <a:latin typeface="Arial"/>
              </a:rPr>
              <a:t>ферритина,</a:t>
            </a:r>
            <a:r>
              <a:rPr b="0" lang="ru-RU" sz="3250" spc="-26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3250" spc="-7" strike="noStrike">
                <a:solidFill>
                  <a:srgbClr val="1f1f1f"/>
                </a:solidFill>
                <a:latin typeface="Arial"/>
              </a:rPr>
              <a:t>тропонина;</a:t>
            </a:r>
            <a:endParaRPr b="0" lang="ru-RU" sz="3250" spc="-1" strike="noStrike">
              <a:latin typeface="Arial"/>
            </a:endParaRPr>
          </a:p>
          <a:p>
            <a:pPr marL="259560" indent="-247320">
              <a:lnSpc>
                <a:spcPct val="100000"/>
              </a:lnSpc>
              <a:spcBef>
                <a:spcPts val="1080"/>
              </a:spcBef>
              <a:buClr>
                <a:srgbClr val="041fa7"/>
              </a:buClr>
              <a:buFont typeface="Symbol" charset="2"/>
              <a:buChar char=""/>
            </a:pPr>
            <a:r>
              <a:rPr b="0" lang="ru-RU" sz="3250" spc="-15" strike="noStrike">
                <a:solidFill>
                  <a:srgbClr val="1f1f1f"/>
                </a:solidFill>
                <a:latin typeface="Arial"/>
              </a:rPr>
              <a:t>уровень</a:t>
            </a:r>
            <a:r>
              <a:rPr b="0" lang="ru-RU" sz="3250" spc="-2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3250" spc="-7" strike="noStrike">
                <a:solidFill>
                  <a:srgbClr val="1f1f1f"/>
                </a:solidFill>
                <a:latin typeface="Arial"/>
              </a:rPr>
              <a:t>D-димера;</a:t>
            </a:r>
            <a:endParaRPr b="0" lang="ru-RU" sz="3250" spc="-1" strike="noStrike">
              <a:latin typeface="Arial"/>
            </a:endParaRPr>
          </a:p>
          <a:p>
            <a:pPr marL="259560" indent="-247320">
              <a:lnSpc>
                <a:spcPct val="100000"/>
              </a:lnSpc>
              <a:spcBef>
                <a:spcPts val="1086"/>
              </a:spcBef>
              <a:buClr>
                <a:srgbClr val="041fa7"/>
              </a:buClr>
              <a:buFont typeface="Symbol" charset="2"/>
              <a:buChar char=""/>
            </a:pPr>
            <a:r>
              <a:rPr b="0" lang="ru-RU" sz="3250" spc="-15" strike="noStrike">
                <a:solidFill>
                  <a:srgbClr val="1f1f1f"/>
                </a:solidFill>
                <a:latin typeface="Arial"/>
              </a:rPr>
              <a:t>протромбиновое</a:t>
            </a:r>
            <a:r>
              <a:rPr b="0" lang="ru-RU" sz="3250" spc="-2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3250" spc="-12" strike="noStrike">
                <a:solidFill>
                  <a:srgbClr val="1f1f1f"/>
                </a:solidFill>
                <a:latin typeface="Arial"/>
              </a:rPr>
              <a:t>время;</a:t>
            </a:r>
            <a:endParaRPr b="0" lang="ru-RU" sz="3250" spc="-1" strike="noStrike">
              <a:latin typeface="Arial"/>
            </a:endParaRPr>
          </a:p>
          <a:p>
            <a:pPr marL="259560" indent="-247320">
              <a:lnSpc>
                <a:spcPct val="100000"/>
              </a:lnSpc>
              <a:spcBef>
                <a:spcPts val="1080"/>
              </a:spcBef>
              <a:buClr>
                <a:srgbClr val="041fa7"/>
              </a:buClr>
              <a:buFont typeface="Symbol" charset="2"/>
              <a:buChar char=""/>
            </a:pPr>
            <a:r>
              <a:rPr b="0" lang="ru-RU" sz="3250" spc="-15" strike="noStrike">
                <a:solidFill>
                  <a:srgbClr val="1f1f1f"/>
                </a:solidFill>
                <a:latin typeface="Arial"/>
              </a:rPr>
              <a:t>уровень</a:t>
            </a:r>
            <a:r>
              <a:rPr b="0" lang="ru-RU" sz="3250" spc="-2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3250" spc="-12" strike="noStrike">
                <a:solidFill>
                  <a:srgbClr val="1f1f1f"/>
                </a:solidFill>
                <a:latin typeface="Arial"/>
              </a:rPr>
              <a:t>фибриногена;</a:t>
            </a:r>
            <a:endParaRPr b="0" lang="ru-RU" sz="3250" spc="-1" strike="noStrike">
              <a:latin typeface="Arial"/>
            </a:endParaRPr>
          </a:p>
          <a:p>
            <a:pPr marL="2279160">
              <a:lnSpc>
                <a:spcPct val="100000"/>
              </a:lnSpc>
              <a:spcBef>
                <a:spcPts val="1080"/>
              </a:spcBef>
            </a:pPr>
            <a:r>
              <a:rPr b="1" lang="ru-RU" sz="3250" spc="-7" strike="noStrike">
                <a:solidFill>
                  <a:srgbClr val="1f1f1f"/>
                </a:solidFill>
                <a:latin typeface="Arial"/>
              </a:rPr>
              <a:t>По </a:t>
            </a:r>
            <a:r>
              <a:rPr b="1" lang="ru-RU" sz="3250" spc="-12" strike="noStrike">
                <a:solidFill>
                  <a:srgbClr val="1f1f1f"/>
                </a:solidFill>
                <a:latin typeface="Arial"/>
              </a:rPr>
              <a:t>показаниям:</a:t>
            </a:r>
            <a:endParaRPr b="0" lang="ru-RU" sz="3250" spc="-1" strike="noStrike">
              <a:latin typeface="Arial"/>
            </a:endParaRPr>
          </a:p>
          <a:p>
            <a:pPr marL="259560" indent="-247320">
              <a:lnSpc>
                <a:spcPct val="100000"/>
              </a:lnSpc>
              <a:spcBef>
                <a:spcPts val="1086"/>
              </a:spcBef>
              <a:buClr>
                <a:srgbClr val="041fa7"/>
              </a:buClr>
              <a:buFont typeface="Symbol" charset="2"/>
              <a:buChar char=""/>
            </a:pPr>
            <a:r>
              <a:rPr b="0" lang="ru-RU" sz="3250" spc="-15" strike="noStrike">
                <a:solidFill>
                  <a:srgbClr val="1f1f1f"/>
                </a:solidFill>
                <a:latin typeface="Arial"/>
              </a:rPr>
              <a:t>уровень</a:t>
            </a:r>
            <a:r>
              <a:rPr b="0" lang="ru-RU" sz="3250" spc="-26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3250" spc="-1" strike="noStrike">
                <a:solidFill>
                  <a:srgbClr val="1f1f1f"/>
                </a:solidFill>
                <a:latin typeface="Arial"/>
              </a:rPr>
              <a:t>ИЛ-6;</a:t>
            </a:r>
            <a:endParaRPr b="0" lang="ru-RU" sz="3250" spc="-1" strike="noStrike">
              <a:latin typeface="Arial"/>
            </a:endParaRPr>
          </a:p>
          <a:p>
            <a:pPr marL="259560" indent="-247320">
              <a:lnSpc>
                <a:spcPct val="100000"/>
              </a:lnSpc>
              <a:spcBef>
                <a:spcPts val="1080"/>
              </a:spcBef>
              <a:buClr>
                <a:srgbClr val="041fa7"/>
              </a:buClr>
              <a:buFont typeface="Symbol" charset="2"/>
              <a:buChar char=""/>
            </a:pPr>
            <a:r>
              <a:rPr b="0" lang="ru-RU" sz="3250" spc="-15" strike="noStrike">
                <a:solidFill>
                  <a:srgbClr val="1f1f1f"/>
                </a:solidFill>
                <a:latin typeface="Arial"/>
              </a:rPr>
              <a:t>количество </a:t>
            </a:r>
            <a:r>
              <a:rPr b="0" lang="ru-RU" sz="3250" spc="4" strike="noStrike">
                <a:solidFill>
                  <a:srgbClr val="1f1f1f"/>
                </a:solidFill>
                <a:latin typeface="Arial"/>
              </a:rPr>
              <a:t>Т- </a:t>
            </a:r>
            <a:r>
              <a:rPr b="0" lang="ru-RU" sz="3250" spc="-7" strike="noStrike">
                <a:solidFill>
                  <a:srgbClr val="1f1f1f"/>
                </a:solidFill>
                <a:latin typeface="Arial"/>
              </a:rPr>
              <a:t>и </a:t>
            </a:r>
            <a:r>
              <a:rPr b="0" lang="ru-RU" sz="3250" spc="-12" strike="noStrike">
                <a:solidFill>
                  <a:srgbClr val="1f1f1f"/>
                </a:solidFill>
                <a:latin typeface="Arial"/>
              </a:rPr>
              <a:t>В-лимфоцитов;</a:t>
            </a:r>
            <a:endParaRPr b="0" lang="ru-RU" sz="3250" spc="-1" strike="noStrike">
              <a:latin typeface="Arial"/>
            </a:endParaRPr>
          </a:p>
          <a:p>
            <a:pPr marL="259560" indent="-247320">
              <a:lnSpc>
                <a:spcPct val="100000"/>
              </a:lnSpc>
              <a:spcBef>
                <a:spcPts val="1086"/>
              </a:spcBef>
              <a:buClr>
                <a:srgbClr val="041fa7"/>
              </a:buClr>
              <a:buFont typeface="Symbol" charset="2"/>
              <a:buChar char=""/>
            </a:pPr>
            <a:r>
              <a:rPr b="0" lang="ru-RU" sz="3250" spc="-66" strike="noStrike">
                <a:solidFill>
                  <a:srgbClr val="1f1f1f"/>
                </a:solidFill>
                <a:latin typeface="Arial"/>
              </a:rPr>
              <a:t>NT-</a:t>
            </a:r>
            <a:r>
              <a:rPr b="0" lang="ru-RU" sz="3250" spc="-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3250" spc="-60" strike="noStrike">
                <a:solidFill>
                  <a:srgbClr val="1f1f1f"/>
                </a:solidFill>
                <a:latin typeface="Arial"/>
              </a:rPr>
              <a:t>proBNP.</a:t>
            </a:r>
            <a:endParaRPr b="0" lang="ru-RU" sz="3250" spc="-1" strike="noStrike">
              <a:latin typeface="Arial"/>
            </a:endParaRPr>
          </a:p>
        </p:txBody>
      </p:sp>
      <p:sp>
        <p:nvSpPr>
          <p:cNvPr id="628" name="CustomShape 16"/>
          <p:cNvSpPr/>
          <p:nvPr/>
        </p:nvSpPr>
        <p:spPr>
          <a:xfrm>
            <a:off x="873720" y="13194720"/>
            <a:ext cx="13817160" cy="66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2150" spc="-1" strike="noStrike">
                <a:solidFill>
                  <a:srgbClr val="1f1f1f"/>
                </a:solidFill>
                <a:latin typeface="Segoe UI"/>
              </a:rPr>
              <a:t>Необходимый </a:t>
            </a:r>
            <a:r>
              <a:rPr b="0" lang="ru-RU" sz="2150" spc="-7" strike="noStrike">
                <a:solidFill>
                  <a:srgbClr val="1f1f1f"/>
                </a:solidFill>
                <a:latin typeface="Segoe UI"/>
              </a:rPr>
              <a:t>объем </a:t>
            </a:r>
            <a:r>
              <a:rPr b="0" lang="ru-RU" sz="2150" spc="4" strike="noStrike">
                <a:solidFill>
                  <a:srgbClr val="1f1f1f"/>
                </a:solidFill>
                <a:latin typeface="Segoe UI"/>
              </a:rPr>
              <a:t>и </a:t>
            </a:r>
            <a:r>
              <a:rPr b="0" lang="ru-RU" sz="2150" spc="-1" strike="noStrike">
                <a:solidFill>
                  <a:srgbClr val="1f1f1f"/>
                </a:solidFill>
                <a:latin typeface="Segoe UI"/>
              </a:rPr>
              <a:t>алгоритм </a:t>
            </a:r>
            <a:r>
              <a:rPr b="0" lang="ru-RU" sz="2150" spc="-7" strike="noStrike">
                <a:solidFill>
                  <a:srgbClr val="1f1f1f"/>
                </a:solidFill>
                <a:latin typeface="Segoe UI"/>
              </a:rPr>
              <a:t>мониторинга </a:t>
            </a:r>
            <a:r>
              <a:rPr b="0" lang="ru-RU" sz="2150" spc="-1" strike="noStrike">
                <a:solidFill>
                  <a:srgbClr val="1f1f1f"/>
                </a:solidFill>
                <a:latin typeface="Segoe UI"/>
              </a:rPr>
              <a:t>лабораторных </a:t>
            </a:r>
            <a:r>
              <a:rPr b="0" lang="ru-RU" sz="2150" spc="4" strike="noStrike">
                <a:solidFill>
                  <a:srgbClr val="1f1f1f"/>
                </a:solidFill>
                <a:latin typeface="Segoe UI"/>
              </a:rPr>
              <a:t>и инструментальных </a:t>
            </a:r>
            <a:r>
              <a:rPr b="0" lang="ru-RU" sz="2150" spc="-1" strike="noStrike">
                <a:solidFill>
                  <a:srgbClr val="1f1f1f"/>
                </a:solidFill>
                <a:latin typeface="Segoe UI"/>
              </a:rPr>
              <a:t>показателей представлен  </a:t>
            </a:r>
            <a:r>
              <a:rPr b="0" lang="ru-RU" sz="2150" spc="4" strike="noStrike">
                <a:solidFill>
                  <a:srgbClr val="1f1f1f"/>
                </a:solidFill>
                <a:latin typeface="Segoe UI"/>
              </a:rPr>
              <a:t>в</a:t>
            </a:r>
            <a:r>
              <a:rPr b="0" lang="ru-RU" sz="2150" spc="4" strike="noStrike" u="heavy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egoe UI"/>
              </a:rPr>
              <a:t> </a:t>
            </a:r>
            <a:r>
              <a:rPr b="0" lang="ru-RU" sz="2150" spc="-1" strike="noStrike" u="heavy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egoe UI"/>
              </a:rPr>
              <a:t>Приложении </a:t>
            </a:r>
            <a:r>
              <a:rPr b="0" lang="ru-RU" sz="2150" spc="4" strike="noStrike" u="heavy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egoe UI"/>
              </a:rPr>
              <a:t>2-1</a:t>
            </a:r>
            <a:r>
              <a:rPr b="0" lang="ru-RU" sz="2150" spc="4" strike="noStrike">
                <a:solidFill>
                  <a:srgbClr val="1f1f1f"/>
                </a:solidFill>
                <a:latin typeface="Segoe UI"/>
              </a:rPr>
              <a:t>,</a:t>
            </a:r>
            <a:r>
              <a:rPr b="0" lang="ru-RU" sz="2150" spc="4" strike="noStrike" u="heavy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egoe UI"/>
              </a:rPr>
              <a:t> </a:t>
            </a:r>
            <a:r>
              <a:rPr b="0" lang="ru-RU" sz="2150" spc="-1" strike="noStrike" u="heavy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egoe UI"/>
              </a:rPr>
              <a:t>Приложении</a:t>
            </a:r>
            <a:r>
              <a:rPr b="0" lang="ru-RU" sz="2150" spc="49" strike="noStrike" u="heavy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egoe UI"/>
              </a:rPr>
              <a:t> </a:t>
            </a:r>
            <a:r>
              <a:rPr b="0" lang="ru-RU" sz="2150" spc="4" strike="noStrike" u="heavy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egoe UI"/>
              </a:rPr>
              <a:t>2-2</a:t>
            </a:r>
            <a:endParaRPr b="0" lang="ru-RU" sz="2150" spc="-1" strike="noStrike">
              <a:latin typeface="Arial"/>
            </a:endParaRPr>
          </a:p>
        </p:txBody>
      </p:sp>
      <p:sp>
        <p:nvSpPr>
          <p:cNvPr id="629" name="CustomShape 17"/>
          <p:cNvSpPr/>
          <p:nvPr/>
        </p:nvSpPr>
        <p:spPr>
          <a:xfrm>
            <a:off x="726840" y="2019600"/>
            <a:ext cx="10865880" cy="360"/>
          </a:xfrm>
          <a:custGeom>
            <a:avLst/>
            <a:gdLst/>
            <a:ahLst/>
            <a:rect l="l" t="t" r="r" b="b"/>
            <a:pathLst>
              <a:path w="10866120" h="0">
                <a:moveTo>
                  <a:pt x="0" y="0"/>
                </a:moveTo>
                <a:lnTo>
                  <a:pt x="10865593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0" name="CustomShape 18"/>
          <p:cNvSpPr/>
          <p:nvPr/>
        </p:nvSpPr>
        <p:spPr>
          <a:xfrm>
            <a:off x="726120" y="1983240"/>
            <a:ext cx="2945520" cy="360"/>
          </a:xfrm>
          <a:custGeom>
            <a:avLst/>
            <a:gdLst/>
            <a:ahLst/>
            <a:rect l="l" t="t" r="r" b="b"/>
            <a:pathLst>
              <a:path w="2945765" h="0">
                <a:moveTo>
                  <a:pt x="0" y="0"/>
                </a:moveTo>
                <a:lnTo>
                  <a:pt x="294563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1" name="CustomShape 19"/>
          <p:cNvSpPr/>
          <p:nvPr/>
        </p:nvSpPr>
        <p:spPr>
          <a:xfrm>
            <a:off x="11905920" y="10910520"/>
            <a:ext cx="6048720" cy="50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3250" spc="-12" strike="noStrike">
                <a:solidFill>
                  <a:srgbClr val="1f1f1f"/>
                </a:solidFill>
                <a:latin typeface="Arial"/>
              </a:rPr>
              <a:t>Инструментальные</a:t>
            </a:r>
            <a:r>
              <a:rPr b="1" lang="ru-RU" sz="3250" spc="-5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3250" spc="-7" strike="noStrike">
                <a:solidFill>
                  <a:srgbClr val="1f1f1f"/>
                </a:solidFill>
                <a:latin typeface="Arial"/>
              </a:rPr>
              <a:t>признаки</a:t>
            </a:r>
            <a:endParaRPr b="0" lang="ru-RU" sz="3250" spc="-1" strike="noStrike">
              <a:latin typeface="Arial"/>
            </a:endParaRPr>
          </a:p>
        </p:txBody>
      </p:sp>
      <p:sp>
        <p:nvSpPr>
          <p:cNvPr id="632" name="CustomShape 20"/>
          <p:cNvSpPr/>
          <p:nvPr/>
        </p:nvSpPr>
        <p:spPr>
          <a:xfrm>
            <a:off x="11039400" y="11900520"/>
            <a:ext cx="6390360" cy="100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259560" indent="-247320">
              <a:lnSpc>
                <a:spcPct val="100000"/>
              </a:lnSpc>
              <a:spcBef>
                <a:spcPts val="99"/>
              </a:spcBef>
              <a:buClr>
                <a:srgbClr val="565656"/>
              </a:buClr>
              <a:buFont typeface="Symbol" charset="2"/>
              <a:buChar char=""/>
            </a:pPr>
            <a:r>
              <a:rPr b="0" lang="ru-RU" sz="3250" spc="-12" strike="noStrike">
                <a:solidFill>
                  <a:srgbClr val="1f1f1f"/>
                </a:solidFill>
                <a:latin typeface="Arial"/>
              </a:rPr>
              <a:t>характер </a:t>
            </a:r>
            <a:r>
              <a:rPr b="0" lang="ru-RU" sz="3250" spc="-1" strike="noStrike">
                <a:solidFill>
                  <a:srgbClr val="1f1f1f"/>
                </a:solidFill>
                <a:latin typeface="Arial"/>
              </a:rPr>
              <a:t>и площадь</a:t>
            </a:r>
            <a:r>
              <a:rPr b="0" lang="ru-RU" sz="3250" spc="-9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3250" spc="-1" strike="noStrike">
                <a:solidFill>
                  <a:srgbClr val="1f1f1f"/>
                </a:solidFill>
                <a:latin typeface="Arial"/>
              </a:rPr>
              <a:t>поражения  </a:t>
            </a:r>
            <a:r>
              <a:rPr b="0" lang="ru-RU" sz="3250" spc="-7" strike="noStrike">
                <a:solidFill>
                  <a:srgbClr val="1f1f1f"/>
                </a:solidFill>
                <a:latin typeface="Arial"/>
              </a:rPr>
              <a:t>легких на КТ</a:t>
            </a:r>
            <a:r>
              <a:rPr b="0" lang="ru-RU" sz="3250" spc="-1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3250" spc="-7" strike="noStrike">
                <a:solidFill>
                  <a:srgbClr val="1f1f1f"/>
                </a:solidFill>
                <a:latin typeface="Arial"/>
              </a:rPr>
              <a:t>ОГК.</a:t>
            </a:r>
            <a:endParaRPr b="0" lang="ru-RU" sz="32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2817360" y="382680"/>
            <a:ext cx="14469120" cy="1107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0000"/>
                </a:solidFill>
                <a:latin typeface="Arial"/>
              </a:rPr>
              <a:t>ЭТИОЛОГИЯ, ПАТОГЕНЕЗ И ПАТОМОРФОЛОГИЯ</a:t>
            </a:r>
            <a:br/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1071000" y="4560840"/>
            <a:ext cx="18581760" cy="8617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1f1f1f"/>
                </a:solidFill>
                <a:latin typeface="Arial"/>
              </a:rPr>
              <a:t>Входные ворота возбудителя – эпителий верхних дыхательных путей и эпителиоциты желудка и кишечника. 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1f1f1f"/>
                </a:solidFill>
                <a:latin typeface="Arial"/>
              </a:rPr>
              <a:t>Начальным этапом заражения является проникновение SARS-CoV-2 в клетки-мишени, имеющие рецепторы ангиотензинпревращающего фермента II типа (АПФ2). 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1f1f1f"/>
                </a:solidFill>
                <a:latin typeface="Arial"/>
              </a:rPr>
              <a:t>Клеточная трансмембранная сериновая протеаза типа 2 (ТСП2) способствует связыванию вируса с АПФ2, активируя его S-протеин, необходимый для проникновения SARS‑CoV‑2 в клетку. 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1f1f1f"/>
                </a:solidFill>
                <a:latin typeface="Arial"/>
              </a:rPr>
              <a:t>В соответствии с современными представлениями АПФ2 и ТСП2 экспрессированы на поверхности различных клеток органов дыхания, пищевода, кишечника, сердца, надпочечников, мочевого пузыря, головного мозга (гипоталамуса) и гипофиза, а также эндотелия и макрофагов. 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CustomShape 1"/>
          <p:cNvSpPr/>
          <p:nvPr/>
        </p:nvSpPr>
        <p:spPr>
          <a:xfrm>
            <a:off x="19344960" y="13513680"/>
            <a:ext cx="383040" cy="3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>
            <a:spAutoFit/>
          </a:bodyPr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b="0" lang="ru-RU" sz="2500" spc="9" strike="noStrike">
                <a:solidFill>
                  <a:srgbClr val="8f8f8f"/>
                </a:solidFill>
                <a:latin typeface="Arial"/>
              </a:rPr>
              <a:t>24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634" name="CustomShape 2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5" name="CustomShape 3"/>
          <p:cNvSpPr/>
          <p:nvPr/>
        </p:nvSpPr>
        <p:spPr>
          <a:xfrm>
            <a:off x="765360" y="9214560"/>
            <a:ext cx="18372600" cy="3647880"/>
          </a:xfrm>
          <a:custGeom>
            <a:avLst/>
            <a:gdLst/>
            <a:ahLst/>
            <a:rect l="l" t="t" r="r" b="b"/>
            <a:pathLst>
              <a:path w="18373090" h="3648075">
                <a:moveTo>
                  <a:pt x="18276662" y="0"/>
                </a:moveTo>
                <a:lnTo>
                  <a:pt x="95784" y="0"/>
                </a:lnTo>
                <a:lnTo>
                  <a:pt x="58498" y="7525"/>
                </a:lnTo>
                <a:lnTo>
                  <a:pt x="28052" y="28052"/>
                </a:lnTo>
                <a:lnTo>
                  <a:pt x="7526" y="58507"/>
                </a:lnTo>
                <a:lnTo>
                  <a:pt x="0" y="95818"/>
                </a:lnTo>
                <a:lnTo>
                  <a:pt x="0" y="3551719"/>
                </a:lnTo>
                <a:lnTo>
                  <a:pt x="7526" y="3589030"/>
                </a:lnTo>
                <a:lnTo>
                  <a:pt x="28052" y="3619486"/>
                </a:lnTo>
                <a:lnTo>
                  <a:pt x="58498" y="3640013"/>
                </a:lnTo>
                <a:lnTo>
                  <a:pt x="95784" y="3647538"/>
                </a:lnTo>
                <a:lnTo>
                  <a:pt x="18276662" y="3647538"/>
                </a:lnTo>
                <a:lnTo>
                  <a:pt x="18313973" y="3640013"/>
                </a:lnTo>
                <a:lnTo>
                  <a:pt x="18344429" y="3619486"/>
                </a:lnTo>
                <a:lnTo>
                  <a:pt x="18364956" y="3589030"/>
                </a:lnTo>
                <a:lnTo>
                  <a:pt x="18372481" y="3551719"/>
                </a:lnTo>
                <a:lnTo>
                  <a:pt x="18372481" y="95818"/>
                </a:lnTo>
                <a:lnTo>
                  <a:pt x="18364956" y="58507"/>
                </a:lnTo>
                <a:lnTo>
                  <a:pt x="18344429" y="28052"/>
                </a:lnTo>
                <a:lnTo>
                  <a:pt x="18313973" y="7525"/>
                </a:lnTo>
                <a:lnTo>
                  <a:pt x="18276662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6" name="CustomShape 4"/>
          <p:cNvSpPr/>
          <p:nvPr/>
        </p:nvSpPr>
        <p:spPr>
          <a:xfrm>
            <a:off x="765360" y="9214560"/>
            <a:ext cx="18372600" cy="3647880"/>
          </a:xfrm>
          <a:custGeom>
            <a:avLst/>
            <a:gdLst/>
            <a:ahLst/>
            <a:rect l="l" t="t" r="r" b="b"/>
            <a:pathLst>
              <a:path w="18373090" h="3648075">
                <a:moveTo>
                  <a:pt x="0" y="95818"/>
                </a:moveTo>
                <a:lnTo>
                  <a:pt x="7526" y="58507"/>
                </a:lnTo>
                <a:lnTo>
                  <a:pt x="28052" y="28052"/>
                </a:lnTo>
                <a:lnTo>
                  <a:pt x="58498" y="7525"/>
                </a:lnTo>
                <a:lnTo>
                  <a:pt x="95784" y="0"/>
                </a:lnTo>
                <a:lnTo>
                  <a:pt x="18276662" y="0"/>
                </a:lnTo>
                <a:lnTo>
                  <a:pt x="18313973" y="7525"/>
                </a:lnTo>
                <a:lnTo>
                  <a:pt x="18344428" y="28052"/>
                </a:lnTo>
                <a:lnTo>
                  <a:pt x="18364955" y="58507"/>
                </a:lnTo>
                <a:lnTo>
                  <a:pt x="18372481" y="95818"/>
                </a:lnTo>
                <a:lnTo>
                  <a:pt x="18372481" y="3551719"/>
                </a:lnTo>
                <a:lnTo>
                  <a:pt x="18364955" y="3589030"/>
                </a:lnTo>
                <a:lnTo>
                  <a:pt x="18344428" y="3619486"/>
                </a:lnTo>
                <a:lnTo>
                  <a:pt x="18313973" y="3640013"/>
                </a:lnTo>
                <a:lnTo>
                  <a:pt x="18276662" y="3647538"/>
                </a:lnTo>
                <a:lnTo>
                  <a:pt x="95784" y="3647538"/>
                </a:lnTo>
                <a:lnTo>
                  <a:pt x="58498" y="3640013"/>
                </a:lnTo>
                <a:lnTo>
                  <a:pt x="28052" y="3619486"/>
                </a:lnTo>
                <a:lnTo>
                  <a:pt x="7526" y="3589030"/>
                </a:lnTo>
                <a:lnTo>
                  <a:pt x="0" y="3551719"/>
                </a:lnTo>
                <a:lnTo>
                  <a:pt x="0" y="95818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7" name="CustomShape 5"/>
          <p:cNvSpPr/>
          <p:nvPr/>
        </p:nvSpPr>
        <p:spPr>
          <a:xfrm>
            <a:off x="794880" y="2192400"/>
            <a:ext cx="18304920" cy="1199160"/>
          </a:xfrm>
          <a:custGeom>
            <a:avLst/>
            <a:gdLst/>
            <a:ahLst/>
            <a:rect l="l" t="t" r="r" b="b"/>
            <a:pathLst>
              <a:path w="18305145" h="1199514">
                <a:moveTo>
                  <a:pt x="18203079" y="0"/>
                </a:moveTo>
                <a:lnTo>
                  <a:pt x="102019" y="0"/>
                </a:lnTo>
                <a:lnTo>
                  <a:pt x="62308" y="8008"/>
                </a:lnTo>
                <a:lnTo>
                  <a:pt x="29880" y="29857"/>
                </a:lnTo>
                <a:lnTo>
                  <a:pt x="8017" y="62279"/>
                </a:lnTo>
                <a:lnTo>
                  <a:pt x="0" y="102008"/>
                </a:lnTo>
                <a:lnTo>
                  <a:pt x="0" y="1097333"/>
                </a:lnTo>
                <a:lnTo>
                  <a:pt x="8017" y="1137062"/>
                </a:lnTo>
                <a:lnTo>
                  <a:pt x="29880" y="1169484"/>
                </a:lnTo>
                <a:lnTo>
                  <a:pt x="62308" y="1191332"/>
                </a:lnTo>
                <a:lnTo>
                  <a:pt x="102019" y="1199341"/>
                </a:lnTo>
                <a:lnTo>
                  <a:pt x="18203079" y="1199341"/>
                </a:lnTo>
                <a:lnTo>
                  <a:pt x="18242759" y="1191332"/>
                </a:lnTo>
                <a:lnTo>
                  <a:pt x="18275186" y="1169484"/>
                </a:lnTo>
                <a:lnTo>
                  <a:pt x="18297062" y="1137062"/>
                </a:lnTo>
                <a:lnTo>
                  <a:pt x="18305087" y="1097333"/>
                </a:lnTo>
                <a:lnTo>
                  <a:pt x="18305087" y="102008"/>
                </a:lnTo>
                <a:lnTo>
                  <a:pt x="18297062" y="62279"/>
                </a:lnTo>
                <a:lnTo>
                  <a:pt x="18275186" y="29857"/>
                </a:lnTo>
                <a:lnTo>
                  <a:pt x="18242759" y="8008"/>
                </a:lnTo>
                <a:lnTo>
                  <a:pt x="18203079" y="0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8" name="CustomShape 6"/>
          <p:cNvSpPr/>
          <p:nvPr/>
        </p:nvSpPr>
        <p:spPr>
          <a:xfrm>
            <a:off x="764640" y="3659760"/>
            <a:ext cx="9431280" cy="5277240"/>
          </a:xfrm>
          <a:custGeom>
            <a:avLst/>
            <a:gdLst/>
            <a:ahLst/>
            <a:rect l="l" t="t" r="r" b="b"/>
            <a:pathLst>
              <a:path w="9431655" h="5277484">
                <a:moveTo>
                  <a:pt x="9292489" y="0"/>
                </a:moveTo>
                <a:lnTo>
                  <a:pt x="138593" y="0"/>
                </a:lnTo>
                <a:lnTo>
                  <a:pt x="94788" y="7061"/>
                </a:lnTo>
                <a:lnTo>
                  <a:pt x="56743" y="26726"/>
                </a:lnTo>
                <a:lnTo>
                  <a:pt x="26741" y="56718"/>
                </a:lnTo>
                <a:lnTo>
                  <a:pt x="7065" y="94758"/>
                </a:lnTo>
                <a:lnTo>
                  <a:pt x="0" y="138570"/>
                </a:lnTo>
                <a:lnTo>
                  <a:pt x="0" y="5138807"/>
                </a:lnTo>
                <a:lnTo>
                  <a:pt x="7065" y="5182618"/>
                </a:lnTo>
                <a:lnTo>
                  <a:pt x="26741" y="5220659"/>
                </a:lnTo>
                <a:lnTo>
                  <a:pt x="56743" y="5250651"/>
                </a:lnTo>
                <a:lnTo>
                  <a:pt x="94788" y="5270316"/>
                </a:lnTo>
                <a:lnTo>
                  <a:pt x="138593" y="5277377"/>
                </a:lnTo>
                <a:lnTo>
                  <a:pt x="9292489" y="5277377"/>
                </a:lnTo>
                <a:lnTo>
                  <a:pt x="9336301" y="5270316"/>
                </a:lnTo>
                <a:lnTo>
                  <a:pt x="9374342" y="5250651"/>
                </a:lnTo>
                <a:lnTo>
                  <a:pt x="9404333" y="5220659"/>
                </a:lnTo>
                <a:lnTo>
                  <a:pt x="9423999" y="5182618"/>
                </a:lnTo>
                <a:lnTo>
                  <a:pt x="9431060" y="5138807"/>
                </a:lnTo>
                <a:lnTo>
                  <a:pt x="9431060" y="138570"/>
                </a:lnTo>
                <a:lnTo>
                  <a:pt x="9423999" y="94758"/>
                </a:lnTo>
                <a:lnTo>
                  <a:pt x="9404333" y="56718"/>
                </a:lnTo>
                <a:lnTo>
                  <a:pt x="9374342" y="26726"/>
                </a:lnTo>
                <a:lnTo>
                  <a:pt x="9336301" y="7061"/>
                </a:lnTo>
                <a:lnTo>
                  <a:pt x="9292489" y="0"/>
                </a:lnTo>
                <a:close/>
              </a:path>
            </a:pathLst>
          </a:custGeom>
          <a:solidFill>
            <a:srgbClr val="ffebe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9" name="CustomShape 7"/>
          <p:cNvSpPr/>
          <p:nvPr/>
        </p:nvSpPr>
        <p:spPr>
          <a:xfrm>
            <a:off x="10540440" y="3660480"/>
            <a:ext cx="8597520" cy="5277240"/>
          </a:xfrm>
          <a:custGeom>
            <a:avLst/>
            <a:gdLst/>
            <a:ahLst/>
            <a:rect l="l" t="t" r="r" b="b"/>
            <a:pathLst>
              <a:path w="8597900" h="5277484">
                <a:moveTo>
                  <a:pt x="8455220" y="0"/>
                </a:moveTo>
                <a:lnTo>
                  <a:pt x="142353" y="0"/>
                </a:lnTo>
                <a:lnTo>
                  <a:pt x="97355" y="7256"/>
                </a:lnTo>
                <a:lnTo>
                  <a:pt x="58278" y="27463"/>
                </a:lnTo>
                <a:lnTo>
                  <a:pt x="27463" y="58278"/>
                </a:lnTo>
                <a:lnTo>
                  <a:pt x="7256" y="97355"/>
                </a:lnTo>
                <a:lnTo>
                  <a:pt x="0" y="142353"/>
                </a:lnTo>
                <a:lnTo>
                  <a:pt x="0" y="5135024"/>
                </a:lnTo>
                <a:lnTo>
                  <a:pt x="7256" y="5180022"/>
                </a:lnTo>
                <a:lnTo>
                  <a:pt x="27463" y="5219099"/>
                </a:lnTo>
                <a:lnTo>
                  <a:pt x="58278" y="5249913"/>
                </a:lnTo>
                <a:lnTo>
                  <a:pt x="97355" y="5270121"/>
                </a:lnTo>
                <a:lnTo>
                  <a:pt x="142353" y="5277377"/>
                </a:lnTo>
                <a:lnTo>
                  <a:pt x="8455220" y="5277377"/>
                </a:lnTo>
                <a:lnTo>
                  <a:pt x="8500217" y="5270121"/>
                </a:lnTo>
                <a:lnTo>
                  <a:pt x="8539295" y="5249913"/>
                </a:lnTo>
                <a:lnTo>
                  <a:pt x="8570109" y="5219099"/>
                </a:lnTo>
                <a:lnTo>
                  <a:pt x="8590316" y="5180022"/>
                </a:lnTo>
                <a:lnTo>
                  <a:pt x="8597573" y="5135024"/>
                </a:lnTo>
                <a:lnTo>
                  <a:pt x="8597573" y="142353"/>
                </a:lnTo>
                <a:lnTo>
                  <a:pt x="8590316" y="97355"/>
                </a:lnTo>
                <a:lnTo>
                  <a:pt x="8570109" y="58278"/>
                </a:lnTo>
                <a:lnTo>
                  <a:pt x="8539295" y="27463"/>
                </a:lnTo>
                <a:lnTo>
                  <a:pt x="8500217" y="7256"/>
                </a:lnTo>
                <a:lnTo>
                  <a:pt x="8455220" y="0"/>
                </a:lnTo>
                <a:close/>
              </a:path>
            </a:pathLst>
          </a:custGeom>
          <a:solidFill>
            <a:srgbClr val="d5ecb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0" name="CustomShape 8"/>
          <p:cNvSpPr/>
          <p:nvPr/>
        </p:nvSpPr>
        <p:spPr>
          <a:xfrm>
            <a:off x="10540440" y="3660480"/>
            <a:ext cx="8597520" cy="5277240"/>
          </a:xfrm>
          <a:custGeom>
            <a:avLst/>
            <a:gdLst/>
            <a:ahLst/>
            <a:rect l="l" t="t" r="r" b="b"/>
            <a:pathLst>
              <a:path w="8597900" h="5277484">
                <a:moveTo>
                  <a:pt x="0" y="142353"/>
                </a:moveTo>
                <a:lnTo>
                  <a:pt x="7256" y="97355"/>
                </a:lnTo>
                <a:lnTo>
                  <a:pt x="27463" y="58278"/>
                </a:lnTo>
                <a:lnTo>
                  <a:pt x="58278" y="27463"/>
                </a:lnTo>
                <a:lnTo>
                  <a:pt x="97355" y="7256"/>
                </a:lnTo>
                <a:lnTo>
                  <a:pt x="142353" y="0"/>
                </a:lnTo>
                <a:lnTo>
                  <a:pt x="8455219" y="0"/>
                </a:lnTo>
                <a:lnTo>
                  <a:pt x="8500217" y="7256"/>
                </a:lnTo>
                <a:lnTo>
                  <a:pt x="8539294" y="27463"/>
                </a:lnTo>
                <a:lnTo>
                  <a:pt x="8570109" y="58278"/>
                </a:lnTo>
                <a:lnTo>
                  <a:pt x="8590316" y="97355"/>
                </a:lnTo>
                <a:lnTo>
                  <a:pt x="8597572" y="142353"/>
                </a:lnTo>
                <a:lnTo>
                  <a:pt x="8597572" y="5135024"/>
                </a:lnTo>
                <a:lnTo>
                  <a:pt x="8590316" y="5180021"/>
                </a:lnTo>
                <a:lnTo>
                  <a:pt x="8570109" y="5219099"/>
                </a:lnTo>
                <a:lnTo>
                  <a:pt x="8539294" y="5249913"/>
                </a:lnTo>
                <a:lnTo>
                  <a:pt x="8500217" y="5270121"/>
                </a:lnTo>
                <a:lnTo>
                  <a:pt x="8455219" y="5277377"/>
                </a:lnTo>
                <a:lnTo>
                  <a:pt x="142353" y="5277377"/>
                </a:lnTo>
                <a:lnTo>
                  <a:pt x="97355" y="5270121"/>
                </a:lnTo>
                <a:lnTo>
                  <a:pt x="58278" y="5249913"/>
                </a:lnTo>
                <a:lnTo>
                  <a:pt x="27463" y="5219099"/>
                </a:lnTo>
                <a:lnTo>
                  <a:pt x="7256" y="5180021"/>
                </a:lnTo>
                <a:lnTo>
                  <a:pt x="0" y="5135024"/>
                </a:lnTo>
                <a:lnTo>
                  <a:pt x="0" y="142353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1" name="TextShape 9"/>
          <p:cNvSpPr txBox="1"/>
          <p:nvPr/>
        </p:nvSpPr>
        <p:spPr>
          <a:xfrm>
            <a:off x="762480" y="459360"/>
            <a:ext cx="14064120" cy="2463480"/>
          </a:xfrm>
          <a:prstGeom prst="rect">
            <a:avLst/>
          </a:prstGeom>
          <a:noFill/>
          <a:ln>
            <a:noFill/>
          </a:ln>
        </p:spPr>
        <p:txBody>
          <a:bodyPr lIns="0" rIns="0" tIns="87120" bIns="0">
            <a:noAutofit/>
          </a:bodyPr>
          <a:p>
            <a:pPr marL="1534320" indent="-1521720">
              <a:lnSpc>
                <a:spcPts val="4680"/>
              </a:lnSpc>
              <a:spcBef>
                <a:spcPts val="686"/>
              </a:spcBef>
            </a:pPr>
            <a:r>
              <a:rPr b="1" lang="ru-RU" sz="3600" spc="-1" strike="noStrike">
                <a:solidFill>
                  <a:srgbClr val="353535"/>
                </a:solidFill>
                <a:latin typeface="Arial"/>
              </a:rPr>
              <a:t>п.5.10. </a:t>
            </a:r>
            <a:r>
              <a:rPr b="1" lang="ru-RU" sz="4300" spc="4" strike="noStrike">
                <a:solidFill>
                  <a:srgbClr val="c00000"/>
                </a:solidFill>
                <a:latin typeface="Arial"/>
              </a:rPr>
              <a:t>Порядок </a:t>
            </a:r>
            <a:r>
              <a:rPr b="1" lang="ru-RU" sz="4300" spc="12" strike="noStrike">
                <a:solidFill>
                  <a:srgbClr val="c00000"/>
                </a:solidFill>
                <a:latin typeface="Arial"/>
              </a:rPr>
              <a:t>выписки </a:t>
            </a:r>
            <a:r>
              <a:rPr b="1" lang="ru-RU" sz="4300" spc="9" strike="noStrike">
                <a:solidFill>
                  <a:srgbClr val="1f1f1f"/>
                </a:solidFill>
                <a:latin typeface="Arial"/>
              </a:rPr>
              <a:t>пациентов </a:t>
            </a:r>
            <a:r>
              <a:rPr b="1" lang="ru-RU" sz="4300" spc="12" strike="noStrike">
                <a:solidFill>
                  <a:srgbClr val="1f1f1f"/>
                </a:solidFill>
                <a:latin typeface="Arial"/>
              </a:rPr>
              <a:t>из</a:t>
            </a:r>
            <a:r>
              <a:rPr b="1" lang="ru-RU" sz="4300" spc="-140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4300" spc="9" strike="noStrike">
                <a:solidFill>
                  <a:srgbClr val="1f1f1f"/>
                </a:solidFill>
                <a:latin typeface="Arial"/>
              </a:rPr>
              <a:t>медицинской  организации</a:t>
            </a:r>
            <a:endParaRPr b="0" lang="ru-RU" sz="4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2" name="CustomShape 10"/>
          <p:cNvSpPr/>
          <p:nvPr/>
        </p:nvSpPr>
        <p:spPr>
          <a:xfrm>
            <a:off x="2397240" y="2255760"/>
            <a:ext cx="15184440" cy="8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800" algn="ctr">
              <a:lnSpc>
                <a:spcPts val="3475"/>
              </a:lnSpc>
              <a:spcBef>
                <a:spcPts val="91"/>
              </a:spcBef>
            </a:pPr>
            <a:r>
              <a:rPr b="0" lang="ru-RU" sz="2900" spc="-32" strike="noStrike">
                <a:solidFill>
                  <a:srgbClr val="ffffff"/>
                </a:solidFill>
                <a:latin typeface="Arial"/>
              </a:rPr>
              <a:t>Решение </a:t>
            </a:r>
            <a:r>
              <a:rPr b="0" lang="ru-RU" sz="2900" spc="-7" strike="noStrike">
                <a:solidFill>
                  <a:srgbClr val="ffffff"/>
                </a:solidFill>
                <a:latin typeface="Arial"/>
              </a:rPr>
              <a:t>о </a:t>
            </a:r>
            <a:r>
              <a:rPr b="1" lang="ru-RU" sz="2900" spc="-12" strike="noStrike">
                <a:solidFill>
                  <a:srgbClr val="ffffff"/>
                </a:solidFill>
                <a:latin typeface="Arial"/>
              </a:rPr>
              <a:t>выписке </a:t>
            </a:r>
            <a:r>
              <a:rPr b="0" lang="ru-RU" sz="2900" spc="-15" strike="noStrike">
                <a:solidFill>
                  <a:srgbClr val="ffffff"/>
                </a:solidFill>
                <a:latin typeface="Arial"/>
              </a:rPr>
              <a:t>пациента </a:t>
            </a:r>
            <a:r>
              <a:rPr b="0" lang="ru-RU" sz="2900" spc="-35" strike="noStrike">
                <a:solidFill>
                  <a:srgbClr val="ffffff"/>
                </a:solidFill>
                <a:latin typeface="Arial"/>
              </a:rPr>
              <a:t>может </a:t>
            </a:r>
            <a:r>
              <a:rPr b="0" lang="ru-RU" sz="2900" spc="-7" strike="noStrike">
                <a:solidFill>
                  <a:srgbClr val="ffffff"/>
                </a:solidFill>
                <a:latin typeface="Arial"/>
              </a:rPr>
              <a:t>быть</a:t>
            </a:r>
            <a:r>
              <a:rPr b="0" lang="ru-RU" sz="2900" spc="-46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ru-RU" sz="2900" spc="-15" strike="noStrike">
                <a:solidFill>
                  <a:srgbClr val="ffffff"/>
                </a:solidFill>
                <a:latin typeface="Arial"/>
              </a:rPr>
              <a:t>принято</a:t>
            </a:r>
            <a:endParaRPr b="0" lang="ru-RU" sz="2900" spc="-1" strike="noStrike">
              <a:latin typeface="Arial"/>
            </a:endParaRPr>
          </a:p>
          <a:p>
            <a:pPr algn="ctr">
              <a:lnSpc>
                <a:spcPts val="3475"/>
              </a:lnSpc>
            </a:pPr>
            <a:r>
              <a:rPr b="1" lang="ru-RU" sz="2900" spc="-12" strike="noStrike" u="heavy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ДО </a:t>
            </a:r>
            <a:r>
              <a:rPr b="1" lang="ru-RU" sz="2900" spc="-15" strike="noStrike" u="heavy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ПОЛУЧЕНИЯ </a:t>
            </a:r>
            <a:r>
              <a:rPr b="1" lang="ru-RU" sz="2900" spc="-21" strike="noStrike" u="heavy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ОТРИЦАТЕЛЬНОГО </a:t>
            </a:r>
            <a:r>
              <a:rPr b="0" lang="ru-RU" sz="2900" spc="-100" strike="noStrike" u="heavy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РЕЗУЛЬТАТА</a:t>
            </a:r>
            <a:r>
              <a:rPr b="0" lang="ru-RU" sz="2900" spc="-100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ru-RU" sz="2900" spc="-21" strike="noStrike">
                <a:solidFill>
                  <a:srgbClr val="ffffff"/>
                </a:solidFill>
                <a:latin typeface="Arial"/>
              </a:rPr>
              <a:t>исследования </a:t>
            </a:r>
            <a:r>
              <a:rPr b="0" lang="ru-RU" sz="2900" spc="-12" strike="noStrike">
                <a:solidFill>
                  <a:srgbClr val="ffffff"/>
                </a:solidFill>
                <a:latin typeface="Arial"/>
              </a:rPr>
              <a:t>на РНК</a:t>
            </a:r>
            <a:r>
              <a:rPr b="0" lang="ru-RU" sz="2900" spc="43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ru-RU" sz="2900" spc="-26" strike="noStrike">
                <a:solidFill>
                  <a:srgbClr val="ffffff"/>
                </a:solidFill>
                <a:latin typeface="Arial"/>
              </a:rPr>
              <a:t>SARS-CoV-2.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643" name="CustomShape 11"/>
          <p:cNvSpPr/>
          <p:nvPr/>
        </p:nvSpPr>
        <p:spPr>
          <a:xfrm>
            <a:off x="1013040" y="3761640"/>
            <a:ext cx="8366400" cy="508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38160">
              <a:lnSpc>
                <a:spcPct val="100000"/>
              </a:lnSpc>
              <a:spcBef>
                <a:spcPts val="96"/>
              </a:spcBef>
            </a:pPr>
            <a:r>
              <a:rPr b="1" lang="ru-RU" sz="3250" spc="-15" strike="noStrike">
                <a:solidFill>
                  <a:srgbClr val="1f1f1f"/>
                </a:solidFill>
                <a:latin typeface="Arial"/>
              </a:rPr>
              <a:t>Клинико-рентгенологические </a:t>
            </a:r>
            <a:r>
              <a:rPr b="1" lang="ru-RU" sz="3250" spc="-7" strike="noStrike">
                <a:solidFill>
                  <a:srgbClr val="1f1f1f"/>
                </a:solidFill>
                <a:latin typeface="Arial"/>
              </a:rPr>
              <a:t>критерии</a:t>
            </a:r>
            <a:r>
              <a:rPr b="1" lang="ru-RU" sz="3250" spc="3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3250" spc="-7" strike="noStrike">
                <a:solidFill>
                  <a:srgbClr val="3d3d3d"/>
                </a:solidFill>
                <a:latin typeface="Arial"/>
              </a:rPr>
              <a:t>:</a:t>
            </a:r>
            <a:endParaRPr b="0" lang="ru-RU" sz="3250" spc="-1" strike="noStrike">
              <a:latin typeface="Arial"/>
            </a:endParaRPr>
          </a:p>
          <a:p>
            <a:pPr marL="285120" indent="-247320">
              <a:lnSpc>
                <a:spcPct val="100000"/>
              </a:lnSpc>
              <a:spcBef>
                <a:spcPts val="20"/>
              </a:spcBef>
              <a:buClr>
                <a:srgbClr val="d20001"/>
              </a:buClr>
              <a:buFont typeface="Wingdings" charset="2"/>
              <a:buChar char=""/>
            </a:pPr>
            <a:r>
              <a:rPr b="0" lang="ru-RU" sz="2700" spc="-1" strike="noStrike">
                <a:solidFill>
                  <a:srgbClr val="1f1f1f"/>
                </a:solidFill>
                <a:latin typeface="Arial"/>
              </a:rPr>
              <a:t>стойкое </a:t>
            </a:r>
            <a:r>
              <a:rPr b="0" lang="ru-RU" sz="2700" spc="-12" strike="noStrike">
                <a:solidFill>
                  <a:srgbClr val="1f1f1f"/>
                </a:solidFill>
                <a:latin typeface="Arial"/>
              </a:rPr>
              <a:t>улучшение </a:t>
            </a:r>
            <a:r>
              <a:rPr b="0" lang="ru-RU" sz="2700" spc="4" strike="noStrike">
                <a:solidFill>
                  <a:srgbClr val="1f1f1f"/>
                </a:solidFill>
                <a:latin typeface="Arial"/>
              </a:rPr>
              <a:t>клинической</a:t>
            </a:r>
            <a:r>
              <a:rPr b="0" lang="ru-RU" sz="2700" spc="-3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700" spc="-1" strike="noStrike">
                <a:solidFill>
                  <a:srgbClr val="1f1f1f"/>
                </a:solidFill>
                <a:latin typeface="Arial"/>
              </a:rPr>
              <a:t>картины;</a:t>
            </a:r>
            <a:endParaRPr b="0" lang="ru-RU" sz="2700" spc="-1" strike="noStrike">
              <a:latin typeface="Arial"/>
            </a:endParaRPr>
          </a:p>
          <a:p>
            <a:pPr marL="285120" indent="-247320">
              <a:lnSpc>
                <a:spcPct val="100000"/>
              </a:lnSpc>
              <a:spcBef>
                <a:spcPts val="11"/>
              </a:spcBef>
              <a:buClr>
                <a:srgbClr val="d20001"/>
              </a:buClr>
              <a:buFont typeface="Wingdings" charset="2"/>
              <a:buChar char=""/>
            </a:pPr>
            <a:r>
              <a:rPr b="0" lang="ru-RU" sz="2700" spc="-12" strike="noStrike">
                <a:solidFill>
                  <a:srgbClr val="1f1f1f"/>
                </a:solidFill>
                <a:latin typeface="Arial"/>
              </a:rPr>
              <a:t>исчезновение </a:t>
            </a:r>
            <a:r>
              <a:rPr b="0" lang="ru-RU" sz="2700" spc="-7" strike="noStrike">
                <a:solidFill>
                  <a:srgbClr val="1f1f1f"/>
                </a:solidFill>
                <a:latin typeface="Arial"/>
              </a:rPr>
              <a:t>лихорадки  </a:t>
            </a:r>
            <a:r>
              <a:rPr b="0" lang="ru-RU" sz="2700" spc="-12" strike="noStrike">
                <a:solidFill>
                  <a:srgbClr val="1f1f1f"/>
                </a:solidFill>
                <a:latin typeface="Arial"/>
              </a:rPr>
              <a:t>(температура </a:t>
            </a:r>
            <a:r>
              <a:rPr b="0" lang="ru-RU" sz="2700" spc="-32" strike="noStrike">
                <a:solidFill>
                  <a:srgbClr val="1f1f1f"/>
                </a:solidFill>
                <a:latin typeface="Arial"/>
              </a:rPr>
              <a:t>тела </a:t>
            </a:r>
            <a:r>
              <a:rPr b="0" lang="ru-RU" sz="2700" spc="4" strike="noStrike">
                <a:solidFill>
                  <a:srgbClr val="1f1f1f"/>
                </a:solidFill>
                <a:latin typeface="Arial"/>
              </a:rPr>
              <a:t>менее </a:t>
            </a:r>
            <a:r>
              <a:rPr b="0" lang="ru-RU" sz="2700" spc="-7" strike="noStrike">
                <a:solidFill>
                  <a:srgbClr val="1f1f1f"/>
                </a:solidFill>
                <a:latin typeface="Arial"/>
              </a:rPr>
              <a:t>37,5</a:t>
            </a:r>
            <a:r>
              <a:rPr b="0" lang="ru-RU" sz="2700" spc="-35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700" spc="-7" strike="noStrike">
                <a:solidFill>
                  <a:srgbClr val="1f1f1f"/>
                </a:solidFill>
                <a:latin typeface="Segoe UI"/>
              </a:rPr>
              <a:t>°</a:t>
            </a:r>
            <a:r>
              <a:rPr b="0" lang="ru-RU" sz="2700" spc="-7" strike="noStrike">
                <a:solidFill>
                  <a:srgbClr val="1f1f1f"/>
                </a:solidFill>
                <a:latin typeface="Arial"/>
              </a:rPr>
              <a:t>С);</a:t>
            </a:r>
            <a:endParaRPr b="0" lang="ru-RU" sz="2700" spc="-1" strike="noStrike">
              <a:latin typeface="Arial"/>
            </a:endParaRPr>
          </a:p>
          <a:p>
            <a:pPr marL="285120" indent="-247320">
              <a:lnSpc>
                <a:spcPct val="100000"/>
              </a:lnSpc>
              <a:spcBef>
                <a:spcPts val="20"/>
              </a:spcBef>
              <a:buClr>
                <a:srgbClr val="d20001"/>
              </a:buClr>
              <a:buFont typeface="Wingdings" charset="2"/>
              <a:buChar char=""/>
            </a:pPr>
            <a:r>
              <a:rPr b="0" lang="ru-RU" sz="2700" spc="-12" strike="noStrike">
                <a:solidFill>
                  <a:srgbClr val="1f1f1f"/>
                </a:solidFill>
                <a:latin typeface="Arial"/>
              </a:rPr>
              <a:t>отсутствие </a:t>
            </a:r>
            <a:r>
              <a:rPr b="0" lang="ru-RU" sz="2700" spc="4" strike="noStrike">
                <a:solidFill>
                  <a:srgbClr val="1f1f1f"/>
                </a:solidFill>
                <a:latin typeface="Arial"/>
              </a:rPr>
              <a:t>признаков </a:t>
            </a:r>
            <a:r>
              <a:rPr b="0" lang="ru-RU" sz="2700" spc="-7" strike="noStrike">
                <a:solidFill>
                  <a:srgbClr val="1f1f1f"/>
                </a:solidFill>
                <a:latin typeface="Arial"/>
              </a:rPr>
              <a:t>нарастания </a:t>
            </a:r>
            <a:r>
              <a:rPr b="0" lang="ru-RU" sz="2700" spc="-21" strike="noStrike">
                <a:solidFill>
                  <a:srgbClr val="1f1f1f"/>
                </a:solidFill>
                <a:latin typeface="Arial"/>
              </a:rPr>
              <a:t>дыхательной  </a:t>
            </a:r>
            <a:r>
              <a:rPr b="0" lang="ru-RU" sz="2700" spc="-15" strike="noStrike">
                <a:solidFill>
                  <a:srgbClr val="1f1f1f"/>
                </a:solidFill>
                <a:latin typeface="Arial"/>
              </a:rPr>
              <a:t>недостаточности </a:t>
            </a:r>
            <a:r>
              <a:rPr b="0" lang="ru-RU" sz="2700" spc="-1" strike="noStrike">
                <a:solidFill>
                  <a:srgbClr val="1f1f1f"/>
                </a:solidFill>
                <a:latin typeface="Arial"/>
              </a:rPr>
              <a:t>при SpO</a:t>
            </a:r>
            <a:r>
              <a:rPr b="0" lang="ru-RU" sz="2700" spc="-1" strike="noStrike" baseline="-20000">
                <a:solidFill>
                  <a:srgbClr val="1f1f1f"/>
                </a:solidFill>
                <a:latin typeface="Arial"/>
              </a:rPr>
              <a:t>2 </a:t>
            </a:r>
            <a:r>
              <a:rPr b="0" lang="ru-RU" sz="2700" spc="-1" strike="noStrike">
                <a:solidFill>
                  <a:srgbClr val="1f1f1f"/>
                </a:solidFill>
                <a:latin typeface="Arial"/>
              </a:rPr>
              <a:t>на </a:t>
            </a:r>
            <a:r>
              <a:rPr b="0" lang="ru-RU" sz="2700" spc="-21" strike="noStrike">
                <a:solidFill>
                  <a:srgbClr val="1f1f1f"/>
                </a:solidFill>
                <a:latin typeface="Arial"/>
              </a:rPr>
              <a:t>воздухе </a:t>
            </a:r>
            <a:r>
              <a:rPr b="0" lang="ru-RU" sz="2700" spc="-1" strike="noStrike">
                <a:solidFill>
                  <a:srgbClr val="1f1f1f"/>
                </a:solidFill>
                <a:latin typeface="Arial"/>
              </a:rPr>
              <a:t>≥</a:t>
            </a:r>
            <a:r>
              <a:rPr b="0" lang="ru-RU" sz="2700" spc="-256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700" spc="-7" strike="noStrike">
                <a:solidFill>
                  <a:srgbClr val="1f1f1f"/>
                </a:solidFill>
                <a:latin typeface="Arial"/>
              </a:rPr>
              <a:t>95%;</a:t>
            </a:r>
            <a:endParaRPr b="0" lang="ru-RU" sz="2700" spc="-1" strike="noStrike">
              <a:latin typeface="Arial"/>
            </a:endParaRPr>
          </a:p>
          <a:p>
            <a:pPr marL="285120" indent="-247320">
              <a:lnSpc>
                <a:spcPct val="100000"/>
              </a:lnSpc>
              <a:spcBef>
                <a:spcPts val="20"/>
              </a:spcBef>
              <a:buClr>
                <a:srgbClr val="d20001"/>
              </a:buClr>
              <a:buFont typeface="Wingdings" charset="2"/>
              <a:buChar char=""/>
            </a:pPr>
            <a:r>
              <a:rPr b="0" lang="ru-RU" sz="2700" spc="-1" strike="noStrike">
                <a:solidFill>
                  <a:srgbClr val="1f1f1f"/>
                </a:solidFill>
                <a:latin typeface="Arial"/>
              </a:rPr>
              <a:t>уменьшение </a:t>
            </a:r>
            <a:r>
              <a:rPr b="0" lang="ru-RU" sz="2700" spc="-12" strike="noStrike">
                <a:solidFill>
                  <a:srgbClr val="1f1f1f"/>
                </a:solidFill>
                <a:latin typeface="Arial"/>
              </a:rPr>
              <a:t>уровня </a:t>
            </a:r>
            <a:r>
              <a:rPr b="0" lang="ru-RU" sz="2700" spc="4" strike="noStrike">
                <a:solidFill>
                  <a:srgbClr val="1f1f1f"/>
                </a:solidFill>
                <a:latin typeface="Arial"/>
              </a:rPr>
              <a:t>СРБ </a:t>
            </a:r>
            <a:r>
              <a:rPr b="0" lang="ru-RU" sz="2700" spc="-1" strike="noStrike">
                <a:solidFill>
                  <a:srgbClr val="1f1f1f"/>
                </a:solidFill>
                <a:latin typeface="Arial"/>
              </a:rPr>
              <a:t>&lt; 10 </a:t>
            </a:r>
            <a:r>
              <a:rPr b="0" lang="ru-RU" sz="2700" spc="-7" strike="noStrike">
                <a:solidFill>
                  <a:srgbClr val="1f1f1f"/>
                </a:solidFill>
                <a:latin typeface="Arial"/>
              </a:rPr>
              <a:t>мг/л, </a:t>
            </a:r>
            <a:r>
              <a:rPr b="0" lang="ru-RU" sz="2700" spc="-12" strike="noStrike">
                <a:solidFill>
                  <a:srgbClr val="1f1f1f"/>
                </a:solidFill>
                <a:latin typeface="Arial"/>
              </a:rPr>
              <a:t>уровень  </a:t>
            </a:r>
            <a:r>
              <a:rPr b="0" lang="ru-RU" sz="2700" spc="-1" strike="noStrike">
                <a:solidFill>
                  <a:srgbClr val="1f1f1f"/>
                </a:solidFill>
                <a:latin typeface="Arial"/>
              </a:rPr>
              <a:t>лейкоцитов &gt; 3,0 х</a:t>
            </a:r>
            <a:r>
              <a:rPr b="0" lang="ru-RU" sz="2700" spc="-1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700" spc="-1" strike="noStrike">
                <a:solidFill>
                  <a:srgbClr val="1f1f1f"/>
                </a:solidFill>
                <a:latin typeface="Arial"/>
              </a:rPr>
              <a:t>10</a:t>
            </a:r>
            <a:r>
              <a:rPr b="0" lang="ru-RU" sz="2700" spc="-1" strike="noStrike" baseline="24000">
                <a:solidFill>
                  <a:srgbClr val="1f1f1f"/>
                </a:solidFill>
                <a:latin typeface="Arial"/>
              </a:rPr>
              <a:t>9</a:t>
            </a:r>
            <a:r>
              <a:rPr b="0" lang="ru-RU" sz="2700" spc="-1" strike="noStrike">
                <a:solidFill>
                  <a:srgbClr val="1f1f1f"/>
                </a:solidFill>
                <a:latin typeface="Arial"/>
              </a:rPr>
              <a:t>/л;</a:t>
            </a:r>
            <a:endParaRPr b="0" lang="ru-RU" sz="2700" spc="-1" strike="noStrike">
              <a:latin typeface="Arial"/>
            </a:endParaRPr>
          </a:p>
          <a:p>
            <a:pPr marL="285120" indent="-247320">
              <a:lnSpc>
                <a:spcPct val="100000"/>
              </a:lnSpc>
              <a:spcBef>
                <a:spcPts val="14"/>
              </a:spcBef>
              <a:buClr>
                <a:srgbClr val="d20001"/>
              </a:buClr>
              <a:buFont typeface="Wingdings" charset="2"/>
              <a:buChar char=""/>
            </a:pPr>
            <a:r>
              <a:rPr b="0" lang="ru-RU" sz="2700" spc="-7" strike="noStrike">
                <a:solidFill>
                  <a:srgbClr val="1f1f1f"/>
                </a:solidFill>
                <a:latin typeface="Arial"/>
              </a:rPr>
              <a:t>рентгенография </a:t>
            </a:r>
            <a:r>
              <a:rPr b="0" lang="ru-RU" sz="2700" spc="-1" strike="noStrike">
                <a:solidFill>
                  <a:srgbClr val="1f1f1f"/>
                </a:solidFill>
                <a:latin typeface="Arial"/>
              </a:rPr>
              <a:t>и/или КТ</a:t>
            </a:r>
            <a:r>
              <a:rPr b="0" lang="ru-RU" sz="2700" spc="-1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700" spc="-15" strike="noStrike">
                <a:solidFill>
                  <a:srgbClr val="1f1f1f"/>
                </a:solidFill>
                <a:latin typeface="Arial"/>
              </a:rPr>
              <a:t>выполняются</a:t>
            </a:r>
            <a:endParaRPr b="0" lang="ru-RU" sz="2700" spc="-1" strike="noStrike">
              <a:latin typeface="Arial"/>
            </a:endParaRPr>
          </a:p>
          <a:p>
            <a:pPr marL="285120">
              <a:lnSpc>
                <a:spcPct val="100000"/>
              </a:lnSpc>
              <a:spcBef>
                <a:spcPts val="11"/>
              </a:spcBef>
            </a:pPr>
            <a:r>
              <a:rPr b="0" lang="ru-RU" sz="2700" spc="-1" strike="noStrike">
                <a:solidFill>
                  <a:srgbClr val="1f1f1f"/>
                </a:solidFill>
                <a:latin typeface="Arial"/>
              </a:rPr>
              <a:t>в </a:t>
            </a:r>
            <a:r>
              <a:rPr b="0" lang="ru-RU" sz="2700" spc="-21" strike="noStrike">
                <a:solidFill>
                  <a:srgbClr val="1f1f1f"/>
                </a:solidFill>
                <a:latin typeface="Arial"/>
              </a:rPr>
              <a:t>амбулаторных </a:t>
            </a:r>
            <a:r>
              <a:rPr b="0" lang="ru-RU" sz="2700" spc="-1" strike="noStrike">
                <a:solidFill>
                  <a:srgbClr val="1f1f1f"/>
                </a:solidFill>
                <a:latin typeface="Arial"/>
              </a:rPr>
              <a:t>условиях </a:t>
            </a:r>
            <a:r>
              <a:rPr b="0" lang="ru-RU" sz="2700" spc="-15" strike="noStrike">
                <a:solidFill>
                  <a:srgbClr val="1f1f1f"/>
                </a:solidFill>
                <a:latin typeface="Arial"/>
              </a:rPr>
              <a:t>через </a:t>
            </a:r>
            <a:r>
              <a:rPr b="0" lang="ru-RU" sz="2700" spc="4" strike="noStrike">
                <a:solidFill>
                  <a:srgbClr val="1f1f1f"/>
                </a:solidFill>
                <a:latin typeface="Arial"/>
              </a:rPr>
              <a:t>1-2 </a:t>
            </a:r>
            <a:r>
              <a:rPr b="0" lang="ru-RU" sz="2700" spc="-1" strike="noStrike">
                <a:solidFill>
                  <a:srgbClr val="1f1f1f"/>
                </a:solidFill>
                <a:latin typeface="Arial"/>
              </a:rPr>
              <a:t>месяца </a:t>
            </a:r>
            <a:r>
              <a:rPr b="0" lang="ru-RU" sz="2700" spc="-7" strike="noStrike">
                <a:solidFill>
                  <a:srgbClr val="1f1f1f"/>
                </a:solidFill>
                <a:latin typeface="Arial"/>
              </a:rPr>
              <a:t>после  выписки </a:t>
            </a:r>
            <a:r>
              <a:rPr b="0" lang="ru-RU" sz="2700" spc="-1" strike="noStrike">
                <a:solidFill>
                  <a:srgbClr val="1f1f1f"/>
                </a:solidFill>
                <a:latin typeface="Arial"/>
              </a:rPr>
              <a:t>из </a:t>
            </a:r>
            <a:r>
              <a:rPr b="0" lang="ru-RU" sz="2700" spc="-7" strike="noStrike">
                <a:solidFill>
                  <a:srgbClr val="1f1f1f"/>
                </a:solidFill>
                <a:latin typeface="Arial"/>
              </a:rPr>
              <a:t>стационара </a:t>
            </a:r>
            <a:r>
              <a:rPr b="0" lang="ru-RU" sz="2700" spc="4" strike="noStrike">
                <a:solidFill>
                  <a:srgbClr val="1f1f1f"/>
                </a:solidFill>
                <a:latin typeface="Arial"/>
              </a:rPr>
              <a:t>или </a:t>
            </a:r>
            <a:r>
              <a:rPr b="0" lang="ru-RU" sz="2700" spc="-1" strike="noStrike">
                <a:solidFill>
                  <a:srgbClr val="1f1f1f"/>
                </a:solidFill>
                <a:latin typeface="Arial"/>
              </a:rPr>
              <a:t>при </a:t>
            </a:r>
            <a:r>
              <a:rPr b="0" lang="ru-RU" sz="2700" spc="-15" strike="noStrike">
                <a:solidFill>
                  <a:srgbClr val="1f1f1f"/>
                </a:solidFill>
                <a:latin typeface="Arial"/>
              </a:rPr>
              <a:t>необходимости.</a:t>
            </a:r>
            <a:endParaRPr b="0" lang="ru-RU" sz="2700" spc="-1" strike="noStrike">
              <a:latin typeface="Arial"/>
            </a:endParaRPr>
          </a:p>
        </p:txBody>
      </p:sp>
      <p:sp>
        <p:nvSpPr>
          <p:cNvPr id="644" name="CustomShape 12"/>
          <p:cNvSpPr/>
          <p:nvPr/>
        </p:nvSpPr>
        <p:spPr>
          <a:xfrm>
            <a:off x="10839960" y="3755880"/>
            <a:ext cx="5817600" cy="149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3250" spc="-15" strike="noStrike">
                <a:solidFill>
                  <a:srgbClr val="1f1f1f"/>
                </a:solidFill>
                <a:latin typeface="Arial"/>
              </a:rPr>
              <a:t>Транспортировка </a:t>
            </a:r>
            <a:r>
              <a:rPr b="1" lang="ru-RU" sz="3250" spc="-21" strike="noStrike">
                <a:solidFill>
                  <a:srgbClr val="1f1f1f"/>
                </a:solidFill>
                <a:latin typeface="Arial"/>
              </a:rPr>
              <a:t>больных  коронавирусной </a:t>
            </a:r>
            <a:r>
              <a:rPr b="1" lang="ru-RU" sz="3250" spc="-12" strike="noStrike">
                <a:solidFill>
                  <a:srgbClr val="1f1f1f"/>
                </a:solidFill>
                <a:latin typeface="Arial"/>
              </a:rPr>
              <a:t>инфекцией  </a:t>
            </a:r>
            <a:r>
              <a:rPr b="1" lang="ru-RU" sz="3250" spc="-1" strike="noStrike">
                <a:solidFill>
                  <a:srgbClr val="1f1f1f"/>
                </a:solidFill>
                <a:latin typeface="Arial"/>
              </a:rPr>
              <a:t>из</a:t>
            </a:r>
            <a:r>
              <a:rPr b="1" lang="ru-RU" sz="3250" spc="-7" strike="noStrike">
                <a:solidFill>
                  <a:srgbClr val="1f1f1f"/>
                </a:solidFill>
                <a:latin typeface="Arial"/>
              </a:rPr>
              <a:t> стационара</a:t>
            </a:r>
            <a:endParaRPr b="0" lang="ru-RU" sz="3250" spc="-1" strike="noStrike">
              <a:latin typeface="Arial"/>
            </a:endParaRPr>
          </a:p>
        </p:txBody>
      </p:sp>
      <p:sp>
        <p:nvSpPr>
          <p:cNvPr id="645" name="CustomShape 13"/>
          <p:cNvSpPr/>
          <p:nvPr/>
        </p:nvSpPr>
        <p:spPr>
          <a:xfrm>
            <a:off x="10839960" y="5244120"/>
            <a:ext cx="8023320" cy="347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477360" indent="-465120">
              <a:lnSpc>
                <a:spcPct val="101000"/>
              </a:lnSpc>
              <a:spcBef>
                <a:spcPts val="91"/>
              </a:spcBef>
              <a:buClr>
                <a:srgbClr val="00af50"/>
              </a:buClr>
              <a:buFont typeface="Courier New"/>
              <a:buChar char="o"/>
            </a:pPr>
            <a:r>
              <a:rPr b="1" lang="ru-RU" sz="2500" spc="9" strike="noStrike">
                <a:solidFill>
                  <a:srgbClr val="1f1f1f"/>
                </a:solidFill>
                <a:latin typeface="Arial"/>
              </a:rPr>
              <a:t>при наличии </a:t>
            </a:r>
            <a:r>
              <a:rPr b="1" lang="ru-RU" sz="2500" spc="-7" strike="noStrike">
                <a:solidFill>
                  <a:srgbClr val="1f1f1f"/>
                </a:solidFill>
                <a:latin typeface="Arial"/>
              </a:rPr>
              <a:t>двух </a:t>
            </a:r>
            <a:r>
              <a:rPr b="0" lang="ru-RU" sz="2500" spc="-12" strike="noStrike">
                <a:solidFill>
                  <a:srgbClr val="1f1f1f"/>
                </a:solidFill>
                <a:latin typeface="Arial"/>
              </a:rPr>
              <a:t>отрицательных 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анализов 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на 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коронавирус </a:t>
            </a:r>
            <a:r>
              <a:rPr b="0" lang="ru-RU" sz="2500" spc="-7" strike="noStrike">
                <a:solidFill>
                  <a:srgbClr val="1f1f1f"/>
                </a:solidFill>
                <a:latin typeface="Arial"/>
              </a:rPr>
              <a:t>SARS-CoV-2,</a:t>
            </a:r>
            <a:r>
              <a:rPr b="0" lang="ru-RU" sz="2500" spc="5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500" spc="-1" strike="noStrike">
                <a:solidFill>
                  <a:srgbClr val="1f1f1f"/>
                </a:solidFill>
                <a:latin typeface="Arial"/>
              </a:rPr>
              <a:t>взятых</a:t>
            </a:r>
            <a:endParaRPr b="0" lang="ru-RU" sz="2500" spc="-1" strike="noStrike">
              <a:latin typeface="Arial"/>
            </a:endParaRPr>
          </a:p>
          <a:p>
            <a:pPr marL="477360">
              <a:lnSpc>
                <a:spcPct val="101000"/>
              </a:lnSpc>
            </a:pP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с 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интервалом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не менее </a:t>
            </a:r>
            <a:r>
              <a:rPr b="0" lang="ru-RU" sz="2500" spc="-1" strike="noStrike">
                <a:solidFill>
                  <a:srgbClr val="1f1f1f"/>
                </a:solidFill>
                <a:latin typeface="Arial"/>
              </a:rPr>
              <a:t>1-го 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дня,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пациент  </a:t>
            </a:r>
            <a:r>
              <a:rPr b="0" lang="ru-RU" sz="2500" spc="-7" strike="noStrike">
                <a:solidFill>
                  <a:srgbClr val="1f1f1f"/>
                </a:solidFill>
                <a:latin typeface="Arial"/>
              </a:rPr>
              <a:t>выписывается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и </a:t>
            </a:r>
            <a:r>
              <a:rPr b="0" lang="ru-RU" sz="2500" spc="-7" strike="noStrike">
                <a:solidFill>
                  <a:srgbClr val="1f1f1f"/>
                </a:solidFill>
                <a:latin typeface="Arial"/>
              </a:rPr>
              <a:t>транспортируется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любым  </a:t>
            </a:r>
            <a:r>
              <a:rPr b="0" lang="ru-RU" sz="2500" spc="12" strike="noStrike">
                <a:solidFill>
                  <a:srgbClr val="1f1f1f"/>
                </a:solidFill>
                <a:latin typeface="Arial"/>
              </a:rPr>
              <a:t>доступным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500" spc="-1" strike="noStrike">
                <a:solidFill>
                  <a:srgbClr val="1f1f1f"/>
                </a:solidFill>
                <a:latin typeface="Arial"/>
              </a:rPr>
              <a:t>транспортом;</a:t>
            </a:r>
            <a:endParaRPr b="0" lang="ru-RU" sz="2500" spc="-1" strike="noStrike">
              <a:latin typeface="Arial"/>
            </a:endParaRPr>
          </a:p>
          <a:p>
            <a:pPr marL="477360" indent="-465120">
              <a:lnSpc>
                <a:spcPct val="100000"/>
              </a:lnSpc>
              <a:spcBef>
                <a:spcPts val="31"/>
              </a:spcBef>
              <a:buClr>
                <a:srgbClr val="00af50"/>
              </a:buClr>
              <a:buFont typeface="Courier New"/>
              <a:buChar char="o"/>
            </a:pP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при выписке</a:t>
            </a:r>
            <a:r>
              <a:rPr b="0" lang="ru-RU" sz="2500" spc="-7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пациента</a:t>
            </a:r>
            <a:endParaRPr b="0" lang="ru-RU" sz="2500" spc="-1" strike="noStrike">
              <a:latin typeface="Arial"/>
            </a:endParaRPr>
          </a:p>
          <a:p>
            <a:pPr marL="477360" algn="just">
              <a:lnSpc>
                <a:spcPct val="101000"/>
              </a:lnSpc>
            </a:pPr>
            <a:r>
              <a:rPr b="1" lang="ru-RU" sz="2500" spc="9" strike="noStrike">
                <a:solidFill>
                  <a:srgbClr val="1f1f1f"/>
                </a:solidFill>
                <a:latin typeface="Arial"/>
              </a:rPr>
              <a:t>без </a:t>
            </a:r>
            <a:r>
              <a:rPr b="1" lang="ru-RU" sz="2500" spc="-1" strike="noStrike">
                <a:solidFill>
                  <a:srgbClr val="1f1f1f"/>
                </a:solidFill>
                <a:latin typeface="Arial"/>
              </a:rPr>
              <a:t>одного </a:t>
            </a:r>
            <a:r>
              <a:rPr b="1" lang="ru-RU" sz="2500" spc="12" strike="noStrike">
                <a:solidFill>
                  <a:srgbClr val="1f1f1f"/>
                </a:solidFill>
                <a:latin typeface="Arial"/>
              </a:rPr>
              <a:t>или </a:t>
            </a:r>
            <a:r>
              <a:rPr b="1" lang="ru-RU" sz="2500" spc="-7" strike="noStrike">
                <a:solidFill>
                  <a:srgbClr val="1f1f1f"/>
                </a:solidFill>
                <a:latin typeface="Arial"/>
              </a:rPr>
              <a:t>двух </a:t>
            </a:r>
            <a:r>
              <a:rPr b="1" lang="ru-RU" sz="2500" spc="4" strike="noStrike">
                <a:solidFill>
                  <a:srgbClr val="1f1f1f"/>
                </a:solidFill>
                <a:latin typeface="Arial"/>
              </a:rPr>
              <a:t>отрицательных </a:t>
            </a:r>
            <a:r>
              <a:rPr b="1" lang="ru-RU" sz="2500" spc="-1" strike="noStrike">
                <a:solidFill>
                  <a:srgbClr val="1f1f1f"/>
                </a:solidFill>
                <a:latin typeface="Arial"/>
              </a:rPr>
              <a:t>анализов</a:t>
            </a:r>
            <a:r>
              <a:rPr b="0" lang="ru-RU" sz="2500" spc="-1" strike="noStrike">
                <a:solidFill>
                  <a:srgbClr val="1f1f1f"/>
                </a:solidFill>
                <a:latin typeface="Arial"/>
              </a:rPr>
              <a:t>,  </a:t>
            </a:r>
            <a:r>
              <a:rPr b="0" lang="ru-RU" sz="2500" spc="-12" strike="noStrike">
                <a:solidFill>
                  <a:srgbClr val="1f1f1f"/>
                </a:solidFill>
                <a:latin typeface="Arial"/>
              </a:rPr>
              <a:t>его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транспортировка </a:t>
            </a:r>
            <a:r>
              <a:rPr b="0" lang="ru-RU" sz="2500" spc="-7" strike="noStrike">
                <a:solidFill>
                  <a:srgbClr val="1f1f1f"/>
                </a:solidFill>
                <a:latin typeface="Arial"/>
              </a:rPr>
              <a:t>осуществляется 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санитарным  транспортом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до 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места</a:t>
            </a:r>
            <a:r>
              <a:rPr b="0" lang="ru-RU" sz="2500" spc="3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500" spc="-1" strike="noStrike">
                <a:solidFill>
                  <a:srgbClr val="1f1f1f"/>
                </a:solidFill>
                <a:latin typeface="Arial"/>
              </a:rPr>
              <a:t>самоизоляции*.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646" name="CustomShape 14"/>
          <p:cNvSpPr/>
          <p:nvPr/>
        </p:nvSpPr>
        <p:spPr>
          <a:xfrm>
            <a:off x="860760" y="13225320"/>
            <a:ext cx="14382360" cy="99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2150" spc="4" strike="noStrike">
                <a:solidFill>
                  <a:srgbClr val="1f1f1f"/>
                </a:solidFill>
                <a:latin typeface="Arial"/>
              </a:rPr>
              <a:t>*</a:t>
            </a:r>
            <a:r>
              <a:rPr b="0" lang="ru-RU" sz="2150" spc="4" strike="noStrike">
                <a:solidFill>
                  <a:srgbClr val="1f1f1f"/>
                </a:solidFill>
                <a:latin typeface="Arial"/>
              </a:rPr>
              <a:t>При </a:t>
            </a:r>
            <a:r>
              <a:rPr b="0" lang="ru-RU" sz="2150" spc="-7" strike="noStrike">
                <a:solidFill>
                  <a:srgbClr val="1f1f1f"/>
                </a:solidFill>
                <a:latin typeface="Segoe UI"/>
              </a:rPr>
              <a:t>отсутствия </a:t>
            </a:r>
            <a:r>
              <a:rPr b="0" lang="ru-RU" sz="2150" spc="4" strike="noStrike">
                <a:solidFill>
                  <a:srgbClr val="1f1f1f"/>
                </a:solidFill>
                <a:latin typeface="Segoe UI"/>
              </a:rPr>
              <a:t>у </a:t>
            </a:r>
            <a:r>
              <a:rPr b="0" lang="ru-RU" sz="2150" spc="-1" strike="noStrike">
                <a:solidFill>
                  <a:srgbClr val="1f1f1f"/>
                </a:solidFill>
                <a:latin typeface="Segoe UI"/>
              </a:rPr>
              <a:t>пациента </a:t>
            </a:r>
            <a:r>
              <a:rPr b="0" lang="ru-RU" sz="2150" spc="4" strike="noStrike">
                <a:solidFill>
                  <a:srgbClr val="1f1f1f"/>
                </a:solidFill>
                <a:latin typeface="Segoe UI"/>
              </a:rPr>
              <a:t>условий </a:t>
            </a:r>
            <a:r>
              <a:rPr b="0" lang="ru-RU" sz="2150" spc="9" strike="noStrike">
                <a:solidFill>
                  <a:srgbClr val="1f1f1f"/>
                </a:solidFill>
                <a:latin typeface="Segoe UI"/>
              </a:rPr>
              <a:t>для </a:t>
            </a:r>
            <a:r>
              <a:rPr b="0" lang="ru-RU" sz="2150" spc="4" strike="noStrike">
                <a:solidFill>
                  <a:srgbClr val="1f1f1f"/>
                </a:solidFill>
                <a:latin typeface="Segoe UI"/>
              </a:rPr>
              <a:t>самоизоляции, </a:t>
            </a:r>
            <a:r>
              <a:rPr b="0" lang="ru-RU" sz="2150" spc="-7" strike="noStrike">
                <a:solidFill>
                  <a:srgbClr val="1f1f1f"/>
                </a:solidFill>
                <a:latin typeface="Segoe UI"/>
              </a:rPr>
              <a:t>рассмотреть </a:t>
            </a:r>
            <a:r>
              <a:rPr b="0" lang="ru-RU" sz="2150" spc="4" strike="noStrike">
                <a:solidFill>
                  <a:srgbClr val="1f1f1f"/>
                </a:solidFill>
                <a:latin typeface="Segoe UI"/>
              </a:rPr>
              <a:t>вопрос о </a:t>
            </a:r>
            <a:r>
              <a:rPr b="0" lang="ru-RU" sz="2150" spc="-1" strike="noStrike">
                <a:solidFill>
                  <a:srgbClr val="1f1f1f"/>
                </a:solidFill>
                <a:latin typeface="Segoe UI"/>
              </a:rPr>
              <a:t>выписке пациента </a:t>
            </a:r>
            <a:r>
              <a:rPr b="0" lang="ru-RU" sz="2150" spc="4" strike="noStrike">
                <a:solidFill>
                  <a:srgbClr val="1f1f1f"/>
                </a:solidFill>
                <a:latin typeface="Segoe UI"/>
              </a:rPr>
              <a:t>в </a:t>
            </a:r>
            <a:r>
              <a:rPr b="0" lang="ru-RU" sz="2150" spc="-1" strike="noStrike">
                <a:solidFill>
                  <a:srgbClr val="1f1f1f"/>
                </a:solidFill>
                <a:latin typeface="Segoe UI"/>
              </a:rPr>
              <a:t>медицинский  обсерватор или </a:t>
            </a:r>
            <a:r>
              <a:rPr b="0" lang="ru-RU" sz="2150" spc="4" strike="noStrike">
                <a:solidFill>
                  <a:srgbClr val="1f1f1f"/>
                </a:solidFill>
                <a:latin typeface="Segoe UI"/>
              </a:rPr>
              <a:t>другие </a:t>
            </a:r>
            <a:r>
              <a:rPr b="0" lang="ru-RU" sz="2150" spc="-1" strike="noStrike">
                <a:solidFill>
                  <a:srgbClr val="1f1f1f"/>
                </a:solidFill>
                <a:latin typeface="Segoe UI"/>
              </a:rPr>
              <a:t>медицинские организации, </a:t>
            </a:r>
            <a:r>
              <a:rPr b="0" lang="ru-RU" sz="2150" spc="4" strike="noStrike">
                <a:solidFill>
                  <a:srgbClr val="1f1f1f"/>
                </a:solidFill>
                <a:latin typeface="Segoe UI"/>
              </a:rPr>
              <a:t>обеспечивающие условия изоляции на </a:t>
            </a:r>
            <a:r>
              <a:rPr b="0" lang="ru-RU" sz="2150" spc="-1" strike="noStrike">
                <a:solidFill>
                  <a:srgbClr val="1f1f1f"/>
                </a:solidFill>
                <a:latin typeface="Segoe UI"/>
              </a:rPr>
              <a:t>необходимый</a:t>
            </a:r>
            <a:r>
              <a:rPr b="0" lang="ru-RU" sz="2150" spc="307" strike="noStrike">
                <a:solidFill>
                  <a:srgbClr val="1f1f1f"/>
                </a:solidFill>
                <a:latin typeface="Segoe UI"/>
              </a:rPr>
              <a:t> </a:t>
            </a:r>
            <a:r>
              <a:rPr b="0" lang="ru-RU" sz="2150" spc="18" strike="noStrike">
                <a:solidFill>
                  <a:srgbClr val="1f1f1f"/>
                </a:solidFill>
                <a:latin typeface="Segoe UI"/>
              </a:rPr>
              <a:t>срок.</a:t>
            </a:r>
            <a:endParaRPr b="0" lang="ru-RU" sz="2150" spc="-1" strike="noStrike">
              <a:latin typeface="Arial"/>
            </a:endParaRPr>
          </a:p>
        </p:txBody>
      </p:sp>
      <p:sp>
        <p:nvSpPr>
          <p:cNvPr id="647" name="CustomShape 15"/>
          <p:cNvSpPr/>
          <p:nvPr/>
        </p:nvSpPr>
        <p:spPr>
          <a:xfrm>
            <a:off x="794880" y="13121280"/>
            <a:ext cx="14357160" cy="360"/>
          </a:xfrm>
          <a:custGeom>
            <a:avLst/>
            <a:gdLst/>
            <a:ahLst/>
            <a:rect l="l" t="t" r="r" b="b"/>
            <a:pathLst>
              <a:path w="14357350" h="0">
                <a:moveTo>
                  <a:pt x="0" y="0"/>
                </a:moveTo>
                <a:lnTo>
                  <a:pt x="14357254" y="0"/>
                </a:lnTo>
              </a:path>
            </a:pathLst>
          </a:custGeom>
          <a:noFill/>
          <a:ln w="11160">
            <a:solidFill>
              <a:srgbClr val="7e7e7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8" name="CustomShape 16"/>
          <p:cNvSpPr/>
          <p:nvPr/>
        </p:nvSpPr>
        <p:spPr>
          <a:xfrm>
            <a:off x="1034280" y="9457200"/>
            <a:ext cx="17759880" cy="353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4926960">
              <a:lnSpc>
                <a:spcPts val="3475"/>
              </a:lnSpc>
              <a:spcBef>
                <a:spcPts val="91"/>
              </a:spcBef>
            </a:pPr>
            <a:r>
              <a:rPr b="1" lang="ru-RU" sz="2900" spc="-12" strike="noStrike">
                <a:solidFill>
                  <a:srgbClr val="1f1f1f"/>
                </a:solidFill>
                <a:latin typeface="Arial"/>
              </a:rPr>
              <a:t>Медицинская </a:t>
            </a:r>
            <a:r>
              <a:rPr b="1" lang="ru-RU" sz="2900" spc="-21" strike="noStrike">
                <a:solidFill>
                  <a:srgbClr val="1f1f1f"/>
                </a:solidFill>
                <a:latin typeface="Arial"/>
              </a:rPr>
              <a:t>помощь </a:t>
            </a:r>
            <a:r>
              <a:rPr b="1" lang="ru-RU" sz="2900" spc="-7" strike="noStrike">
                <a:solidFill>
                  <a:srgbClr val="1f1f1f"/>
                </a:solidFill>
                <a:latin typeface="Arial"/>
              </a:rPr>
              <a:t>на </a:t>
            </a:r>
            <a:r>
              <a:rPr b="1" lang="ru-RU" sz="2900" spc="-26" strike="noStrike">
                <a:solidFill>
                  <a:srgbClr val="1f1f1f"/>
                </a:solidFill>
                <a:latin typeface="Arial"/>
              </a:rPr>
              <a:t>амбулаторном</a:t>
            </a:r>
            <a:r>
              <a:rPr b="1" lang="ru-RU" sz="2900" spc="-100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900" spc="-15" strike="noStrike">
                <a:solidFill>
                  <a:srgbClr val="1f1f1f"/>
                </a:solidFill>
                <a:latin typeface="Arial"/>
              </a:rPr>
              <a:t>этапе:</a:t>
            </a:r>
            <a:endParaRPr b="0" lang="ru-RU" sz="2900" spc="-1" strike="noStrike">
              <a:latin typeface="Arial"/>
            </a:endParaRPr>
          </a:p>
          <a:p>
            <a:pPr marL="424800" indent="-412560">
              <a:lnSpc>
                <a:spcPts val="3464"/>
              </a:lnSpc>
              <a:buClr>
                <a:srgbClr val="1f1f1f"/>
              </a:buClr>
              <a:buFont typeface="Wingdings" charset="2"/>
              <a:buChar char=""/>
            </a:pPr>
            <a:r>
              <a:rPr b="0" lang="ru-RU" sz="2900" spc="-21" strike="noStrike">
                <a:solidFill>
                  <a:srgbClr val="1f1f1f"/>
                </a:solidFill>
                <a:latin typeface="Arial"/>
              </a:rPr>
              <a:t>ежедневное </a:t>
            </a:r>
            <a:r>
              <a:rPr b="0" lang="ru-RU" sz="2900" spc="-15" strike="noStrike">
                <a:solidFill>
                  <a:srgbClr val="1f1f1f"/>
                </a:solidFill>
                <a:latin typeface="Arial"/>
              </a:rPr>
              <a:t>медицинское </a:t>
            </a:r>
            <a:r>
              <a:rPr b="0" lang="ru-RU" sz="2900" spc="-32" strike="noStrike">
                <a:solidFill>
                  <a:srgbClr val="1f1f1f"/>
                </a:solidFill>
                <a:latin typeface="Arial"/>
              </a:rPr>
              <a:t>наблюдение, </a:t>
            </a:r>
            <a:r>
              <a:rPr b="0" lang="ru-RU" sz="2900" spc="-7" strike="noStrike">
                <a:solidFill>
                  <a:srgbClr val="1f1f1f"/>
                </a:solidFill>
                <a:latin typeface="Arial"/>
              </a:rPr>
              <a:t>в </a:t>
            </a:r>
            <a:r>
              <a:rPr b="0" lang="ru-RU" sz="2900" spc="-21" strike="noStrike">
                <a:solidFill>
                  <a:srgbClr val="1f1f1f"/>
                </a:solidFill>
                <a:latin typeface="Arial"/>
              </a:rPr>
              <a:t>том </a:t>
            </a:r>
            <a:r>
              <a:rPr b="0" lang="ru-RU" sz="2900" spc="-7" strike="noStrike">
                <a:solidFill>
                  <a:srgbClr val="1f1f1f"/>
                </a:solidFill>
                <a:latin typeface="Arial"/>
              </a:rPr>
              <a:t>числе</a:t>
            </a:r>
            <a:r>
              <a:rPr b="0" lang="ru-RU" sz="2900" spc="-80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900" spc="-15" strike="noStrike">
                <a:solidFill>
                  <a:srgbClr val="1f1f1f"/>
                </a:solidFill>
                <a:latin typeface="Arial"/>
              </a:rPr>
              <a:t>дистанционное;</a:t>
            </a:r>
            <a:endParaRPr b="0" lang="ru-RU" sz="2900" spc="-1" strike="noStrike">
              <a:latin typeface="Arial"/>
            </a:endParaRPr>
          </a:p>
          <a:p>
            <a:pPr marL="424800" indent="-412560">
              <a:lnSpc>
                <a:spcPts val="3464"/>
              </a:lnSpc>
              <a:buClr>
                <a:srgbClr val="1f1f1f"/>
              </a:buClr>
              <a:buFont typeface="Wingdings" charset="2"/>
              <a:buChar char=""/>
            </a:pPr>
            <a:r>
              <a:rPr b="0" lang="ru-RU" sz="2900" spc="-21" strike="noStrike">
                <a:solidFill>
                  <a:srgbClr val="1f1f1f"/>
                </a:solidFill>
                <a:latin typeface="Arial"/>
              </a:rPr>
              <a:t>проведение </a:t>
            </a:r>
            <a:r>
              <a:rPr b="0" lang="ru-RU" sz="2900" spc="-7" strike="noStrike">
                <a:solidFill>
                  <a:srgbClr val="1f1f1f"/>
                </a:solidFill>
                <a:latin typeface="Arial"/>
              </a:rPr>
              <a:t>при </a:t>
            </a:r>
            <a:r>
              <a:rPr b="0" lang="ru-RU" sz="2900" spc="-26" strike="noStrike">
                <a:solidFill>
                  <a:srgbClr val="1f1f1f"/>
                </a:solidFill>
                <a:latin typeface="Arial"/>
              </a:rPr>
              <a:t>необходимости </a:t>
            </a:r>
            <a:r>
              <a:rPr b="0" lang="ru-RU" sz="2900" spc="-21" strike="noStrike">
                <a:solidFill>
                  <a:srgbClr val="1f1f1f"/>
                </a:solidFill>
                <a:latin typeface="Arial"/>
              </a:rPr>
              <a:t>рентгенологического </a:t>
            </a:r>
            <a:r>
              <a:rPr b="0" lang="ru-RU" sz="2900" spc="-15" strike="noStrike">
                <a:solidFill>
                  <a:srgbClr val="1f1f1f"/>
                </a:solidFill>
                <a:latin typeface="Arial"/>
              </a:rPr>
              <a:t>исследования </a:t>
            </a:r>
            <a:r>
              <a:rPr b="0" lang="ru-RU" sz="2900" spc="-7" strike="noStrike">
                <a:solidFill>
                  <a:srgbClr val="1f1f1f"/>
                </a:solidFill>
                <a:latin typeface="Arial"/>
              </a:rPr>
              <a:t>и/или КТ </a:t>
            </a:r>
            <a:r>
              <a:rPr b="0" lang="ru-RU" sz="2900" spc="-21" strike="noStrike">
                <a:solidFill>
                  <a:srgbClr val="1f1f1f"/>
                </a:solidFill>
                <a:latin typeface="Arial"/>
              </a:rPr>
              <a:t>органов </a:t>
            </a:r>
            <a:r>
              <a:rPr b="0" lang="ru-RU" sz="2900" spc="-32" strike="noStrike">
                <a:solidFill>
                  <a:srgbClr val="1f1f1f"/>
                </a:solidFill>
                <a:latin typeface="Arial"/>
              </a:rPr>
              <a:t>грудной</a:t>
            </a:r>
            <a:r>
              <a:rPr b="0" lang="ru-RU" sz="2900" spc="-145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900" spc="-15" strike="noStrike">
                <a:solidFill>
                  <a:srgbClr val="1f1f1f"/>
                </a:solidFill>
                <a:latin typeface="Arial"/>
              </a:rPr>
              <a:t>клетки;</a:t>
            </a:r>
            <a:endParaRPr b="0" lang="ru-RU" sz="2900" spc="-1" strike="noStrike">
              <a:latin typeface="Arial"/>
            </a:endParaRPr>
          </a:p>
          <a:p>
            <a:pPr marL="424800" indent="-412560">
              <a:lnSpc>
                <a:spcPts val="3464"/>
              </a:lnSpc>
              <a:buClr>
                <a:srgbClr val="1f1f1f"/>
              </a:buClr>
              <a:buFont typeface="Wingdings" charset="2"/>
              <a:buChar char=""/>
            </a:pPr>
            <a:r>
              <a:rPr b="0" lang="ru-RU" sz="2900" spc="-21" strike="noStrike">
                <a:solidFill>
                  <a:srgbClr val="1f1f1f"/>
                </a:solidFill>
                <a:latin typeface="Arial"/>
              </a:rPr>
              <a:t>проведение </a:t>
            </a:r>
            <a:r>
              <a:rPr b="0" lang="ru-RU" sz="2900" spc="-15" strike="noStrike">
                <a:solidFill>
                  <a:srgbClr val="1f1f1f"/>
                </a:solidFill>
                <a:latin typeface="Arial"/>
              </a:rPr>
              <a:t>исследования </a:t>
            </a: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на </a:t>
            </a:r>
            <a:r>
              <a:rPr b="0" lang="ru-RU" sz="2900" spc="-15" strike="noStrike">
                <a:solidFill>
                  <a:srgbClr val="1f1f1f"/>
                </a:solidFill>
                <a:latin typeface="Arial"/>
              </a:rPr>
              <a:t>наличие </a:t>
            </a: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РНК</a:t>
            </a:r>
            <a:r>
              <a:rPr b="0" lang="ru-RU" sz="2900" spc="-100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900" spc="-21" strike="noStrike">
                <a:solidFill>
                  <a:srgbClr val="1f1f1f"/>
                </a:solidFill>
                <a:latin typeface="Arial"/>
              </a:rPr>
              <a:t>SARS-CoV-2;</a:t>
            </a:r>
            <a:endParaRPr b="0" lang="ru-RU" sz="2900" spc="-1" strike="noStrike">
              <a:latin typeface="Arial"/>
            </a:endParaRPr>
          </a:p>
          <a:p>
            <a:pPr marL="424800" indent="-412560">
              <a:lnSpc>
                <a:spcPts val="3470"/>
              </a:lnSpc>
              <a:spcBef>
                <a:spcPts val="113"/>
              </a:spcBef>
              <a:buClr>
                <a:srgbClr val="1f1f1f"/>
              </a:buClr>
              <a:buFont typeface="Wingdings" charset="2"/>
              <a:buChar char=""/>
            </a:pPr>
            <a:r>
              <a:rPr b="0" lang="ru-RU" sz="2900" spc="-7" strike="noStrike">
                <a:solidFill>
                  <a:srgbClr val="1f1f1f"/>
                </a:solidFill>
                <a:latin typeface="Arial"/>
              </a:rPr>
              <a:t>пациенту </a:t>
            </a: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после выписки </a:t>
            </a:r>
            <a:r>
              <a:rPr b="0" lang="ru-RU" sz="2900" spc="-32" strike="noStrike">
                <a:solidFill>
                  <a:srgbClr val="1f1f1f"/>
                </a:solidFill>
                <a:latin typeface="Arial"/>
              </a:rPr>
              <a:t>необходимо </a:t>
            </a:r>
            <a:r>
              <a:rPr b="0" lang="ru-RU" sz="2900" spc="-35" strike="noStrike">
                <a:solidFill>
                  <a:srgbClr val="1f1f1f"/>
                </a:solidFill>
                <a:latin typeface="Arial"/>
              </a:rPr>
              <a:t>соблюдать </a:t>
            </a:r>
            <a:r>
              <a:rPr b="0" lang="ru-RU" sz="2900" spc="-21" strike="noStrike">
                <a:solidFill>
                  <a:srgbClr val="1f1f1f"/>
                </a:solidFill>
                <a:latin typeface="Arial"/>
              </a:rPr>
              <a:t>режим самоизоляции </a:t>
            </a: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до </a:t>
            </a:r>
            <a:r>
              <a:rPr b="0" lang="ru-RU" sz="2900" spc="-15" strike="noStrike">
                <a:solidFill>
                  <a:srgbClr val="1f1f1f"/>
                </a:solidFill>
                <a:latin typeface="Arial"/>
              </a:rPr>
              <a:t>получения </a:t>
            </a:r>
            <a:r>
              <a:rPr b="0" lang="ru-RU" sz="2900" spc="-26" strike="noStrike">
                <a:solidFill>
                  <a:srgbClr val="1f1f1f"/>
                </a:solidFill>
                <a:latin typeface="Arial"/>
              </a:rPr>
              <a:t>двух  </a:t>
            </a:r>
            <a:r>
              <a:rPr b="0" lang="ru-RU" sz="2900" spc="-32" strike="noStrike">
                <a:solidFill>
                  <a:srgbClr val="1f1f1f"/>
                </a:solidFill>
                <a:latin typeface="Arial"/>
              </a:rPr>
              <a:t>отрицательных </a:t>
            </a:r>
            <a:r>
              <a:rPr b="0" lang="ru-RU" sz="2900" spc="-21" strike="noStrike">
                <a:solidFill>
                  <a:srgbClr val="1f1f1f"/>
                </a:solidFill>
                <a:latin typeface="Arial"/>
              </a:rPr>
              <a:t>исследований </a:t>
            </a: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на </a:t>
            </a:r>
            <a:r>
              <a:rPr b="0" lang="ru-RU" sz="2900" spc="-15" strike="noStrike">
                <a:solidFill>
                  <a:srgbClr val="1f1f1f"/>
                </a:solidFill>
                <a:latin typeface="Arial"/>
              </a:rPr>
              <a:t>наличие </a:t>
            </a: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РНК </a:t>
            </a:r>
            <a:r>
              <a:rPr b="0" lang="ru-RU" sz="2900" spc="-26" strike="noStrike">
                <a:solidFill>
                  <a:srgbClr val="1f1f1f"/>
                </a:solidFill>
                <a:latin typeface="Arial"/>
              </a:rPr>
              <a:t>SARS-CoV-2 </a:t>
            </a:r>
            <a:r>
              <a:rPr b="0" lang="ru-RU" sz="2500" spc="9" strike="noStrike">
                <a:solidFill>
                  <a:srgbClr val="7c7c7c"/>
                </a:solidFill>
                <a:latin typeface="Arial"/>
              </a:rPr>
              <a:t>(в </a:t>
            </a:r>
            <a:r>
              <a:rPr b="0" lang="ru-RU" sz="2500" spc="-7" strike="noStrike">
                <a:solidFill>
                  <a:srgbClr val="7c7c7c"/>
                </a:solidFill>
                <a:latin typeface="Arial"/>
              </a:rPr>
              <a:t>том </a:t>
            </a:r>
            <a:r>
              <a:rPr b="0" lang="ru-RU" sz="2500" spc="9" strike="noStrike">
                <a:solidFill>
                  <a:srgbClr val="7c7c7c"/>
                </a:solidFill>
                <a:latin typeface="Arial"/>
              </a:rPr>
              <a:t>числе </a:t>
            </a:r>
            <a:r>
              <a:rPr b="0" lang="ru-RU" sz="2500" spc="-1" strike="noStrike">
                <a:solidFill>
                  <a:srgbClr val="7c7c7c"/>
                </a:solidFill>
                <a:latin typeface="Arial"/>
              </a:rPr>
              <a:t>взятых </a:t>
            </a:r>
            <a:r>
              <a:rPr b="0" lang="ru-RU" sz="2500" spc="9" strike="noStrike">
                <a:solidFill>
                  <a:srgbClr val="7c7c7c"/>
                </a:solidFill>
                <a:latin typeface="Arial"/>
              </a:rPr>
              <a:t>при</a:t>
            </a:r>
            <a:r>
              <a:rPr b="0" lang="ru-RU" sz="2500" spc="180" strike="noStrike">
                <a:solidFill>
                  <a:srgbClr val="7c7c7c"/>
                </a:solidFill>
                <a:latin typeface="Arial"/>
              </a:rPr>
              <a:t> </a:t>
            </a:r>
            <a:r>
              <a:rPr b="0" lang="ru-RU" sz="2500" spc="-1" strike="noStrike">
                <a:solidFill>
                  <a:srgbClr val="7c7c7c"/>
                </a:solidFill>
                <a:latin typeface="Arial"/>
              </a:rPr>
              <a:t>госпитализации).</a:t>
            </a:r>
            <a:endParaRPr b="0" lang="ru-RU" sz="2500" spc="-1" strike="noStrike">
              <a:latin typeface="Arial"/>
            </a:endParaRPr>
          </a:p>
          <a:p>
            <a:pPr marL="424800" indent="-412560">
              <a:lnSpc>
                <a:spcPts val="3339"/>
              </a:lnSpc>
              <a:buClr>
                <a:srgbClr val="1f1f1f"/>
              </a:buClr>
              <a:buFont typeface="Wingdings" charset="2"/>
              <a:buChar char=""/>
            </a:pPr>
            <a:r>
              <a:rPr b="0" lang="ru-RU" sz="2900" spc="-15" strike="noStrike">
                <a:solidFill>
                  <a:srgbClr val="1f1f1f"/>
                </a:solidFill>
                <a:latin typeface="Arial"/>
              </a:rPr>
              <a:t>контрольные исследования </a:t>
            </a:r>
            <a:r>
              <a:rPr b="0" lang="ru-RU" sz="2900" spc="-21" strike="noStrike">
                <a:solidFill>
                  <a:srgbClr val="1f1f1f"/>
                </a:solidFill>
                <a:latin typeface="Arial"/>
              </a:rPr>
              <a:t>проводят </a:t>
            </a: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не </a:t>
            </a:r>
            <a:r>
              <a:rPr b="0" lang="ru-RU" sz="2900" spc="-15" strike="noStrike">
                <a:solidFill>
                  <a:srgbClr val="1f1f1f"/>
                </a:solidFill>
                <a:latin typeface="Arial"/>
              </a:rPr>
              <a:t>ранее </a:t>
            </a:r>
            <a:r>
              <a:rPr b="0" lang="ru-RU" sz="2900" spc="-7" strike="noStrike">
                <a:solidFill>
                  <a:srgbClr val="1f1f1f"/>
                </a:solidFill>
                <a:latin typeface="Arial"/>
              </a:rPr>
              <a:t>чем </a:t>
            </a:r>
            <a:r>
              <a:rPr b="0" lang="ru-RU" sz="2900" spc="-26" strike="noStrike">
                <a:solidFill>
                  <a:srgbClr val="1f1f1f"/>
                </a:solidFill>
                <a:latin typeface="Arial"/>
              </a:rPr>
              <a:t>через </a:t>
            </a:r>
            <a:r>
              <a:rPr b="0" lang="ru-RU" sz="2900" spc="-7" strike="noStrike">
                <a:solidFill>
                  <a:srgbClr val="1f1f1f"/>
                </a:solidFill>
                <a:latin typeface="Arial"/>
              </a:rPr>
              <a:t>месяц после</a:t>
            </a:r>
            <a:r>
              <a:rPr b="0" lang="ru-RU" sz="2900" spc="-114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выписки,</a:t>
            </a:r>
            <a:endParaRPr b="0" lang="ru-RU" sz="2900" spc="-1" strike="noStrike">
              <a:latin typeface="Arial"/>
            </a:endParaRPr>
          </a:p>
          <a:p>
            <a:pPr marL="424800">
              <a:lnSpc>
                <a:spcPts val="3475"/>
              </a:lnSpc>
            </a:pP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не </a:t>
            </a:r>
            <a:r>
              <a:rPr b="0" lang="ru-RU" sz="2900" spc="-26" strike="noStrike">
                <a:solidFill>
                  <a:srgbClr val="1f1f1f"/>
                </a:solidFill>
                <a:latin typeface="Arial"/>
              </a:rPr>
              <a:t>проводится </a:t>
            </a:r>
            <a:r>
              <a:rPr b="0" lang="ru-RU" sz="2900" spc="-7" strike="noStrike">
                <a:solidFill>
                  <a:srgbClr val="1f1f1f"/>
                </a:solidFill>
                <a:latin typeface="Arial"/>
              </a:rPr>
              <a:t>в случае </a:t>
            </a:r>
            <a:r>
              <a:rPr b="0" lang="ru-RU" sz="2900" spc="-21" strike="noStrike">
                <a:solidFill>
                  <a:srgbClr val="1f1f1f"/>
                </a:solidFill>
                <a:latin typeface="Arial"/>
              </a:rPr>
              <a:t>легкого </a:t>
            </a:r>
            <a:r>
              <a:rPr b="0" lang="ru-RU" sz="2900" spc="-32" strike="noStrike">
                <a:solidFill>
                  <a:srgbClr val="1f1f1f"/>
                </a:solidFill>
                <a:latin typeface="Arial"/>
              </a:rPr>
              <a:t>течения </a:t>
            </a:r>
            <a:r>
              <a:rPr b="0" lang="ru-RU" sz="2900" spc="-15" strike="noStrike">
                <a:solidFill>
                  <a:srgbClr val="1f1f1f"/>
                </a:solidFill>
                <a:latin typeface="Arial"/>
              </a:rPr>
              <a:t>перенесенного</a:t>
            </a:r>
            <a:r>
              <a:rPr b="0" lang="ru-RU" sz="2900" spc="-7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900" spc="-21" strike="noStrike">
                <a:solidFill>
                  <a:srgbClr val="1f1f1f"/>
                </a:solidFill>
                <a:latin typeface="Arial"/>
              </a:rPr>
              <a:t>заболевания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649" name="CustomShape 17"/>
          <p:cNvSpPr/>
          <p:nvPr/>
        </p:nvSpPr>
        <p:spPr>
          <a:xfrm>
            <a:off x="726840" y="1941480"/>
            <a:ext cx="10865880" cy="360"/>
          </a:xfrm>
          <a:custGeom>
            <a:avLst/>
            <a:gdLst/>
            <a:ahLst/>
            <a:rect l="l" t="t" r="r" b="b"/>
            <a:pathLst>
              <a:path w="10866120" h="0">
                <a:moveTo>
                  <a:pt x="0" y="0"/>
                </a:moveTo>
                <a:lnTo>
                  <a:pt x="10865593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0" name="CustomShape 18"/>
          <p:cNvSpPr/>
          <p:nvPr/>
        </p:nvSpPr>
        <p:spPr>
          <a:xfrm>
            <a:off x="726120" y="1906200"/>
            <a:ext cx="2945520" cy="360"/>
          </a:xfrm>
          <a:custGeom>
            <a:avLst/>
            <a:gdLst/>
            <a:ahLst/>
            <a:rect l="l" t="t" r="r" b="b"/>
            <a:pathLst>
              <a:path w="2945765" h="0">
                <a:moveTo>
                  <a:pt x="0" y="0"/>
                </a:moveTo>
                <a:lnTo>
                  <a:pt x="294563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CustomShape 1"/>
          <p:cNvSpPr/>
          <p:nvPr/>
        </p:nvSpPr>
        <p:spPr>
          <a:xfrm>
            <a:off x="19344960" y="13513680"/>
            <a:ext cx="383040" cy="3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>
            <a:spAutoFit/>
          </a:bodyPr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b="0" lang="ru-RU" sz="2500" spc="9" strike="noStrike">
                <a:solidFill>
                  <a:srgbClr val="8f8f8f"/>
                </a:solidFill>
                <a:latin typeface="Arial"/>
              </a:rPr>
              <a:t>26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652" name="CustomShape 2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3" name="CustomShape 3"/>
          <p:cNvSpPr/>
          <p:nvPr/>
        </p:nvSpPr>
        <p:spPr>
          <a:xfrm>
            <a:off x="3736440" y="1298880"/>
            <a:ext cx="8203680" cy="360"/>
          </a:xfrm>
          <a:custGeom>
            <a:avLst/>
            <a:gdLst/>
            <a:ahLst/>
            <a:rect l="l" t="t" r="r" b="b"/>
            <a:pathLst>
              <a:path w="8204200" h="0">
                <a:moveTo>
                  <a:pt x="0" y="0"/>
                </a:moveTo>
                <a:lnTo>
                  <a:pt x="8203752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4" name="CustomShape 4"/>
          <p:cNvSpPr/>
          <p:nvPr/>
        </p:nvSpPr>
        <p:spPr>
          <a:xfrm>
            <a:off x="790920" y="1280520"/>
            <a:ext cx="2945520" cy="360"/>
          </a:xfrm>
          <a:custGeom>
            <a:avLst/>
            <a:gdLst/>
            <a:ahLst/>
            <a:rect l="l" t="t" r="r" b="b"/>
            <a:pathLst>
              <a:path w="2945765" h="0">
                <a:moveTo>
                  <a:pt x="0" y="0"/>
                </a:moveTo>
                <a:lnTo>
                  <a:pt x="294563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5" name="CustomShape 5"/>
          <p:cNvSpPr/>
          <p:nvPr/>
        </p:nvSpPr>
        <p:spPr>
          <a:xfrm>
            <a:off x="1160280" y="1838160"/>
            <a:ext cx="8192880" cy="11639880"/>
          </a:xfrm>
          <a:custGeom>
            <a:avLst/>
            <a:gdLst/>
            <a:ahLst/>
            <a:rect l="l" t="t" r="r" b="b"/>
            <a:pathLst>
              <a:path w="8193405" h="11640185">
                <a:moveTo>
                  <a:pt x="8010395" y="0"/>
                </a:moveTo>
                <a:lnTo>
                  <a:pt x="182812" y="0"/>
                </a:lnTo>
                <a:lnTo>
                  <a:pt x="134209" y="6529"/>
                </a:lnTo>
                <a:lnTo>
                  <a:pt x="90538" y="24956"/>
                </a:lnTo>
                <a:lnTo>
                  <a:pt x="53539" y="53539"/>
                </a:lnTo>
                <a:lnTo>
                  <a:pt x="24956" y="90538"/>
                </a:lnTo>
                <a:lnTo>
                  <a:pt x="6529" y="134209"/>
                </a:lnTo>
                <a:lnTo>
                  <a:pt x="0" y="182812"/>
                </a:lnTo>
                <a:lnTo>
                  <a:pt x="0" y="11457149"/>
                </a:lnTo>
                <a:lnTo>
                  <a:pt x="6529" y="11505743"/>
                </a:lnTo>
                <a:lnTo>
                  <a:pt x="24956" y="11549408"/>
                </a:lnTo>
                <a:lnTo>
                  <a:pt x="53539" y="11586402"/>
                </a:lnTo>
                <a:lnTo>
                  <a:pt x="90538" y="11614983"/>
                </a:lnTo>
                <a:lnTo>
                  <a:pt x="134209" y="11633410"/>
                </a:lnTo>
                <a:lnTo>
                  <a:pt x="182812" y="11639939"/>
                </a:lnTo>
                <a:lnTo>
                  <a:pt x="8010395" y="11639939"/>
                </a:lnTo>
                <a:lnTo>
                  <a:pt x="8058998" y="11633410"/>
                </a:lnTo>
                <a:lnTo>
                  <a:pt x="8102669" y="11614983"/>
                </a:lnTo>
                <a:lnTo>
                  <a:pt x="8139668" y="11586402"/>
                </a:lnTo>
                <a:lnTo>
                  <a:pt x="8168251" y="11549408"/>
                </a:lnTo>
                <a:lnTo>
                  <a:pt x="8186678" y="11505743"/>
                </a:lnTo>
                <a:lnTo>
                  <a:pt x="8193208" y="11457149"/>
                </a:lnTo>
                <a:lnTo>
                  <a:pt x="8193208" y="182812"/>
                </a:lnTo>
                <a:lnTo>
                  <a:pt x="8186678" y="134209"/>
                </a:lnTo>
                <a:lnTo>
                  <a:pt x="8168251" y="90538"/>
                </a:lnTo>
                <a:lnTo>
                  <a:pt x="8139668" y="53539"/>
                </a:lnTo>
                <a:lnTo>
                  <a:pt x="8102669" y="24956"/>
                </a:lnTo>
                <a:lnTo>
                  <a:pt x="8058998" y="6529"/>
                </a:lnTo>
                <a:lnTo>
                  <a:pt x="8010395" y="0"/>
                </a:lnTo>
                <a:close/>
              </a:path>
            </a:pathLst>
          </a:custGeom>
          <a:solidFill>
            <a:srgbClr val="dfe3fd">
              <a:alpha val="8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6" name="CustomShape 6"/>
          <p:cNvSpPr/>
          <p:nvPr/>
        </p:nvSpPr>
        <p:spPr>
          <a:xfrm>
            <a:off x="1160280" y="1838160"/>
            <a:ext cx="8192880" cy="11639880"/>
          </a:xfrm>
          <a:custGeom>
            <a:avLst/>
            <a:gdLst/>
            <a:ahLst/>
            <a:rect l="l" t="t" r="r" b="b"/>
            <a:pathLst>
              <a:path w="8193405" h="11640185">
                <a:moveTo>
                  <a:pt x="0" y="182812"/>
                </a:moveTo>
                <a:lnTo>
                  <a:pt x="6529" y="134209"/>
                </a:lnTo>
                <a:lnTo>
                  <a:pt x="24956" y="90538"/>
                </a:lnTo>
                <a:lnTo>
                  <a:pt x="53539" y="53539"/>
                </a:lnTo>
                <a:lnTo>
                  <a:pt x="90538" y="24956"/>
                </a:lnTo>
                <a:lnTo>
                  <a:pt x="134209" y="6529"/>
                </a:lnTo>
                <a:lnTo>
                  <a:pt x="182812" y="0"/>
                </a:lnTo>
                <a:lnTo>
                  <a:pt x="8010395" y="0"/>
                </a:lnTo>
                <a:lnTo>
                  <a:pt x="8058998" y="6529"/>
                </a:lnTo>
                <a:lnTo>
                  <a:pt x="8102669" y="24956"/>
                </a:lnTo>
                <a:lnTo>
                  <a:pt x="8139667" y="53539"/>
                </a:lnTo>
                <a:lnTo>
                  <a:pt x="8168251" y="90538"/>
                </a:lnTo>
                <a:lnTo>
                  <a:pt x="8186678" y="134209"/>
                </a:lnTo>
                <a:lnTo>
                  <a:pt x="8193207" y="182812"/>
                </a:lnTo>
                <a:lnTo>
                  <a:pt x="8193207" y="11457149"/>
                </a:lnTo>
                <a:lnTo>
                  <a:pt x="8186678" y="11505743"/>
                </a:lnTo>
                <a:lnTo>
                  <a:pt x="8168251" y="11549407"/>
                </a:lnTo>
                <a:lnTo>
                  <a:pt x="8139667" y="11586402"/>
                </a:lnTo>
                <a:lnTo>
                  <a:pt x="8102669" y="11614983"/>
                </a:lnTo>
                <a:lnTo>
                  <a:pt x="8058998" y="11633409"/>
                </a:lnTo>
                <a:lnTo>
                  <a:pt x="8010395" y="11639939"/>
                </a:lnTo>
                <a:lnTo>
                  <a:pt x="182812" y="11639939"/>
                </a:lnTo>
                <a:lnTo>
                  <a:pt x="134209" y="11633409"/>
                </a:lnTo>
                <a:lnTo>
                  <a:pt x="90538" y="11614983"/>
                </a:lnTo>
                <a:lnTo>
                  <a:pt x="53539" y="11586402"/>
                </a:lnTo>
                <a:lnTo>
                  <a:pt x="24956" y="11549407"/>
                </a:lnTo>
                <a:lnTo>
                  <a:pt x="6529" y="11505743"/>
                </a:lnTo>
                <a:lnTo>
                  <a:pt x="0" y="11457149"/>
                </a:lnTo>
                <a:lnTo>
                  <a:pt x="0" y="182812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7" name="CustomShape 7"/>
          <p:cNvSpPr/>
          <p:nvPr/>
        </p:nvSpPr>
        <p:spPr>
          <a:xfrm>
            <a:off x="1160280" y="1882800"/>
            <a:ext cx="8857440" cy="1161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00800" algn="just">
              <a:lnSpc>
                <a:spcPct val="100000"/>
              </a:lnSpc>
              <a:spcBef>
                <a:spcPts val="105"/>
              </a:spcBef>
            </a:pP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Пациентам, которым длительно проводилась неинвазивная и/или искусственная вентиляция легких и у которых при выписке имелись признаки значительных функциональных/органических нарушений, рекомендовано дистанционное консультирование через 4 недели после выписки из медицинской организации для оценки общего состояния, выявления депрессии, симптомов подозрительных на тромбоэмболию или других синдромов и заболеваний, требующих внимания.</a:t>
            </a:r>
            <a:endParaRPr b="0" lang="ru-RU" sz="2800" spc="-1" strike="noStrike">
              <a:latin typeface="Arial"/>
            </a:endParaRPr>
          </a:p>
          <a:p>
            <a:pPr marL="100800">
              <a:lnSpc>
                <a:spcPct val="100000"/>
              </a:lnSpc>
              <a:spcBef>
                <a:spcPts val="105"/>
              </a:spcBef>
            </a:pP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Через 8 недель после выписки рекомендуется посещение врача и   проведение инструментальных исследований (по показаниям):</a:t>
            </a:r>
            <a:endParaRPr b="0" lang="ru-RU" sz="2800" spc="-1" strike="noStrike">
              <a:latin typeface="Arial"/>
            </a:endParaRPr>
          </a:p>
          <a:p>
            <a:pPr marL="611640" indent="-510120">
              <a:lnSpc>
                <a:spcPct val="100000"/>
              </a:lnSpc>
              <a:spcBef>
                <a:spcPts val="105"/>
              </a:spcBef>
              <a:buClr>
                <a:srgbClr val="1f1f1f"/>
              </a:buClr>
              <a:buFont typeface="StarSymbol"/>
              <a:buAutoNum type="arabicPeriod"/>
            </a:pP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1.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	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рентгенографии органов грудной клетки*;</a:t>
            </a:r>
            <a:endParaRPr b="0" lang="ru-RU" sz="2800" spc="-1" strike="noStrike">
              <a:latin typeface="Arial"/>
            </a:endParaRPr>
          </a:p>
          <a:p>
            <a:pPr marL="611640" indent="-510120">
              <a:lnSpc>
                <a:spcPct val="100000"/>
              </a:lnSpc>
              <a:spcBef>
                <a:spcPts val="105"/>
              </a:spcBef>
              <a:buClr>
                <a:srgbClr val="1f1f1f"/>
              </a:buClr>
              <a:buFont typeface="StarSymbol"/>
              <a:buAutoNum type="arabicPeriod"/>
            </a:pP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2.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	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спирографии*;</a:t>
            </a:r>
            <a:endParaRPr b="0" lang="ru-RU" sz="2800" spc="-1" strike="noStrike">
              <a:latin typeface="Arial"/>
            </a:endParaRPr>
          </a:p>
          <a:p>
            <a:pPr marL="611640" indent="-510120">
              <a:lnSpc>
                <a:spcPct val="100000"/>
              </a:lnSpc>
              <a:spcBef>
                <a:spcPts val="105"/>
              </a:spcBef>
              <a:buClr>
                <a:srgbClr val="1f1f1f"/>
              </a:buClr>
              <a:buFont typeface="StarSymbol"/>
              <a:buAutoNum type="arabicPeriod"/>
            </a:pP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3.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	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измерение насыщения крови кислородом (сатурация) в покое и при нагрузке (возможно проведение теста с 6-минутной ходьбой с определение сатурации до и после теста) *;</a:t>
            </a:r>
            <a:endParaRPr b="0" lang="ru-RU" sz="2800" spc="-1" strike="noStrike">
              <a:latin typeface="Arial"/>
            </a:endParaRPr>
          </a:p>
          <a:p>
            <a:pPr marL="611640" indent="-510120">
              <a:lnSpc>
                <a:spcPct val="100000"/>
              </a:lnSpc>
              <a:spcBef>
                <a:spcPts val="105"/>
              </a:spcBef>
              <a:buClr>
                <a:srgbClr val="1f1f1f"/>
              </a:buClr>
              <a:buFont typeface="StarSymbol"/>
              <a:buAutoNum type="arabicPeriod"/>
            </a:pP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4.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	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эхокардиографии (ЭхоКГ);</a:t>
            </a:r>
            <a:endParaRPr b="0" lang="ru-RU" sz="2800" spc="-1" strike="noStrike">
              <a:latin typeface="Arial"/>
            </a:endParaRPr>
          </a:p>
          <a:p>
            <a:pPr marL="611640" indent="-510120">
              <a:lnSpc>
                <a:spcPct val="100000"/>
              </a:lnSpc>
              <a:spcBef>
                <a:spcPts val="105"/>
              </a:spcBef>
              <a:buClr>
                <a:srgbClr val="1f1f1f"/>
              </a:buClr>
              <a:buFont typeface="StarSymbol"/>
              <a:buAutoNum type="arabicPeriod"/>
            </a:pP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5.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	</a:t>
            </a:r>
            <a:r>
              <a:rPr b="0" lang="ru-RU" sz="2800" spc="-7" strike="noStrike">
                <a:solidFill>
                  <a:srgbClr val="1f1f1f"/>
                </a:solidFill>
                <a:latin typeface="Arial"/>
              </a:rPr>
              <a:t>других методов исследования (диффузионный тест, газы артериальной крови и др.).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658" name="CustomShape 8"/>
          <p:cNvSpPr/>
          <p:nvPr/>
        </p:nvSpPr>
        <p:spPr>
          <a:xfrm>
            <a:off x="9783720" y="1838160"/>
            <a:ext cx="9454320" cy="11639880"/>
          </a:xfrm>
          <a:custGeom>
            <a:avLst/>
            <a:gdLst/>
            <a:ahLst/>
            <a:rect l="l" t="t" r="r" b="b"/>
            <a:pathLst>
              <a:path w="9454515" h="11640185">
                <a:moveTo>
                  <a:pt x="9269566" y="0"/>
                </a:moveTo>
                <a:lnTo>
                  <a:pt x="184875" y="0"/>
                </a:lnTo>
                <a:lnTo>
                  <a:pt x="135721" y="6602"/>
                </a:lnTo>
                <a:lnTo>
                  <a:pt x="91556" y="25236"/>
                </a:lnTo>
                <a:lnTo>
                  <a:pt x="54141" y="54141"/>
                </a:lnTo>
                <a:lnTo>
                  <a:pt x="25236" y="91556"/>
                </a:lnTo>
                <a:lnTo>
                  <a:pt x="6602" y="135721"/>
                </a:lnTo>
                <a:lnTo>
                  <a:pt x="0" y="184875"/>
                </a:lnTo>
                <a:lnTo>
                  <a:pt x="0" y="11455018"/>
                </a:lnTo>
                <a:lnTo>
                  <a:pt x="6602" y="11504175"/>
                </a:lnTo>
                <a:lnTo>
                  <a:pt x="25236" y="11548348"/>
                </a:lnTo>
                <a:lnTo>
                  <a:pt x="54141" y="11585774"/>
                </a:lnTo>
                <a:lnTo>
                  <a:pt x="91556" y="11614690"/>
                </a:lnTo>
                <a:lnTo>
                  <a:pt x="135721" y="11633333"/>
                </a:lnTo>
                <a:lnTo>
                  <a:pt x="184875" y="11639939"/>
                </a:lnTo>
                <a:lnTo>
                  <a:pt x="9269566" y="11639939"/>
                </a:lnTo>
                <a:lnTo>
                  <a:pt x="9318720" y="11633333"/>
                </a:lnTo>
                <a:lnTo>
                  <a:pt x="9362885" y="11614690"/>
                </a:lnTo>
                <a:lnTo>
                  <a:pt x="9400300" y="11585774"/>
                </a:lnTo>
                <a:lnTo>
                  <a:pt x="9429205" y="11548348"/>
                </a:lnTo>
                <a:lnTo>
                  <a:pt x="9447839" y="11504175"/>
                </a:lnTo>
                <a:lnTo>
                  <a:pt x="9454442" y="11455018"/>
                </a:lnTo>
                <a:lnTo>
                  <a:pt x="9454442" y="184875"/>
                </a:lnTo>
                <a:lnTo>
                  <a:pt x="9447839" y="135721"/>
                </a:lnTo>
                <a:lnTo>
                  <a:pt x="9429205" y="91556"/>
                </a:lnTo>
                <a:lnTo>
                  <a:pt x="9400300" y="54141"/>
                </a:lnTo>
                <a:lnTo>
                  <a:pt x="9362885" y="25236"/>
                </a:lnTo>
                <a:lnTo>
                  <a:pt x="9318720" y="6602"/>
                </a:lnTo>
                <a:lnTo>
                  <a:pt x="9269566" y="0"/>
                </a:lnTo>
                <a:close/>
              </a:path>
            </a:pathLst>
          </a:custGeom>
          <a:solidFill>
            <a:srgbClr val="ffddd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9" name="CustomShape 9"/>
          <p:cNvSpPr/>
          <p:nvPr/>
        </p:nvSpPr>
        <p:spPr>
          <a:xfrm>
            <a:off x="9783720" y="1838160"/>
            <a:ext cx="9454320" cy="11639880"/>
          </a:xfrm>
          <a:custGeom>
            <a:avLst/>
            <a:gdLst/>
            <a:ahLst/>
            <a:rect l="l" t="t" r="r" b="b"/>
            <a:pathLst>
              <a:path w="9454515" h="11640185">
                <a:moveTo>
                  <a:pt x="0" y="184875"/>
                </a:moveTo>
                <a:lnTo>
                  <a:pt x="6602" y="135721"/>
                </a:lnTo>
                <a:lnTo>
                  <a:pt x="25236" y="91556"/>
                </a:lnTo>
                <a:lnTo>
                  <a:pt x="54141" y="54141"/>
                </a:lnTo>
                <a:lnTo>
                  <a:pt x="91556" y="25236"/>
                </a:lnTo>
                <a:lnTo>
                  <a:pt x="135721" y="6602"/>
                </a:lnTo>
                <a:lnTo>
                  <a:pt x="184875" y="0"/>
                </a:lnTo>
                <a:lnTo>
                  <a:pt x="9269566" y="0"/>
                </a:lnTo>
                <a:lnTo>
                  <a:pt x="9318720" y="6602"/>
                </a:lnTo>
                <a:lnTo>
                  <a:pt x="9362885" y="25236"/>
                </a:lnTo>
                <a:lnTo>
                  <a:pt x="9400300" y="54141"/>
                </a:lnTo>
                <a:lnTo>
                  <a:pt x="9429205" y="91556"/>
                </a:lnTo>
                <a:lnTo>
                  <a:pt x="9447839" y="135721"/>
                </a:lnTo>
                <a:lnTo>
                  <a:pt x="9454441" y="184875"/>
                </a:lnTo>
                <a:lnTo>
                  <a:pt x="9454441" y="11455017"/>
                </a:lnTo>
                <a:lnTo>
                  <a:pt x="9447839" y="11504174"/>
                </a:lnTo>
                <a:lnTo>
                  <a:pt x="9429205" y="11548348"/>
                </a:lnTo>
                <a:lnTo>
                  <a:pt x="9400300" y="11585774"/>
                </a:lnTo>
                <a:lnTo>
                  <a:pt x="9362885" y="11614690"/>
                </a:lnTo>
                <a:lnTo>
                  <a:pt x="9318720" y="11633333"/>
                </a:lnTo>
                <a:lnTo>
                  <a:pt x="9269566" y="11639939"/>
                </a:lnTo>
                <a:lnTo>
                  <a:pt x="184875" y="11639939"/>
                </a:lnTo>
                <a:lnTo>
                  <a:pt x="135721" y="11633333"/>
                </a:lnTo>
                <a:lnTo>
                  <a:pt x="91556" y="11614690"/>
                </a:lnTo>
                <a:lnTo>
                  <a:pt x="54141" y="11585774"/>
                </a:lnTo>
                <a:lnTo>
                  <a:pt x="25236" y="11548348"/>
                </a:lnTo>
                <a:lnTo>
                  <a:pt x="6602" y="11504174"/>
                </a:lnTo>
                <a:lnTo>
                  <a:pt x="0" y="11455017"/>
                </a:lnTo>
                <a:lnTo>
                  <a:pt x="0" y="184875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0" name="CustomShape 10"/>
          <p:cNvSpPr/>
          <p:nvPr/>
        </p:nvSpPr>
        <p:spPr>
          <a:xfrm>
            <a:off x="10017720" y="4454280"/>
            <a:ext cx="295560" cy="106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5640" bIns="0">
            <a:spAutoFit/>
          </a:bodyPr>
          <a:p>
            <a:pPr marL="12600">
              <a:lnSpc>
                <a:spcPct val="100000"/>
              </a:lnSpc>
              <a:spcBef>
                <a:spcPts val="989"/>
              </a:spcBef>
            </a:pP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01"/>
              </a:spcBef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661" name="CustomShape 11"/>
          <p:cNvSpPr/>
          <p:nvPr/>
        </p:nvSpPr>
        <p:spPr>
          <a:xfrm>
            <a:off x="10017720" y="9781200"/>
            <a:ext cx="295560" cy="106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4920" bIns="0">
            <a:spAutoFit/>
          </a:bodyPr>
          <a:p>
            <a:pPr marL="12600">
              <a:lnSpc>
                <a:spcPct val="100000"/>
              </a:lnSpc>
              <a:spcBef>
                <a:spcPts val="984"/>
              </a:spcBef>
            </a:pP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884"/>
              </a:spcBef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662" name="CustomShape 12"/>
          <p:cNvSpPr/>
          <p:nvPr/>
        </p:nvSpPr>
        <p:spPr>
          <a:xfrm>
            <a:off x="10100880" y="2195640"/>
            <a:ext cx="8362080" cy="1104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38160">
              <a:lnSpc>
                <a:spcPct val="100000"/>
              </a:lnSpc>
              <a:spcBef>
                <a:spcPts val="96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Пациенты с перенесенной пневмонией легкой или средней тяжести, которые не нуждались в лечении в ОРИТ (в том числе пациенты, которые проходили лечение амбулаторно), наблюдаются в соответствии с приказом Минздрава России от 29.03.2019 г. №173н «Об утверждении порядка проведения диспансерного наблюдения за взрослыми» с определением сатурации и проведением рентгенографии легких. </a:t>
            </a:r>
            <a:endParaRPr b="0" lang="ru-RU" sz="2400" spc="-1" strike="noStrike">
              <a:latin typeface="Arial"/>
            </a:endParaRPr>
          </a:p>
          <a:p>
            <a:pPr marL="38160">
              <a:lnSpc>
                <a:spcPct val="100000"/>
              </a:lnSpc>
              <a:spcBef>
                <a:spcPts val="96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Если при выписке из стационара у пациента сохранялись изменения на рентгенограмме или КТ легких, рекомендуется визуализирующее исследование (рентгенография легких, КТ) через 8 недель после последнего КТ легких и/или рентгенографии органов грудной клетки. </a:t>
            </a:r>
            <a:endParaRPr b="0" lang="ru-RU" sz="2400" spc="-1" strike="noStrike">
              <a:latin typeface="Arial"/>
            </a:endParaRPr>
          </a:p>
          <a:p>
            <a:pPr marL="38160">
              <a:lnSpc>
                <a:spcPct val="100000"/>
              </a:lnSpc>
              <a:spcBef>
                <a:spcPts val="96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В случае выявления на рентгенограмме легких патологических изменений:</a:t>
            </a:r>
            <a:endParaRPr b="0" lang="ru-RU" sz="2400" spc="-1" strike="noStrike">
              <a:latin typeface="Arial"/>
            </a:endParaRPr>
          </a:p>
          <a:p>
            <a:pPr marL="38160">
              <a:lnSpc>
                <a:spcPct val="100000"/>
              </a:lnSpc>
              <a:spcBef>
                <a:spcPts val="96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•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проведение спирографии (запись и последующее клиническое консультирование специалистом может быть выполнено дистанционно)*;</a:t>
            </a:r>
            <a:endParaRPr b="0" lang="ru-RU" sz="2400" spc="-1" strike="noStrike">
              <a:latin typeface="Arial"/>
            </a:endParaRPr>
          </a:p>
          <a:p>
            <a:pPr marL="38160">
              <a:lnSpc>
                <a:spcPct val="100000"/>
              </a:lnSpc>
              <a:spcBef>
                <a:spcPts val="96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•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измерение насыщения крови кислородом (сатурация) в покое и при нагрузке (возможно проведение теста с 6-минутной ходьбой с определение сатурации до и после теста)*;</a:t>
            </a:r>
            <a:endParaRPr b="0" lang="ru-RU" sz="2400" spc="-1" strike="noStrike">
              <a:latin typeface="Arial"/>
            </a:endParaRPr>
          </a:p>
          <a:p>
            <a:pPr marL="38160">
              <a:lnSpc>
                <a:spcPct val="100000"/>
              </a:lnSpc>
              <a:spcBef>
                <a:spcPts val="96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•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ЭхоКГ*;</a:t>
            </a:r>
            <a:endParaRPr b="0" lang="ru-RU" sz="2400" spc="-1" strike="noStrike">
              <a:latin typeface="Arial"/>
            </a:endParaRPr>
          </a:p>
          <a:p>
            <a:pPr marL="38160">
              <a:lnSpc>
                <a:spcPct val="100000"/>
              </a:lnSpc>
              <a:spcBef>
                <a:spcPts val="96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•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при подозрении на ТЭЛА рекомендуется сразу выполнить КТ-ангиографию легочных артерий;</a:t>
            </a:r>
            <a:endParaRPr b="0" lang="ru-RU" sz="2400" spc="-1" strike="noStrike">
              <a:latin typeface="Arial"/>
            </a:endParaRPr>
          </a:p>
          <a:p>
            <a:pPr marL="38160">
              <a:lnSpc>
                <a:spcPct val="100000"/>
              </a:lnSpc>
              <a:spcBef>
                <a:spcPts val="96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•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Calibri"/>
              </a:rPr>
              <a:t>при подозрении на легочный фиброз, интерстициальные болезни легких – КТ высокого разрешения (и диффузионный тест).</a:t>
            </a:r>
            <a:endParaRPr b="0" lang="ru-RU" sz="2400" spc="-1" strike="noStrike">
              <a:latin typeface="Arial"/>
            </a:endParaRPr>
          </a:p>
          <a:p>
            <a:pPr marL="38160">
              <a:lnSpc>
                <a:spcPct val="100000"/>
              </a:lnSpc>
              <a:spcBef>
                <a:spcPts val="96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663" name="TextShape 13"/>
          <p:cNvSpPr txBox="1"/>
          <p:nvPr/>
        </p:nvSpPr>
        <p:spPr>
          <a:xfrm>
            <a:off x="774000" y="502200"/>
            <a:ext cx="16211880" cy="2392200"/>
          </a:xfrm>
          <a:prstGeom prst="rect">
            <a:avLst/>
          </a:prstGeom>
          <a:noFill/>
          <a:ln>
            <a:noFill/>
          </a:ln>
        </p:spPr>
        <p:txBody>
          <a:bodyPr lIns="0" rIns="0" tIns="15840" bIns="0">
            <a:noAutofit/>
          </a:bodyPr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b="1" lang="ru-RU" sz="3600" spc="-1" strike="noStrike">
                <a:solidFill>
                  <a:srgbClr val="353535"/>
                </a:solidFill>
                <a:latin typeface="Arial"/>
              </a:rPr>
              <a:t>п. 5.11. </a:t>
            </a:r>
            <a:r>
              <a:rPr b="1" lang="ru-RU" sz="3950" spc="4" strike="noStrike">
                <a:solidFill>
                  <a:srgbClr val="c00000"/>
                </a:solidFill>
                <a:latin typeface="Arial"/>
              </a:rPr>
              <a:t>ОСОБЕННОСТИ ДИСПАНСЕРНОГО НАБЛЮДЕНИЯ ЗА ПАЦИЕНТАМИ С COVID-19</a:t>
            </a:r>
            <a:endParaRPr b="0" lang="ru-RU" sz="39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4" name="CustomShape 14"/>
          <p:cNvSpPr/>
          <p:nvPr/>
        </p:nvSpPr>
        <p:spPr>
          <a:xfrm>
            <a:off x="14903280" y="1007280"/>
            <a:ext cx="2692080" cy="1009440"/>
          </a:xfrm>
          <a:prstGeom prst="flowChartAlternateProcess">
            <a:avLst/>
          </a:prstGeom>
          <a:solidFill>
            <a:srgbClr val="d3f8fb"/>
          </a:solidFill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6600" spc="-1" strike="noStrike">
                <a:solidFill>
                  <a:srgbClr val="000000"/>
                </a:solidFill>
                <a:latin typeface="Calibri"/>
              </a:rPr>
              <a:t>V 10</a:t>
            </a:r>
            <a:endParaRPr b="0" lang="ru-RU" sz="6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CustomShape 1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6" name="CustomShape 2"/>
          <p:cNvSpPr/>
          <p:nvPr/>
        </p:nvSpPr>
        <p:spPr>
          <a:xfrm>
            <a:off x="506160" y="488160"/>
            <a:ext cx="17013960" cy="96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ts val="3753"/>
              </a:lnSpc>
              <a:spcBef>
                <a:spcPts val="96"/>
              </a:spcBef>
            </a:pPr>
            <a:r>
              <a:rPr b="1" lang="ru-RU" sz="3750" spc="-1" strike="noStrike" baseline="2000">
                <a:solidFill>
                  <a:srgbClr val="353535"/>
                </a:solidFill>
                <a:latin typeface="Arial"/>
              </a:rPr>
              <a:t>Приложение</a:t>
            </a:r>
            <a:r>
              <a:rPr b="1" lang="ru-RU" sz="3750" spc="80" strike="noStrike" baseline="2000">
                <a:solidFill>
                  <a:srgbClr val="353535"/>
                </a:solidFill>
                <a:latin typeface="Arial"/>
              </a:rPr>
              <a:t> </a:t>
            </a:r>
            <a:r>
              <a:rPr b="1" lang="ru-RU" sz="3750" spc="12" strike="noStrike" baseline="2000">
                <a:solidFill>
                  <a:srgbClr val="353535"/>
                </a:solidFill>
                <a:latin typeface="Arial"/>
              </a:rPr>
              <a:t>2-2</a:t>
            </a:r>
            <a:r>
              <a:rPr b="1" lang="ru-RU" sz="3750" spc="12" strike="noStrike" baseline="2000">
                <a:solidFill>
                  <a:srgbClr val="353535"/>
                </a:solidFill>
                <a:latin typeface="Arial"/>
              </a:rPr>
              <a:t>	</a:t>
            </a:r>
            <a:r>
              <a:rPr b="1" lang="ru-RU" sz="3250" spc="-7" strike="noStrike">
                <a:solidFill>
                  <a:srgbClr val="c00000"/>
                </a:solidFill>
                <a:latin typeface="Arial"/>
              </a:rPr>
              <a:t>Лабораторный </a:t>
            </a:r>
            <a:r>
              <a:rPr b="1" lang="ru-RU" sz="3250" spc="-15" strike="noStrike">
                <a:solidFill>
                  <a:srgbClr val="c00000"/>
                </a:solidFill>
                <a:latin typeface="Arial"/>
              </a:rPr>
              <a:t>мониторинг </a:t>
            </a:r>
            <a:r>
              <a:rPr b="1" lang="ru-RU" sz="3250" spc="-12" strike="noStrike">
                <a:solidFill>
                  <a:srgbClr val="525252"/>
                </a:solidFill>
                <a:latin typeface="Arial"/>
              </a:rPr>
              <a:t>пациентов </a:t>
            </a:r>
            <a:r>
              <a:rPr b="1" lang="ru-RU" sz="3250" spc="-7" strike="noStrike">
                <a:solidFill>
                  <a:srgbClr val="525252"/>
                </a:solidFill>
                <a:latin typeface="Arial"/>
              </a:rPr>
              <a:t>с</a:t>
            </a:r>
            <a:r>
              <a:rPr b="1" lang="ru-RU" sz="3250" spc="83" strike="noStrike">
                <a:solidFill>
                  <a:srgbClr val="525252"/>
                </a:solidFill>
                <a:latin typeface="Arial"/>
              </a:rPr>
              <a:t> </a:t>
            </a:r>
            <a:r>
              <a:rPr b="1" lang="ru-RU" sz="3250" spc="-7" strike="noStrike">
                <a:solidFill>
                  <a:srgbClr val="525252"/>
                </a:solidFill>
                <a:latin typeface="Arial"/>
              </a:rPr>
              <a:t>COVID-19</a:t>
            </a:r>
            <a:endParaRPr b="0" lang="ru-RU" sz="3250" spc="-1" strike="noStrike">
              <a:latin typeface="Arial"/>
            </a:endParaRPr>
          </a:p>
          <a:p>
            <a:pPr marL="2750040">
              <a:lnSpc>
                <a:spcPts val="3753"/>
              </a:lnSpc>
            </a:pPr>
            <a:r>
              <a:rPr b="1" lang="ru-RU" sz="3250" spc="-7" strike="noStrike">
                <a:solidFill>
                  <a:srgbClr val="525252"/>
                </a:solidFill>
                <a:latin typeface="Arial"/>
              </a:rPr>
              <a:t>или с </a:t>
            </a:r>
            <a:r>
              <a:rPr b="1" lang="ru-RU" sz="3250" spc="-21" strike="noStrike">
                <a:solidFill>
                  <a:srgbClr val="525252"/>
                </a:solidFill>
                <a:latin typeface="Arial"/>
              </a:rPr>
              <a:t>подозрением </a:t>
            </a:r>
            <a:r>
              <a:rPr b="1" lang="ru-RU" sz="3250" spc="-7" strike="noStrike">
                <a:solidFill>
                  <a:srgbClr val="525252"/>
                </a:solidFill>
                <a:latin typeface="Arial"/>
              </a:rPr>
              <a:t>на COVID-19 </a:t>
            </a:r>
            <a:r>
              <a:rPr b="1" lang="ru-RU" sz="3250" spc="-7" strike="noStrike">
                <a:solidFill>
                  <a:srgbClr val="c00000"/>
                </a:solidFill>
                <a:latin typeface="Arial"/>
              </a:rPr>
              <a:t>в </a:t>
            </a:r>
            <a:r>
              <a:rPr b="1" lang="ru-RU" sz="3250" spc="-21" strike="noStrike">
                <a:solidFill>
                  <a:srgbClr val="c00000"/>
                </a:solidFill>
                <a:latin typeface="Arial"/>
              </a:rPr>
              <a:t>зависимости </a:t>
            </a:r>
            <a:r>
              <a:rPr b="1" lang="ru-RU" sz="3250" spc="-41" strike="noStrike">
                <a:solidFill>
                  <a:srgbClr val="c00000"/>
                </a:solidFill>
                <a:latin typeface="Arial"/>
              </a:rPr>
              <a:t>от </a:t>
            </a:r>
            <a:r>
              <a:rPr b="1" lang="ru-RU" sz="3250" spc="-15" strike="noStrike">
                <a:solidFill>
                  <a:srgbClr val="c00000"/>
                </a:solidFill>
                <a:latin typeface="Arial"/>
              </a:rPr>
              <a:t>тяжести</a:t>
            </a:r>
            <a:r>
              <a:rPr b="1" lang="ru-RU" sz="3250" spc="103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1" lang="ru-RU" sz="3250" spc="-21" strike="noStrike">
                <a:solidFill>
                  <a:srgbClr val="c00000"/>
                </a:solidFill>
                <a:latin typeface="Arial"/>
              </a:rPr>
              <a:t>состояния</a:t>
            </a:r>
            <a:endParaRPr b="0" lang="ru-RU" sz="3250" spc="-1" strike="noStrike">
              <a:latin typeface="Arial"/>
            </a:endParaRPr>
          </a:p>
        </p:txBody>
      </p:sp>
      <p:sp>
        <p:nvSpPr>
          <p:cNvPr id="667" name="CustomShape 3"/>
          <p:cNvSpPr/>
          <p:nvPr/>
        </p:nvSpPr>
        <p:spPr>
          <a:xfrm>
            <a:off x="726840" y="2019600"/>
            <a:ext cx="10865880" cy="360"/>
          </a:xfrm>
          <a:custGeom>
            <a:avLst/>
            <a:gdLst/>
            <a:ahLst/>
            <a:rect l="l" t="t" r="r" b="b"/>
            <a:pathLst>
              <a:path w="10866120" h="0">
                <a:moveTo>
                  <a:pt x="0" y="0"/>
                </a:moveTo>
                <a:lnTo>
                  <a:pt x="10865593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8" name="CustomShape 4"/>
          <p:cNvSpPr/>
          <p:nvPr/>
        </p:nvSpPr>
        <p:spPr>
          <a:xfrm>
            <a:off x="726120" y="1983240"/>
            <a:ext cx="2945520" cy="360"/>
          </a:xfrm>
          <a:custGeom>
            <a:avLst/>
            <a:gdLst/>
            <a:ahLst/>
            <a:rect l="l" t="t" r="r" b="b"/>
            <a:pathLst>
              <a:path w="2945765" h="0">
                <a:moveTo>
                  <a:pt x="0" y="0"/>
                </a:moveTo>
                <a:lnTo>
                  <a:pt x="294563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9" name="CustomShape 5"/>
          <p:cNvSpPr/>
          <p:nvPr/>
        </p:nvSpPr>
        <p:spPr>
          <a:xfrm>
            <a:off x="6463800" y="2496960"/>
            <a:ext cx="11526840" cy="3325680"/>
          </a:xfrm>
          <a:custGeom>
            <a:avLst/>
            <a:gdLst/>
            <a:ahLst/>
            <a:rect l="l" t="t" r="r" b="b"/>
            <a:pathLst>
              <a:path w="11527155" h="3326129">
                <a:moveTo>
                  <a:pt x="11284400" y="0"/>
                </a:moveTo>
                <a:lnTo>
                  <a:pt x="242756" y="0"/>
                </a:lnTo>
                <a:lnTo>
                  <a:pt x="193824" y="4930"/>
                </a:lnTo>
                <a:lnTo>
                  <a:pt x="148252" y="19072"/>
                </a:lnTo>
                <a:lnTo>
                  <a:pt x="107015" y="41451"/>
                </a:lnTo>
                <a:lnTo>
                  <a:pt x="71090" y="71090"/>
                </a:lnTo>
                <a:lnTo>
                  <a:pt x="41451" y="107015"/>
                </a:lnTo>
                <a:lnTo>
                  <a:pt x="19072" y="148252"/>
                </a:lnTo>
                <a:lnTo>
                  <a:pt x="4930" y="193824"/>
                </a:lnTo>
                <a:lnTo>
                  <a:pt x="0" y="242756"/>
                </a:lnTo>
                <a:lnTo>
                  <a:pt x="0" y="3082940"/>
                </a:lnTo>
                <a:lnTo>
                  <a:pt x="4930" y="3131872"/>
                </a:lnTo>
                <a:lnTo>
                  <a:pt x="19072" y="3177444"/>
                </a:lnTo>
                <a:lnTo>
                  <a:pt x="41451" y="3218681"/>
                </a:lnTo>
                <a:lnTo>
                  <a:pt x="71090" y="3254606"/>
                </a:lnTo>
                <a:lnTo>
                  <a:pt x="107015" y="3284245"/>
                </a:lnTo>
                <a:lnTo>
                  <a:pt x="148252" y="3306624"/>
                </a:lnTo>
                <a:lnTo>
                  <a:pt x="193824" y="3320766"/>
                </a:lnTo>
                <a:lnTo>
                  <a:pt x="242756" y="3325696"/>
                </a:lnTo>
                <a:lnTo>
                  <a:pt x="11284400" y="3325696"/>
                </a:lnTo>
                <a:lnTo>
                  <a:pt x="11333333" y="3320766"/>
                </a:lnTo>
                <a:lnTo>
                  <a:pt x="11378905" y="3306624"/>
                </a:lnTo>
                <a:lnTo>
                  <a:pt x="11420141" y="3284245"/>
                </a:lnTo>
                <a:lnTo>
                  <a:pt x="11456066" y="3254606"/>
                </a:lnTo>
                <a:lnTo>
                  <a:pt x="11485706" y="3218681"/>
                </a:lnTo>
                <a:lnTo>
                  <a:pt x="11508084" y="3177444"/>
                </a:lnTo>
                <a:lnTo>
                  <a:pt x="11522226" y="3131872"/>
                </a:lnTo>
                <a:lnTo>
                  <a:pt x="11527157" y="3082940"/>
                </a:lnTo>
                <a:lnTo>
                  <a:pt x="11527157" y="242756"/>
                </a:lnTo>
                <a:lnTo>
                  <a:pt x="11522226" y="193824"/>
                </a:lnTo>
                <a:lnTo>
                  <a:pt x="11508084" y="148252"/>
                </a:lnTo>
                <a:lnTo>
                  <a:pt x="11485706" y="107015"/>
                </a:lnTo>
                <a:lnTo>
                  <a:pt x="11456066" y="71090"/>
                </a:lnTo>
                <a:lnTo>
                  <a:pt x="11420141" y="41451"/>
                </a:lnTo>
                <a:lnTo>
                  <a:pt x="11378905" y="19072"/>
                </a:lnTo>
                <a:lnTo>
                  <a:pt x="11333333" y="4930"/>
                </a:lnTo>
                <a:lnTo>
                  <a:pt x="11284400" y="0"/>
                </a:lnTo>
                <a:close/>
              </a:path>
            </a:pathLst>
          </a:custGeom>
          <a:solidFill>
            <a:srgbClr val="f3f9e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0" name="CustomShape 6"/>
          <p:cNvSpPr/>
          <p:nvPr/>
        </p:nvSpPr>
        <p:spPr>
          <a:xfrm>
            <a:off x="6463800" y="2496960"/>
            <a:ext cx="11526840" cy="3325680"/>
          </a:xfrm>
          <a:custGeom>
            <a:avLst/>
            <a:gdLst/>
            <a:ahLst/>
            <a:rect l="l" t="t" r="r" b="b"/>
            <a:pathLst>
              <a:path w="11527155" h="3326129">
                <a:moveTo>
                  <a:pt x="0" y="242756"/>
                </a:moveTo>
                <a:lnTo>
                  <a:pt x="4930" y="193824"/>
                </a:lnTo>
                <a:lnTo>
                  <a:pt x="19072" y="148252"/>
                </a:lnTo>
                <a:lnTo>
                  <a:pt x="41451" y="107015"/>
                </a:lnTo>
                <a:lnTo>
                  <a:pt x="71090" y="71090"/>
                </a:lnTo>
                <a:lnTo>
                  <a:pt x="107015" y="41451"/>
                </a:lnTo>
                <a:lnTo>
                  <a:pt x="148252" y="19072"/>
                </a:lnTo>
                <a:lnTo>
                  <a:pt x="193824" y="4930"/>
                </a:lnTo>
                <a:lnTo>
                  <a:pt x="242756" y="0"/>
                </a:lnTo>
                <a:lnTo>
                  <a:pt x="11284400" y="0"/>
                </a:lnTo>
                <a:lnTo>
                  <a:pt x="11333332" y="4930"/>
                </a:lnTo>
                <a:lnTo>
                  <a:pt x="11378904" y="19072"/>
                </a:lnTo>
                <a:lnTo>
                  <a:pt x="11420141" y="41451"/>
                </a:lnTo>
                <a:lnTo>
                  <a:pt x="11456066" y="71090"/>
                </a:lnTo>
                <a:lnTo>
                  <a:pt x="11485705" y="107015"/>
                </a:lnTo>
                <a:lnTo>
                  <a:pt x="11508084" y="148252"/>
                </a:lnTo>
                <a:lnTo>
                  <a:pt x="11522226" y="193824"/>
                </a:lnTo>
                <a:lnTo>
                  <a:pt x="11527157" y="242756"/>
                </a:lnTo>
                <a:lnTo>
                  <a:pt x="11527157" y="3082940"/>
                </a:lnTo>
                <a:lnTo>
                  <a:pt x="11522226" y="3131872"/>
                </a:lnTo>
                <a:lnTo>
                  <a:pt x="11508084" y="3177444"/>
                </a:lnTo>
                <a:lnTo>
                  <a:pt x="11485705" y="3218680"/>
                </a:lnTo>
                <a:lnTo>
                  <a:pt x="11456066" y="3254606"/>
                </a:lnTo>
                <a:lnTo>
                  <a:pt x="11420141" y="3284245"/>
                </a:lnTo>
                <a:lnTo>
                  <a:pt x="11378904" y="3306624"/>
                </a:lnTo>
                <a:lnTo>
                  <a:pt x="11333332" y="3320766"/>
                </a:lnTo>
                <a:lnTo>
                  <a:pt x="11284400" y="3325696"/>
                </a:lnTo>
                <a:lnTo>
                  <a:pt x="242756" y="3325696"/>
                </a:lnTo>
                <a:lnTo>
                  <a:pt x="193824" y="3320766"/>
                </a:lnTo>
                <a:lnTo>
                  <a:pt x="148252" y="3306624"/>
                </a:lnTo>
                <a:lnTo>
                  <a:pt x="107015" y="3284245"/>
                </a:lnTo>
                <a:lnTo>
                  <a:pt x="71090" y="3254606"/>
                </a:lnTo>
                <a:lnTo>
                  <a:pt x="41451" y="3218680"/>
                </a:lnTo>
                <a:lnTo>
                  <a:pt x="19072" y="3177444"/>
                </a:lnTo>
                <a:lnTo>
                  <a:pt x="4930" y="3131872"/>
                </a:lnTo>
                <a:lnTo>
                  <a:pt x="0" y="3082940"/>
                </a:lnTo>
                <a:lnTo>
                  <a:pt x="0" y="242756"/>
                </a:lnTo>
                <a:close/>
              </a:path>
            </a:pathLst>
          </a:custGeom>
          <a:noFill/>
          <a:ln w="34560">
            <a:solidFill>
              <a:srgbClr val="00af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1" name="CustomShape 7"/>
          <p:cNvSpPr/>
          <p:nvPr/>
        </p:nvSpPr>
        <p:spPr>
          <a:xfrm>
            <a:off x="9432360" y="3475440"/>
            <a:ext cx="5589000" cy="134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7360" bIns="0">
            <a:spAutoFit/>
          </a:bodyPr>
          <a:p>
            <a:pPr marL="12600" indent="-360" algn="ctr">
              <a:lnSpc>
                <a:spcPts val="3470"/>
              </a:lnSpc>
              <a:spcBef>
                <a:spcPts val="215"/>
              </a:spcBef>
            </a:pPr>
            <a:r>
              <a:rPr b="1" lang="ru-RU" sz="2900" spc="-15" strike="noStrike">
                <a:solidFill>
                  <a:srgbClr val="000000"/>
                </a:solidFill>
                <a:latin typeface="Arial"/>
              </a:rPr>
              <a:t>Клинический анализ </a:t>
            </a:r>
            <a:r>
              <a:rPr b="1" lang="ru-RU" sz="2900" spc="-12" strike="noStrike">
                <a:solidFill>
                  <a:srgbClr val="000000"/>
                </a:solidFill>
                <a:latin typeface="Arial"/>
              </a:rPr>
              <a:t>крови  </a:t>
            </a:r>
            <a:r>
              <a:rPr b="1" lang="ru-RU" sz="2900" spc="-21" strike="noStrike">
                <a:solidFill>
                  <a:srgbClr val="000000"/>
                </a:solidFill>
                <a:latin typeface="Arial"/>
              </a:rPr>
              <a:t>Биохимические</a:t>
            </a:r>
            <a:r>
              <a:rPr b="1" lang="ru-RU" sz="2900" spc="-80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900" spc="-21" strike="noStrike">
                <a:solidFill>
                  <a:srgbClr val="000000"/>
                </a:solidFill>
                <a:latin typeface="Arial"/>
              </a:rPr>
              <a:t>исследования  </a:t>
            </a:r>
            <a:r>
              <a:rPr b="0" lang="ru-RU" sz="2900" spc="-7" strike="noStrike">
                <a:solidFill>
                  <a:srgbClr val="000000"/>
                </a:solidFill>
                <a:latin typeface="Arial"/>
              </a:rPr>
              <a:t>по </a:t>
            </a:r>
            <a:r>
              <a:rPr b="0" lang="ru-RU" sz="2900" spc="-12" strike="noStrike">
                <a:solidFill>
                  <a:srgbClr val="000000"/>
                </a:solidFill>
                <a:latin typeface="Arial"/>
              </a:rPr>
              <a:t>показаниям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672" name="CustomShape 8"/>
          <p:cNvSpPr/>
          <p:nvPr/>
        </p:nvSpPr>
        <p:spPr>
          <a:xfrm>
            <a:off x="5836680" y="6140880"/>
            <a:ext cx="6442560" cy="3318840"/>
          </a:xfrm>
          <a:custGeom>
            <a:avLst/>
            <a:gdLst/>
            <a:ahLst/>
            <a:rect l="l" t="t" r="r" b="b"/>
            <a:pathLst>
              <a:path w="11527155" h="3319145">
                <a:moveTo>
                  <a:pt x="11284859" y="0"/>
                </a:moveTo>
                <a:lnTo>
                  <a:pt x="242298" y="0"/>
                </a:lnTo>
                <a:lnTo>
                  <a:pt x="193451" y="4920"/>
                </a:lnTo>
                <a:lnTo>
                  <a:pt x="147962" y="19033"/>
                </a:lnTo>
                <a:lnTo>
                  <a:pt x="106803" y="41366"/>
                </a:lnTo>
                <a:lnTo>
                  <a:pt x="70947" y="70947"/>
                </a:lnTo>
                <a:lnTo>
                  <a:pt x="41366" y="106803"/>
                </a:lnTo>
                <a:lnTo>
                  <a:pt x="19033" y="147962"/>
                </a:lnTo>
                <a:lnTo>
                  <a:pt x="4920" y="193451"/>
                </a:lnTo>
                <a:lnTo>
                  <a:pt x="0" y="242298"/>
                </a:lnTo>
                <a:lnTo>
                  <a:pt x="0" y="3076521"/>
                </a:lnTo>
                <a:lnTo>
                  <a:pt x="4920" y="3125335"/>
                </a:lnTo>
                <a:lnTo>
                  <a:pt x="19033" y="3170809"/>
                </a:lnTo>
                <a:lnTo>
                  <a:pt x="41366" y="3211966"/>
                </a:lnTo>
                <a:lnTo>
                  <a:pt x="70947" y="3247829"/>
                </a:lnTo>
                <a:lnTo>
                  <a:pt x="106803" y="3277423"/>
                </a:lnTo>
                <a:lnTo>
                  <a:pt x="147962" y="3299770"/>
                </a:lnTo>
                <a:lnTo>
                  <a:pt x="193451" y="3313894"/>
                </a:lnTo>
                <a:lnTo>
                  <a:pt x="242298" y="3318820"/>
                </a:lnTo>
                <a:lnTo>
                  <a:pt x="11284859" y="3318820"/>
                </a:lnTo>
                <a:lnTo>
                  <a:pt x="11333673" y="3313894"/>
                </a:lnTo>
                <a:lnTo>
                  <a:pt x="11379146" y="3299770"/>
                </a:lnTo>
                <a:lnTo>
                  <a:pt x="11420303" y="3277423"/>
                </a:lnTo>
                <a:lnTo>
                  <a:pt x="11456167" y="3247829"/>
                </a:lnTo>
                <a:lnTo>
                  <a:pt x="11485760" y="3211966"/>
                </a:lnTo>
                <a:lnTo>
                  <a:pt x="11508107" y="3170809"/>
                </a:lnTo>
                <a:lnTo>
                  <a:pt x="11522232" y="3125335"/>
                </a:lnTo>
                <a:lnTo>
                  <a:pt x="11527157" y="3076521"/>
                </a:lnTo>
                <a:lnTo>
                  <a:pt x="11527157" y="242298"/>
                </a:lnTo>
                <a:lnTo>
                  <a:pt x="11522232" y="193451"/>
                </a:lnTo>
                <a:lnTo>
                  <a:pt x="11508107" y="147962"/>
                </a:lnTo>
                <a:lnTo>
                  <a:pt x="11485760" y="106803"/>
                </a:lnTo>
                <a:lnTo>
                  <a:pt x="11456167" y="70947"/>
                </a:lnTo>
                <a:lnTo>
                  <a:pt x="11420303" y="41366"/>
                </a:lnTo>
                <a:lnTo>
                  <a:pt x="11379146" y="19033"/>
                </a:lnTo>
                <a:lnTo>
                  <a:pt x="11333673" y="4920"/>
                </a:lnTo>
                <a:lnTo>
                  <a:pt x="11284859" y="0"/>
                </a:lnTo>
                <a:close/>
              </a:path>
            </a:pathLst>
          </a:custGeom>
          <a:solidFill>
            <a:srgbClr val="dfe3f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3" name="CustomShape 9"/>
          <p:cNvSpPr/>
          <p:nvPr/>
        </p:nvSpPr>
        <p:spPr>
          <a:xfrm>
            <a:off x="5836680" y="6140880"/>
            <a:ext cx="6442560" cy="3318840"/>
          </a:xfrm>
          <a:custGeom>
            <a:avLst/>
            <a:gdLst/>
            <a:ahLst/>
            <a:rect l="l" t="t" r="r" b="b"/>
            <a:pathLst>
              <a:path w="11527155" h="3319145">
                <a:moveTo>
                  <a:pt x="0" y="242298"/>
                </a:moveTo>
                <a:lnTo>
                  <a:pt x="4920" y="193451"/>
                </a:lnTo>
                <a:lnTo>
                  <a:pt x="19033" y="147962"/>
                </a:lnTo>
                <a:lnTo>
                  <a:pt x="41366" y="106803"/>
                </a:lnTo>
                <a:lnTo>
                  <a:pt x="70947" y="70947"/>
                </a:lnTo>
                <a:lnTo>
                  <a:pt x="106803" y="41366"/>
                </a:lnTo>
                <a:lnTo>
                  <a:pt x="147962" y="19033"/>
                </a:lnTo>
                <a:lnTo>
                  <a:pt x="193451" y="4920"/>
                </a:lnTo>
                <a:lnTo>
                  <a:pt x="242298" y="0"/>
                </a:lnTo>
                <a:lnTo>
                  <a:pt x="11284858" y="0"/>
                </a:lnTo>
                <a:lnTo>
                  <a:pt x="11333673" y="4920"/>
                </a:lnTo>
                <a:lnTo>
                  <a:pt x="11379146" y="19033"/>
                </a:lnTo>
                <a:lnTo>
                  <a:pt x="11420303" y="41366"/>
                </a:lnTo>
                <a:lnTo>
                  <a:pt x="11456166" y="70947"/>
                </a:lnTo>
                <a:lnTo>
                  <a:pt x="11485760" y="106803"/>
                </a:lnTo>
                <a:lnTo>
                  <a:pt x="11508107" y="147962"/>
                </a:lnTo>
                <a:lnTo>
                  <a:pt x="11522231" y="193451"/>
                </a:lnTo>
                <a:lnTo>
                  <a:pt x="11527157" y="242298"/>
                </a:lnTo>
                <a:lnTo>
                  <a:pt x="11527157" y="3076521"/>
                </a:lnTo>
                <a:lnTo>
                  <a:pt x="11522231" y="3125335"/>
                </a:lnTo>
                <a:lnTo>
                  <a:pt x="11508107" y="3170809"/>
                </a:lnTo>
                <a:lnTo>
                  <a:pt x="11485760" y="3211966"/>
                </a:lnTo>
                <a:lnTo>
                  <a:pt x="11456166" y="3247829"/>
                </a:lnTo>
                <a:lnTo>
                  <a:pt x="11420303" y="3277423"/>
                </a:lnTo>
                <a:lnTo>
                  <a:pt x="11379146" y="3299770"/>
                </a:lnTo>
                <a:lnTo>
                  <a:pt x="11333673" y="3313894"/>
                </a:lnTo>
                <a:lnTo>
                  <a:pt x="11284858" y="3318819"/>
                </a:lnTo>
                <a:lnTo>
                  <a:pt x="242298" y="3318819"/>
                </a:lnTo>
                <a:lnTo>
                  <a:pt x="193451" y="3313894"/>
                </a:lnTo>
                <a:lnTo>
                  <a:pt x="147962" y="3299770"/>
                </a:lnTo>
                <a:lnTo>
                  <a:pt x="106803" y="3277423"/>
                </a:lnTo>
                <a:lnTo>
                  <a:pt x="70947" y="3247829"/>
                </a:lnTo>
                <a:lnTo>
                  <a:pt x="41366" y="3211966"/>
                </a:lnTo>
                <a:lnTo>
                  <a:pt x="19033" y="3170809"/>
                </a:lnTo>
                <a:lnTo>
                  <a:pt x="4920" y="3125335"/>
                </a:lnTo>
                <a:lnTo>
                  <a:pt x="0" y="3076521"/>
                </a:lnTo>
                <a:lnTo>
                  <a:pt x="0" y="242298"/>
                </a:lnTo>
                <a:close/>
              </a:path>
            </a:pathLst>
          </a:custGeom>
          <a:noFill/>
          <a:ln w="34560">
            <a:solidFill>
              <a:srgbClr val="082cd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4" name="CustomShape 10"/>
          <p:cNvSpPr/>
          <p:nvPr/>
        </p:nvSpPr>
        <p:spPr>
          <a:xfrm>
            <a:off x="6232320" y="6166800"/>
            <a:ext cx="6042960" cy="30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7360" bIns="0">
            <a:spAutoFit/>
          </a:bodyPr>
          <a:p>
            <a:pPr marL="12600" indent="720" algn="ctr">
              <a:lnSpc>
                <a:spcPts val="3470"/>
              </a:lnSpc>
              <a:spcBef>
                <a:spcPts val="215"/>
              </a:spcBef>
            </a:pPr>
            <a:r>
              <a:rPr b="1" lang="ru-RU" sz="2900" spc="-15" strike="noStrike">
                <a:solidFill>
                  <a:srgbClr val="000000"/>
                </a:solidFill>
                <a:latin typeface="Arial"/>
              </a:rPr>
              <a:t>Клинический анализ </a:t>
            </a:r>
            <a:r>
              <a:rPr b="1" lang="ru-RU" sz="2900" spc="-12" strike="noStrike">
                <a:solidFill>
                  <a:srgbClr val="000000"/>
                </a:solidFill>
                <a:latin typeface="Arial"/>
              </a:rPr>
              <a:t>крови </a:t>
            </a:r>
            <a:r>
              <a:rPr b="0" lang="ru-RU" sz="2900" spc="-7" strike="noStrike">
                <a:solidFill>
                  <a:srgbClr val="000000"/>
                </a:solidFill>
                <a:latin typeface="Arial"/>
              </a:rPr>
              <a:t>1 </a:t>
            </a:r>
            <a:r>
              <a:rPr b="0" lang="ru-RU" sz="2900" spc="-15" strike="noStrike">
                <a:solidFill>
                  <a:srgbClr val="000000"/>
                </a:solidFill>
                <a:latin typeface="Arial"/>
              </a:rPr>
              <a:t>раз </a:t>
            </a:r>
            <a:r>
              <a:rPr b="0" lang="ru-RU" sz="2900" spc="-7" strike="noStrike">
                <a:solidFill>
                  <a:srgbClr val="000000"/>
                </a:solidFill>
                <a:latin typeface="Arial"/>
              </a:rPr>
              <a:t>в </a:t>
            </a:r>
            <a:r>
              <a:rPr b="0" lang="ru-RU" sz="2900" spc="-12" strike="noStrike">
                <a:solidFill>
                  <a:srgbClr val="000000"/>
                </a:solidFill>
                <a:latin typeface="Arial"/>
              </a:rPr>
              <a:t>2-3 дня  </a:t>
            </a:r>
            <a:r>
              <a:rPr b="1" lang="ru-RU" sz="2900" spc="-12" strike="noStrike">
                <a:solidFill>
                  <a:srgbClr val="000000"/>
                </a:solidFill>
                <a:latin typeface="Arial"/>
              </a:rPr>
              <a:t>Биохимические </a:t>
            </a:r>
            <a:r>
              <a:rPr b="1" lang="ru-RU" sz="2900" spc="-15" strike="noStrike">
                <a:solidFill>
                  <a:srgbClr val="000000"/>
                </a:solidFill>
                <a:latin typeface="Arial"/>
              </a:rPr>
              <a:t>исследования </a:t>
            </a:r>
            <a:r>
              <a:rPr b="0" lang="ru-RU" sz="2900" spc="-7" strike="noStrike">
                <a:solidFill>
                  <a:srgbClr val="000000"/>
                </a:solidFill>
                <a:latin typeface="Arial"/>
              </a:rPr>
              <a:t>1 </a:t>
            </a:r>
            <a:r>
              <a:rPr b="0" lang="ru-RU" sz="2900" spc="-15" strike="noStrike">
                <a:solidFill>
                  <a:srgbClr val="000000"/>
                </a:solidFill>
                <a:latin typeface="Arial"/>
              </a:rPr>
              <a:t>раз </a:t>
            </a:r>
            <a:r>
              <a:rPr b="0" lang="ru-RU" sz="2900" spc="-7" strike="noStrike">
                <a:solidFill>
                  <a:srgbClr val="000000"/>
                </a:solidFill>
                <a:latin typeface="Arial"/>
              </a:rPr>
              <a:t>в </a:t>
            </a:r>
            <a:r>
              <a:rPr b="0" lang="ru-RU" sz="2900" spc="-12" strike="noStrike">
                <a:solidFill>
                  <a:srgbClr val="000000"/>
                </a:solidFill>
                <a:latin typeface="Arial"/>
              </a:rPr>
              <a:t>2-3 дня  </a:t>
            </a:r>
            <a:r>
              <a:rPr b="1" lang="ru-RU" sz="2900" spc="-12" strike="noStrike">
                <a:solidFill>
                  <a:srgbClr val="000000"/>
                </a:solidFill>
                <a:latin typeface="Arial"/>
              </a:rPr>
              <a:t>Контроль гемостаза </a:t>
            </a:r>
            <a:r>
              <a:rPr b="0" lang="ru-RU" sz="2900" spc="-7" strike="noStrike">
                <a:solidFill>
                  <a:srgbClr val="000000"/>
                </a:solidFill>
                <a:latin typeface="Arial"/>
              </a:rPr>
              <a:t>1 </a:t>
            </a:r>
            <a:r>
              <a:rPr b="0" lang="ru-RU" sz="2900" spc="-15" strike="noStrike">
                <a:solidFill>
                  <a:srgbClr val="000000"/>
                </a:solidFill>
                <a:latin typeface="Arial"/>
              </a:rPr>
              <a:t>раз, </a:t>
            </a:r>
            <a:r>
              <a:rPr b="0" lang="ru-RU" sz="2900" spc="-12" strike="noStrike">
                <a:solidFill>
                  <a:srgbClr val="000000"/>
                </a:solidFill>
                <a:latin typeface="Arial"/>
              </a:rPr>
              <a:t>далее </a:t>
            </a:r>
            <a:r>
              <a:rPr b="0" lang="ru-RU" sz="2900" spc="-7" strike="noStrike">
                <a:solidFill>
                  <a:srgbClr val="000000"/>
                </a:solidFill>
                <a:latin typeface="Arial"/>
              </a:rPr>
              <a:t>по</a:t>
            </a:r>
            <a:r>
              <a:rPr b="0" lang="ru-RU" sz="2900" spc="-11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900" spc="-12" strike="noStrike">
                <a:solidFill>
                  <a:srgbClr val="000000"/>
                </a:solidFill>
                <a:latin typeface="Arial"/>
              </a:rPr>
              <a:t>показаниям  </a:t>
            </a:r>
            <a:r>
              <a:rPr b="1" lang="ru-RU" sz="2900" spc="-12" strike="noStrike">
                <a:solidFill>
                  <a:srgbClr val="000000"/>
                </a:solidFill>
                <a:latin typeface="Arial"/>
              </a:rPr>
              <a:t>СРБ, ИЛ-6,ферритин </a:t>
            </a:r>
            <a:r>
              <a:rPr b="0" lang="ru-RU" sz="2900" spc="-7" strike="noStrike">
                <a:solidFill>
                  <a:srgbClr val="000000"/>
                </a:solidFill>
                <a:latin typeface="Arial"/>
              </a:rPr>
              <a:t>при</a:t>
            </a:r>
            <a:r>
              <a:rPr b="0" lang="ru-RU" sz="2900" spc="-5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900" spc="-12" strike="noStrike">
                <a:solidFill>
                  <a:srgbClr val="000000"/>
                </a:solidFill>
                <a:latin typeface="Arial"/>
              </a:rPr>
              <a:t>поступлении</a:t>
            </a:r>
            <a:endParaRPr b="0" lang="ru-RU" sz="2900" spc="-1" strike="noStrike">
              <a:latin typeface="Arial"/>
            </a:endParaRPr>
          </a:p>
          <a:p>
            <a:pPr algn="ctr">
              <a:lnSpc>
                <a:spcPts val="3339"/>
              </a:lnSpc>
            </a:pPr>
            <a:r>
              <a:rPr b="0" lang="ru-RU" sz="2900" spc="-12" strike="noStrike">
                <a:solidFill>
                  <a:srgbClr val="000000"/>
                </a:solidFill>
                <a:latin typeface="Arial"/>
              </a:rPr>
              <a:t>(повтор </a:t>
            </a:r>
            <a:r>
              <a:rPr b="0" lang="ru-RU" sz="2900" spc="-7" strike="noStrike">
                <a:solidFill>
                  <a:srgbClr val="000000"/>
                </a:solidFill>
                <a:latin typeface="Arial"/>
              </a:rPr>
              <a:t>по</a:t>
            </a:r>
            <a:r>
              <a:rPr b="0" lang="ru-RU" sz="2900" spc="-4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900" spc="-12" strike="noStrike">
                <a:solidFill>
                  <a:srgbClr val="000000"/>
                </a:solidFill>
                <a:latin typeface="Arial"/>
              </a:rPr>
              <a:t>показаниям)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675" name="CustomShape 11"/>
          <p:cNvSpPr/>
          <p:nvPr/>
        </p:nvSpPr>
        <p:spPr>
          <a:xfrm>
            <a:off x="5600520" y="9851400"/>
            <a:ext cx="7118280" cy="3318840"/>
          </a:xfrm>
          <a:custGeom>
            <a:avLst/>
            <a:gdLst/>
            <a:ahLst/>
            <a:rect l="l" t="t" r="r" b="b"/>
            <a:pathLst>
              <a:path w="11527155" h="3319144">
                <a:moveTo>
                  <a:pt x="11307094" y="0"/>
                </a:moveTo>
                <a:lnTo>
                  <a:pt x="220062" y="0"/>
                </a:lnTo>
                <a:lnTo>
                  <a:pt x="175725" y="4472"/>
                </a:lnTo>
                <a:lnTo>
                  <a:pt x="134423" y="17299"/>
                </a:lnTo>
                <a:lnTo>
                  <a:pt x="97043" y="37594"/>
                </a:lnTo>
                <a:lnTo>
                  <a:pt x="64471" y="64471"/>
                </a:lnTo>
                <a:lnTo>
                  <a:pt x="37594" y="97043"/>
                </a:lnTo>
                <a:lnTo>
                  <a:pt x="17299" y="134423"/>
                </a:lnTo>
                <a:lnTo>
                  <a:pt x="4472" y="175725"/>
                </a:lnTo>
                <a:lnTo>
                  <a:pt x="0" y="220062"/>
                </a:lnTo>
                <a:lnTo>
                  <a:pt x="0" y="3098757"/>
                </a:lnTo>
                <a:lnTo>
                  <a:pt x="4472" y="3143101"/>
                </a:lnTo>
                <a:lnTo>
                  <a:pt x="17299" y="3184406"/>
                </a:lnTo>
                <a:lnTo>
                  <a:pt x="37594" y="3221787"/>
                </a:lnTo>
                <a:lnTo>
                  <a:pt x="64471" y="3254357"/>
                </a:lnTo>
                <a:lnTo>
                  <a:pt x="97043" y="3281231"/>
                </a:lnTo>
                <a:lnTo>
                  <a:pt x="134423" y="3301523"/>
                </a:lnTo>
                <a:lnTo>
                  <a:pt x="175725" y="3314348"/>
                </a:lnTo>
                <a:lnTo>
                  <a:pt x="220062" y="3318820"/>
                </a:lnTo>
                <a:lnTo>
                  <a:pt x="11307094" y="3318820"/>
                </a:lnTo>
                <a:lnTo>
                  <a:pt x="11351432" y="3314348"/>
                </a:lnTo>
                <a:lnTo>
                  <a:pt x="11392734" y="3301523"/>
                </a:lnTo>
                <a:lnTo>
                  <a:pt x="11430114" y="3281231"/>
                </a:lnTo>
                <a:lnTo>
                  <a:pt x="11462685" y="3254357"/>
                </a:lnTo>
                <a:lnTo>
                  <a:pt x="11489562" y="3221787"/>
                </a:lnTo>
                <a:lnTo>
                  <a:pt x="11509857" y="3184406"/>
                </a:lnTo>
                <a:lnTo>
                  <a:pt x="11522684" y="3143101"/>
                </a:lnTo>
                <a:lnTo>
                  <a:pt x="11527157" y="3098757"/>
                </a:lnTo>
                <a:lnTo>
                  <a:pt x="11527157" y="220062"/>
                </a:lnTo>
                <a:lnTo>
                  <a:pt x="11522684" y="175725"/>
                </a:lnTo>
                <a:lnTo>
                  <a:pt x="11509857" y="134423"/>
                </a:lnTo>
                <a:lnTo>
                  <a:pt x="11489562" y="97043"/>
                </a:lnTo>
                <a:lnTo>
                  <a:pt x="11462685" y="64471"/>
                </a:lnTo>
                <a:lnTo>
                  <a:pt x="11430114" y="37594"/>
                </a:lnTo>
                <a:lnTo>
                  <a:pt x="11392734" y="17299"/>
                </a:lnTo>
                <a:lnTo>
                  <a:pt x="11351432" y="4472"/>
                </a:lnTo>
                <a:lnTo>
                  <a:pt x="11307094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6" name="CustomShape 12"/>
          <p:cNvSpPr/>
          <p:nvPr/>
        </p:nvSpPr>
        <p:spPr>
          <a:xfrm>
            <a:off x="5592960" y="9900720"/>
            <a:ext cx="7125480" cy="3318840"/>
          </a:xfrm>
          <a:custGeom>
            <a:avLst/>
            <a:gdLst/>
            <a:ahLst/>
            <a:rect l="l" t="t" r="r" b="b"/>
            <a:pathLst>
              <a:path w="11527155" h="3319144">
                <a:moveTo>
                  <a:pt x="0" y="220062"/>
                </a:moveTo>
                <a:lnTo>
                  <a:pt x="4472" y="175725"/>
                </a:lnTo>
                <a:lnTo>
                  <a:pt x="17299" y="134423"/>
                </a:lnTo>
                <a:lnTo>
                  <a:pt x="37594" y="97043"/>
                </a:lnTo>
                <a:lnTo>
                  <a:pt x="64471" y="64471"/>
                </a:lnTo>
                <a:lnTo>
                  <a:pt x="97043" y="37594"/>
                </a:lnTo>
                <a:lnTo>
                  <a:pt x="134423" y="17299"/>
                </a:lnTo>
                <a:lnTo>
                  <a:pt x="175725" y="4472"/>
                </a:lnTo>
                <a:lnTo>
                  <a:pt x="220062" y="0"/>
                </a:lnTo>
                <a:lnTo>
                  <a:pt x="11307094" y="0"/>
                </a:lnTo>
                <a:lnTo>
                  <a:pt x="11351432" y="4472"/>
                </a:lnTo>
                <a:lnTo>
                  <a:pt x="11392734" y="17299"/>
                </a:lnTo>
                <a:lnTo>
                  <a:pt x="11430114" y="37594"/>
                </a:lnTo>
                <a:lnTo>
                  <a:pt x="11462685" y="64471"/>
                </a:lnTo>
                <a:lnTo>
                  <a:pt x="11489562" y="97043"/>
                </a:lnTo>
                <a:lnTo>
                  <a:pt x="11509857" y="134423"/>
                </a:lnTo>
                <a:lnTo>
                  <a:pt x="11522684" y="175725"/>
                </a:lnTo>
                <a:lnTo>
                  <a:pt x="11527157" y="220062"/>
                </a:lnTo>
                <a:lnTo>
                  <a:pt x="11527157" y="3098757"/>
                </a:lnTo>
                <a:lnTo>
                  <a:pt x="11522684" y="3143101"/>
                </a:lnTo>
                <a:lnTo>
                  <a:pt x="11509857" y="3184406"/>
                </a:lnTo>
                <a:lnTo>
                  <a:pt x="11489562" y="3221787"/>
                </a:lnTo>
                <a:lnTo>
                  <a:pt x="11462685" y="3254357"/>
                </a:lnTo>
                <a:lnTo>
                  <a:pt x="11430114" y="3281231"/>
                </a:lnTo>
                <a:lnTo>
                  <a:pt x="11392734" y="3301523"/>
                </a:lnTo>
                <a:lnTo>
                  <a:pt x="11351432" y="3314348"/>
                </a:lnTo>
                <a:lnTo>
                  <a:pt x="11307094" y="3318819"/>
                </a:lnTo>
                <a:lnTo>
                  <a:pt x="220062" y="3318819"/>
                </a:lnTo>
                <a:lnTo>
                  <a:pt x="175725" y="3314348"/>
                </a:lnTo>
                <a:lnTo>
                  <a:pt x="134423" y="3301523"/>
                </a:lnTo>
                <a:lnTo>
                  <a:pt x="97043" y="3281231"/>
                </a:lnTo>
                <a:lnTo>
                  <a:pt x="64471" y="3254357"/>
                </a:lnTo>
                <a:lnTo>
                  <a:pt x="37594" y="3221787"/>
                </a:lnTo>
                <a:lnTo>
                  <a:pt x="17299" y="3184406"/>
                </a:lnTo>
                <a:lnTo>
                  <a:pt x="4472" y="3143101"/>
                </a:lnTo>
                <a:lnTo>
                  <a:pt x="0" y="3098757"/>
                </a:lnTo>
                <a:lnTo>
                  <a:pt x="0" y="220062"/>
                </a:lnTo>
                <a:close/>
              </a:path>
            </a:pathLst>
          </a:custGeom>
          <a:noFill/>
          <a:ln w="34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7" name="CustomShape 13"/>
          <p:cNvSpPr/>
          <p:nvPr/>
        </p:nvSpPr>
        <p:spPr>
          <a:xfrm>
            <a:off x="5857560" y="9868320"/>
            <a:ext cx="6861240" cy="353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 indent="-6480" algn="just">
              <a:lnSpc>
                <a:spcPct val="99000"/>
              </a:lnSpc>
              <a:spcBef>
                <a:spcPts val="105"/>
              </a:spcBef>
            </a:pPr>
            <a:r>
              <a:rPr b="1" lang="ru-RU" sz="2900" spc="-15" strike="noStrike">
                <a:solidFill>
                  <a:srgbClr val="000000"/>
                </a:solidFill>
                <a:latin typeface="Arial"/>
              </a:rPr>
              <a:t>Клинический анализ </a:t>
            </a:r>
            <a:r>
              <a:rPr b="1" lang="ru-RU" sz="2900" spc="-12" strike="noStrike">
                <a:solidFill>
                  <a:srgbClr val="000000"/>
                </a:solidFill>
                <a:latin typeface="Arial"/>
              </a:rPr>
              <a:t>крови </a:t>
            </a:r>
            <a:r>
              <a:rPr b="0" lang="ru-RU" sz="2900" spc="-15" strike="noStrike">
                <a:solidFill>
                  <a:srgbClr val="000000"/>
                </a:solidFill>
                <a:latin typeface="Arial"/>
              </a:rPr>
              <a:t>ежедневно </a:t>
            </a:r>
            <a:r>
              <a:rPr b="0" lang="ru-RU" sz="2900" spc="-7" strike="noStrike">
                <a:solidFill>
                  <a:srgbClr val="000000"/>
                </a:solidFill>
                <a:latin typeface="Arial"/>
              </a:rPr>
              <a:t>и по </a:t>
            </a:r>
            <a:r>
              <a:rPr b="0" lang="ru-RU" sz="2900" spc="-12" strike="noStrike">
                <a:solidFill>
                  <a:srgbClr val="000000"/>
                </a:solidFill>
                <a:latin typeface="Arial"/>
              </a:rPr>
              <a:t>показаниям  </a:t>
            </a:r>
            <a:r>
              <a:rPr b="1" lang="ru-RU" sz="2900" spc="-12" strike="noStrike">
                <a:solidFill>
                  <a:srgbClr val="000000"/>
                </a:solidFill>
                <a:latin typeface="Arial"/>
              </a:rPr>
              <a:t>Биохимические исследования </a:t>
            </a:r>
            <a:r>
              <a:rPr b="0" lang="ru-RU" sz="2900" spc="-12" strike="noStrike">
                <a:solidFill>
                  <a:srgbClr val="000000"/>
                </a:solidFill>
                <a:latin typeface="Arial"/>
              </a:rPr>
              <a:t>ежедневно </a:t>
            </a:r>
            <a:r>
              <a:rPr b="0" lang="ru-RU" sz="2900" spc="-7" strike="noStrike">
                <a:solidFill>
                  <a:srgbClr val="000000"/>
                </a:solidFill>
                <a:latin typeface="Arial"/>
              </a:rPr>
              <a:t>и по</a:t>
            </a:r>
            <a:r>
              <a:rPr b="0" lang="ru-RU" sz="2900" spc="-15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900" spc="-7" strike="noStrike">
                <a:solidFill>
                  <a:srgbClr val="000000"/>
                </a:solidFill>
                <a:latin typeface="Arial"/>
              </a:rPr>
              <a:t>показаниям  </a:t>
            </a:r>
            <a:r>
              <a:rPr b="1" lang="ru-RU" sz="2900" spc="-12" strike="noStrike">
                <a:solidFill>
                  <a:srgbClr val="000000"/>
                </a:solidFill>
                <a:latin typeface="Arial"/>
              </a:rPr>
              <a:t>Контроль гемостаза </a:t>
            </a:r>
            <a:r>
              <a:rPr b="0" lang="ru-RU" sz="2900" spc="-15" strike="noStrike">
                <a:solidFill>
                  <a:srgbClr val="000000"/>
                </a:solidFill>
                <a:latin typeface="Arial"/>
              </a:rPr>
              <a:t>ежедневно </a:t>
            </a:r>
            <a:r>
              <a:rPr b="0" lang="ru-RU" sz="2900" spc="-7" strike="noStrike">
                <a:solidFill>
                  <a:srgbClr val="000000"/>
                </a:solidFill>
                <a:latin typeface="Arial"/>
              </a:rPr>
              <a:t>и по</a:t>
            </a:r>
            <a:r>
              <a:rPr b="0" lang="ru-RU" sz="2900" spc="-9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900" spc="-12" strike="noStrike">
                <a:solidFill>
                  <a:srgbClr val="000000"/>
                </a:solidFill>
                <a:latin typeface="Arial"/>
              </a:rPr>
              <a:t>показаниям</a:t>
            </a:r>
            <a:endParaRPr b="0" lang="ru-RU" sz="2900" spc="-1" strike="noStrike">
              <a:latin typeface="Arial"/>
            </a:endParaRPr>
          </a:p>
          <a:p>
            <a:pPr algn="just">
              <a:lnSpc>
                <a:spcPts val="3470"/>
              </a:lnSpc>
              <a:spcBef>
                <a:spcPts val="111"/>
              </a:spcBef>
            </a:pPr>
            <a:r>
              <a:rPr b="0" lang="ru-RU" sz="2900" spc="-12" strike="noStrike">
                <a:solidFill>
                  <a:srgbClr val="000000"/>
                </a:solidFill>
                <a:latin typeface="Arial"/>
              </a:rPr>
              <a:t>СРБ, ИЛ-6, ферритин, прокальцитонин,  NT-proBNP/BNP </a:t>
            </a:r>
            <a:r>
              <a:rPr b="0" lang="ru-RU" sz="2900" spc="-7" strike="noStrike">
                <a:solidFill>
                  <a:srgbClr val="000000"/>
                </a:solidFill>
                <a:latin typeface="Arial"/>
              </a:rPr>
              <a:t>в</a:t>
            </a:r>
            <a:r>
              <a:rPr b="0" lang="ru-RU" sz="2900" spc="-35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900" spc="-12" strike="noStrike">
                <a:solidFill>
                  <a:srgbClr val="000000"/>
                </a:solidFill>
                <a:latin typeface="Arial"/>
              </a:rPr>
              <a:t>динамике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678" name="CustomShape 14"/>
          <p:cNvSpPr/>
          <p:nvPr/>
        </p:nvSpPr>
        <p:spPr>
          <a:xfrm>
            <a:off x="496800" y="2434320"/>
            <a:ext cx="5190840" cy="3294000"/>
          </a:xfrm>
          <a:custGeom>
            <a:avLst/>
            <a:gdLst/>
            <a:ahLst/>
            <a:rect l="l" t="t" r="r" b="b"/>
            <a:pathLst>
              <a:path w="5191125" h="3294379">
                <a:moveTo>
                  <a:pt x="3543696" y="0"/>
                </a:moveTo>
                <a:lnTo>
                  <a:pt x="0" y="0"/>
                </a:lnTo>
                <a:lnTo>
                  <a:pt x="0" y="3294062"/>
                </a:lnTo>
                <a:lnTo>
                  <a:pt x="3543696" y="3294062"/>
                </a:lnTo>
                <a:lnTo>
                  <a:pt x="5190728" y="1647031"/>
                </a:lnTo>
                <a:lnTo>
                  <a:pt x="3543696" y="0"/>
                </a:lnTo>
                <a:close/>
              </a:path>
            </a:pathLst>
          </a:custGeom>
          <a:solidFill>
            <a:srgbClr val="e0f1c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9" name="CustomShape 15"/>
          <p:cNvSpPr/>
          <p:nvPr/>
        </p:nvSpPr>
        <p:spPr>
          <a:xfrm>
            <a:off x="1045080" y="2890440"/>
            <a:ext cx="2626560" cy="4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2600">
              <a:lnSpc>
                <a:spcPct val="100000"/>
              </a:lnSpc>
              <a:spcBef>
                <a:spcPts val="91"/>
              </a:spcBef>
            </a:pPr>
            <a:r>
              <a:rPr b="1" lang="ru-RU" sz="2500" spc="4" strike="noStrike">
                <a:solidFill>
                  <a:srgbClr val="1f1f1f"/>
                </a:solidFill>
                <a:latin typeface="Arial"/>
              </a:rPr>
              <a:t>Лёгкое</a:t>
            </a:r>
            <a:r>
              <a:rPr b="1" lang="ru-RU" sz="2500" spc="-46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900" spc="-21" strike="noStrike">
                <a:solidFill>
                  <a:srgbClr val="1f1f1f"/>
                </a:solidFill>
                <a:latin typeface="Arial"/>
              </a:rPr>
              <a:t>течение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680" name="CustomShape 16"/>
          <p:cNvSpPr/>
          <p:nvPr/>
        </p:nvSpPr>
        <p:spPr>
          <a:xfrm>
            <a:off x="1114200" y="3743280"/>
            <a:ext cx="2488320" cy="90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7360" bIns="0">
            <a:spAutoFit/>
          </a:bodyPr>
          <a:p>
            <a:pPr marL="537840" indent="-525600">
              <a:lnSpc>
                <a:spcPts val="3470"/>
              </a:lnSpc>
              <a:spcBef>
                <a:spcPts val="215"/>
              </a:spcBef>
            </a:pP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А</a:t>
            </a:r>
            <a:r>
              <a:rPr b="0" lang="ru-RU" sz="2900" spc="-41" strike="noStrike">
                <a:solidFill>
                  <a:srgbClr val="1f1f1f"/>
                </a:solidFill>
                <a:latin typeface="Arial"/>
              </a:rPr>
              <a:t>м</a:t>
            </a:r>
            <a:r>
              <a:rPr b="0" lang="ru-RU" sz="2900" spc="-72" strike="noStrike">
                <a:solidFill>
                  <a:srgbClr val="1f1f1f"/>
                </a:solidFill>
                <a:latin typeface="Arial"/>
              </a:rPr>
              <a:t>бу</a:t>
            </a: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л</a:t>
            </a:r>
            <a:r>
              <a:rPr b="0" lang="ru-RU" sz="2900" spc="-75" strike="noStrike">
                <a:solidFill>
                  <a:srgbClr val="1f1f1f"/>
                </a:solidFill>
                <a:latin typeface="Arial"/>
              </a:rPr>
              <a:t>а</a:t>
            </a:r>
            <a:r>
              <a:rPr b="0" lang="ru-RU" sz="2900" spc="-41" strike="noStrike">
                <a:solidFill>
                  <a:srgbClr val="1f1f1f"/>
                </a:solidFill>
                <a:latin typeface="Arial"/>
              </a:rPr>
              <a:t>т</a:t>
            </a: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о</a:t>
            </a:r>
            <a:r>
              <a:rPr b="0" lang="ru-RU" sz="2900" spc="-15" strike="noStrike">
                <a:solidFill>
                  <a:srgbClr val="1f1f1f"/>
                </a:solidFill>
                <a:latin typeface="Arial"/>
              </a:rPr>
              <a:t>р</a:t>
            </a:r>
            <a:r>
              <a:rPr b="0" lang="ru-RU" sz="2900" spc="-12" strike="noStrike">
                <a:solidFill>
                  <a:srgbClr val="1f1f1f"/>
                </a:solidFill>
                <a:latin typeface="Arial"/>
              </a:rPr>
              <a:t>н</a:t>
            </a:r>
            <a:r>
              <a:rPr b="0" lang="ru-RU" sz="2900" spc="-15" strike="noStrike">
                <a:solidFill>
                  <a:srgbClr val="1f1f1f"/>
                </a:solidFill>
                <a:latin typeface="Arial"/>
              </a:rPr>
              <a:t>о</a:t>
            </a:r>
            <a:r>
              <a:rPr b="0" lang="ru-RU" sz="2900" spc="-7" strike="noStrike">
                <a:solidFill>
                  <a:srgbClr val="1f1f1f"/>
                </a:solidFill>
                <a:latin typeface="Arial"/>
              </a:rPr>
              <a:t>е  </a:t>
            </a:r>
            <a:r>
              <a:rPr b="0" lang="ru-RU" sz="2900" spc="-26" strike="noStrike">
                <a:solidFill>
                  <a:srgbClr val="1f1f1f"/>
                </a:solidFill>
                <a:latin typeface="Arial"/>
              </a:rPr>
              <a:t>лечение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681" name="CustomShape 17"/>
          <p:cNvSpPr/>
          <p:nvPr/>
        </p:nvSpPr>
        <p:spPr>
          <a:xfrm>
            <a:off x="532440" y="6028560"/>
            <a:ext cx="5190840" cy="3318840"/>
          </a:xfrm>
          <a:custGeom>
            <a:avLst/>
            <a:gdLst/>
            <a:ahLst/>
            <a:rect l="l" t="t" r="r" b="b"/>
            <a:pathLst>
              <a:path w="5191125" h="3319145">
                <a:moveTo>
                  <a:pt x="3531318" y="0"/>
                </a:moveTo>
                <a:lnTo>
                  <a:pt x="0" y="0"/>
                </a:lnTo>
                <a:lnTo>
                  <a:pt x="0" y="3318820"/>
                </a:lnTo>
                <a:lnTo>
                  <a:pt x="3531318" y="3318820"/>
                </a:lnTo>
                <a:lnTo>
                  <a:pt x="5190728" y="1659410"/>
                </a:lnTo>
                <a:lnTo>
                  <a:pt x="3531318" y="0"/>
                </a:lnTo>
                <a:close/>
              </a:path>
            </a:pathLst>
          </a:custGeom>
          <a:solidFill>
            <a:srgbClr val="c8d2f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2" name="CustomShape 18"/>
          <p:cNvSpPr/>
          <p:nvPr/>
        </p:nvSpPr>
        <p:spPr>
          <a:xfrm>
            <a:off x="1114200" y="6393240"/>
            <a:ext cx="2899080" cy="90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7360" bIns="0">
            <a:spAutoFit/>
          </a:bodyPr>
          <a:p>
            <a:pPr marL="722520" indent="-710280">
              <a:lnSpc>
                <a:spcPts val="3470"/>
              </a:lnSpc>
              <a:spcBef>
                <a:spcPts val="215"/>
              </a:spcBef>
            </a:pPr>
            <a:r>
              <a:rPr b="1" lang="ru-RU" sz="2900" spc="-15" strike="noStrike">
                <a:solidFill>
                  <a:srgbClr val="011571"/>
                </a:solidFill>
                <a:latin typeface="Arial"/>
              </a:rPr>
              <a:t>Среднетяжел</a:t>
            </a:r>
            <a:r>
              <a:rPr b="1" lang="ru-RU" sz="2900" spc="-7" strike="noStrike">
                <a:solidFill>
                  <a:srgbClr val="011571"/>
                </a:solidFill>
                <a:latin typeface="Arial"/>
              </a:rPr>
              <a:t>ое  </a:t>
            </a:r>
            <a:r>
              <a:rPr b="1" lang="ru-RU" sz="2900" spc="-12" strike="noStrike">
                <a:solidFill>
                  <a:srgbClr val="011571"/>
                </a:solidFill>
                <a:latin typeface="Arial"/>
              </a:rPr>
              <a:t>течение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683" name="CustomShape 19"/>
          <p:cNvSpPr/>
          <p:nvPr/>
        </p:nvSpPr>
        <p:spPr>
          <a:xfrm>
            <a:off x="924120" y="7586280"/>
            <a:ext cx="4042080" cy="133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7360" bIns="0">
            <a:spAutoFit/>
          </a:bodyPr>
          <a:p>
            <a:pPr marL="12600" algn="ctr">
              <a:lnSpc>
                <a:spcPts val="3470"/>
              </a:lnSpc>
              <a:spcBef>
                <a:spcPts val="215"/>
              </a:spcBef>
            </a:pPr>
            <a:r>
              <a:rPr b="0" lang="ru-RU" sz="2900" spc="-12" strike="noStrike">
                <a:solidFill>
                  <a:srgbClr val="011571"/>
                </a:solidFill>
                <a:latin typeface="Arial"/>
              </a:rPr>
              <a:t>Амбулаторное</a:t>
            </a:r>
            <a:r>
              <a:rPr b="0" lang="ru-RU" sz="2900" spc="-126" strike="noStrike">
                <a:solidFill>
                  <a:srgbClr val="011571"/>
                </a:solidFill>
                <a:latin typeface="Arial"/>
              </a:rPr>
              <a:t> </a:t>
            </a:r>
            <a:r>
              <a:rPr b="0" lang="ru-RU" sz="2900" spc="-12" strike="noStrike">
                <a:solidFill>
                  <a:srgbClr val="011571"/>
                </a:solidFill>
                <a:latin typeface="Arial"/>
              </a:rPr>
              <a:t>лечение  </a:t>
            </a:r>
            <a:r>
              <a:rPr b="0" lang="ru-RU" sz="2900" spc="-7" strike="noStrike">
                <a:solidFill>
                  <a:srgbClr val="011571"/>
                </a:solidFill>
                <a:latin typeface="Arial"/>
              </a:rPr>
              <a:t>или</a:t>
            </a:r>
            <a:endParaRPr b="0" lang="ru-RU" sz="2900" spc="-1" strike="noStrike">
              <a:latin typeface="Arial"/>
            </a:endParaRPr>
          </a:p>
          <a:p>
            <a:pPr marL="1440" algn="ctr">
              <a:lnSpc>
                <a:spcPts val="3351"/>
              </a:lnSpc>
            </a:pPr>
            <a:r>
              <a:rPr b="0" lang="ru-RU" sz="2900" spc="-7" strike="noStrike">
                <a:solidFill>
                  <a:srgbClr val="011571"/>
                </a:solidFill>
                <a:latin typeface="Arial"/>
              </a:rPr>
              <a:t>Госпитализация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684" name="CustomShape 20"/>
          <p:cNvSpPr/>
          <p:nvPr/>
        </p:nvSpPr>
        <p:spPr>
          <a:xfrm>
            <a:off x="666360" y="9901440"/>
            <a:ext cx="5190840" cy="3318840"/>
          </a:xfrm>
          <a:custGeom>
            <a:avLst/>
            <a:gdLst/>
            <a:ahLst/>
            <a:rect l="l" t="t" r="r" b="b"/>
            <a:pathLst>
              <a:path w="5191125" h="3319144">
                <a:moveTo>
                  <a:pt x="3531318" y="0"/>
                </a:moveTo>
                <a:lnTo>
                  <a:pt x="0" y="0"/>
                </a:lnTo>
                <a:lnTo>
                  <a:pt x="0" y="3318820"/>
                </a:lnTo>
                <a:lnTo>
                  <a:pt x="3531318" y="3318820"/>
                </a:lnTo>
                <a:lnTo>
                  <a:pt x="5190728" y="1659410"/>
                </a:lnTo>
                <a:lnTo>
                  <a:pt x="3531318" y="0"/>
                </a:lnTo>
                <a:close/>
              </a:path>
            </a:pathLst>
          </a:custGeom>
          <a:solidFill>
            <a:srgbClr val="ffd2d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5" name="CustomShape 21"/>
          <p:cNvSpPr/>
          <p:nvPr/>
        </p:nvSpPr>
        <p:spPr>
          <a:xfrm>
            <a:off x="1290960" y="10658520"/>
            <a:ext cx="3113640" cy="4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2600">
              <a:lnSpc>
                <a:spcPct val="100000"/>
              </a:lnSpc>
              <a:spcBef>
                <a:spcPts val="91"/>
              </a:spcBef>
            </a:pPr>
            <a:r>
              <a:rPr b="1" lang="ru-RU" sz="2900" spc="-32" strike="noStrike">
                <a:solidFill>
                  <a:srgbClr val="fd1c1d"/>
                </a:solidFill>
                <a:latin typeface="Arial"/>
              </a:rPr>
              <a:t>Тяжелое</a:t>
            </a:r>
            <a:r>
              <a:rPr b="1" lang="ru-RU" sz="2900" spc="-97" strike="noStrike">
                <a:solidFill>
                  <a:srgbClr val="fd1c1d"/>
                </a:solidFill>
                <a:latin typeface="Arial"/>
              </a:rPr>
              <a:t> </a:t>
            </a:r>
            <a:r>
              <a:rPr b="1" lang="ru-RU" sz="2900" spc="-21" strike="noStrike">
                <a:solidFill>
                  <a:srgbClr val="fd1c1d"/>
                </a:solidFill>
                <a:latin typeface="Arial"/>
              </a:rPr>
              <a:t>течение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686" name="TextShape 22"/>
          <p:cNvSpPr txBox="1"/>
          <p:nvPr/>
        </p:nvSpPr>
        <p:spPr>
          <a:xfrm>
            <a:off x="19332360" y="13543920"/>
            <a:ext cx="408600" cy="825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25560">
              <a:lnSpc>
                <a:spcPts val="2886"/>
              </a:lnSpc>
            </a:pPr>
            <a:fld id="{57DEBFBA-4126-4516-A26A-E1FBC96B8BCE}" type="slidenum">
              <a:rPr b="0" lang="ru-RU" sz="2500" spc="9" strike="noStrike">
                <a:solidFill>
                  <a:srgbClr val="8f8f8f"/>
                </a:solidFill>
                <a:latin typeface="Arial"/>
              </a:rPr>
              <a:t>&lt;номер&gt;</a:t>
            </a:fld>
            <a:endParaRPr b="0" lang="ru-RU" sz="2500" spc="-1" strike="noStrike">
              <a:latin typeface="Times New Roman"/>
            </a:endParaRPr>
          </a:p>
        </p:txBody>
      </p:sp>
      <p:sp>
        <p:nvSpPr>
          <p:cNvPr id="687" name="CustomShape 23"/>
          <p:cNvSpPr/>
          <p:nvPr/>
        </p:nvSpPr>
        <p:spPr>
          <a:xfrm>
            <a:off x="1464480" y="11539080"/>
            <a:ext cx="2764440" cy="90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7360" bIns="0">
            <a:spAutoFit/>
          </a:bodyPr>
          <a:p>
            <a:pPr marL="723240" indent="-711000">
              <a:lnSpc>
                <a:spcPts val="3470"/>
              </a:lnSpc>
              <a:spcBef>
                <a:spcPts val="215"/>
              </a:spcBef>
            </a:pPr>
            <a:r>
              <a:rPr b="0" lang="ru-RU" sz="2900" spc="-197" strike="noStrike">
                <a:solidFill>
                  <a:srgbClr val="fd1c1d"/>
                </a:solidFill>
                <a:latin typeface="Arial"/>
              </a:rPr>
              <a:t>Г</a:t>
            </a:r>
            <a:r>
              <a:rPr b="0" lang="ru-RU" sz="2900" spc="-12" strike="noStrike">
                <a:solidFill>
                  <a:srgbClr val="fd1c1d"/>
                </a:solidFill>
                <a:latin typeface="Arial"/>
              </a:rPr>
              <a:t>оспи</a:t>
            </a:r>
            <a:r>
              <a:rPr b="0" lang="ru-RU" sz="2900" spc="-46" strike="noStrike">
                <a:solidFill>
                  <a:srgbClr val="fd1c1d"/>
                </a:solidFill>
                <a:latin typeface="Arial"/>
              </a:rPr>
              <a:t>т</a:t>
            </a:r>
            <a:r>
              <a:rPr b="0" lang="ru-RU" sz="2900" spc="-12" strike="noStrike">
                <a:solidFill>
                  <a:srgbClr val="fd1c1d"/>
                </a:solidFill>
                <a:latin typeface="Arial"/>
              </a:rPr>
              <a:t>ализ</a:t>
            </a:r>
            <a:r>
              <a:rPr b="0" lang="ru-RU" sz="2900" spc="-21" strike="noStrike">
                <a:solidFill>
                  <a:srgbClr val="fd1c1d"/>
                </a:solidFill>
                <a:latin typeface="Arial"/>
              </a:rPr>
              <a:t>а</a:t>
            </a:r>
            <a:r>
              <a:rPr b="0" lang="ru-RU" sz="2900" spc="-7" strike="noStrike">
                <a:solidFill>
                  <a:srgbClr val="fd1c1d"/>
                </a:solidFill>
                <a:latin typeface="Arial"/>
              </a:rPr>
              <a:t>ция  в</a:t>
            </a:r>
            <a:r>
              <a:rPr b="0" lang="ru-RU" sz="2900" spc="-21" strike="noStrike">
                <a:solidFill>
                  <a:srgbClr val="fd1c1d"/>
                </a:solidFill>
                <a:latin typeface="Arial"/>
              </a:rPr>
              <a:t> </a:t>
            </a:r>
            <a:r>
              <a:rPr b="0" lang="ru-RU" sz="2900" spc="-12" strike="noStrike">
                <a:solidFill>
                  <a:srgbClr val="fd1c1d"/>
                </a:solidFill>
                <a:latin typeface="Arial"/>
              </a:rPr>
              <a:t>ОРИТ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688" name="CustomShape 24"/>
          <p:cNvSpPr/>
          <p:nvPr/>
        </p:nvSpPr>
        <p:spPr>
          <a:xfrm>
            <a:off x="17095680" y="4547520"/>
            <a:ext cx="2793960" cy="1300320"/>
          </a:xfrm>
          <a:prstGeom prst="flowChartAlternateProcess">
            <a:avLst/>
          </a:prstGeom>
          <a:solidFill>
            <a:srgbClr val="d3f8fb"/>
          </a:solidFill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6600" spc="-1" strike="noStrike">
                <a:solidFill>
                  <a:srgbClr val="000000"/>
                </a:solidFill>
                <a:latin typeface="Calibri"/>
              </a:rPr>
              <a:t>V 11</a:t>
            </a:r>
            <a:endParaRPr b="0" lang="ru-RU" sz="6600" spc="-1" strike="noStrike">
              <a:latin typeface="Arial"/>
            </a:endParaRPr>
          </a:p>
        </p:txBody>
      </p:sp>
      <p:graphicFrame>
        <p:nvGraphicFramePr>
          <p:cNvPr id="689" name="Table 25"/>
          <p:cNvGraphicFramePr/>
          <p:nvPr/>
        </p:nvGraphicFramePr>
        <p:xfrm>
          <a:off x="12998160" y="6035760"/>
          <a:ext cx="6742800" cy="3141720"/>
        </p:xfrm>
        <a:graphic>
          <a:graphicData uri="http://schemas.openxmlformats.org/drawingml/2006/table">
            <a:tbl>
              <a:tblPr/>
              <a:tblGrid>
                <a:gridCol w="6743160"/>
              </a:tblGrid>
              <a:tr h="48708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Aft>
                          <a:spcPts val="71"/>
                        </a:spcAf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Клинический анализ крови не позднее 12 часов после поступления х 1 раз в 2-3 дня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372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Aft>
                          <a:spcPts val="71"/>
                        </a:spcAf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Биохимические исследования х 1 раз в 2-3 дня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8280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Aft>
                          <a:spcPts val="71"/>
                        </a:spcAf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Контроль гемостаза: D-димер не позднее 24 часов от поступления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71"/>
                        </a:spcAf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Коагулограмма (АЧТВ, протромбиновое время, фибриноген,  D-димер) – не реже 2 раза в неделю, далее по показаниям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47852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Aft>
                          <a:spcPts val="71"/>
                        </a:spcAf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СРБ не позднее 24 часов от поступления, далее – не реже 2 раз в неделю; прокальцитонин не менее 1 раза, далее – по показаниям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71"/>
                        </a:spcAf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Ферритин при поступлении и повторно по показаниям – не менее 2 раз; 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71"/>
                        </a:spcAf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ИЛ-6 при доступности 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90" name="Line 26"/>
          <p:cNvSpPr/>
          <p:nvPr/>
        </p:nvSpPr>
        <p:spPr>
          <a:xfrm>
            <a:off x="5532840" y="6035760"/>
            <a:ext cx="6746400" cy="3578400"/>
          </a:xfrm>
          <a:prstGeom prst="line">
            <a:avLst/>
          </a:prstGeom>
          <a:ln>
            <a:solidFill>
              <a:srgbClr val="be4b48"/>
            </a:solidFill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691" name="Line 27"/>
          <p:cNvSpPr/>
          <p:nvPr/>
        </p:nvSpPr>
        <p:spPr>
          <a:xfrm flipV="1">
            <a:off x="5961600" y="5823000"/>
            <a:ext cx="7282800" cy="4044960"/>
          </a:xfrm>
          <a:prstGeom prst="line">
            <a:avLst/>
          </a:prstGeom>
          <a:ln>
            <a:solidFill>
              <a:srgbClr val="be4b48"/>
            </a:solidFill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graphicFrame>
        <p:nvGraphicFramePr>
          <p:cNvPr id="692" name="Table 28"/>
          <p:cNvGraphicFramePr/>
          <p:nvPr/>
        </p:nvGraphicFramePr>
        <p:xfrm>
          <a:off x="12998160" y="10126080"/>
          <a:ext cx="6742800" cy="3044160"/>
        </p:xfrm>
        <a:graphic>
          <a:graphicData uri="http://schemas.openxmlformats.org/drawingml/2006/table">
            <a:tbl>
              <a:tblPr/>
              <a:tblGrid>
                <a:gridCol w="6743160"/>
              </a:tblGrid>
              <a:tr h="487080">
                <a:tc>
                  <a:txBody>
                    <a:bodyPr lIns="68400" rIns="68400" tIns="0" bIns="0">
                      <a:noAutofit/>
                    </a:bodyPr>
                    <a:p>
                      <a:pPr marL="540360" indent="450360">
                        <a:lnSpc>
                          <a:spcPct val="100000"/>
                        </a:lnSpc>
                        <a:spcAft>
                          <a:spcPts val="71"/>
                        </a:spcAf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Клинический анализ крови не позднее 3 часов после поступления, ежедневно и по показаниям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7080">
                <a:tc>
                  <a:txBody>
                    <a:bodyPr lIns="68400" rIns="68400" tIns="0" bIns="0">
                      <a:noAutofit/>
                    </a:bodyPr>
                    <a:p>
                      <a:pPr marL="540360" indent="450360">
                        <a:lnSpc>
                          <a:spcPct val="100000"/>
                        </a:lnSpc>
                        <a:spcAft>
                          <a:spcPts val="71"/>
                        </a:spcAf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Биохимические исследования ежедневно и по показаниям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82800">
                <a:tc>
                  <a:txBody>
                    <a:bodyPr lIns="68400" rIns="68400" tIns="0" bIns="0">
                      <a:noAutofit/>
                    </a:bodyPr>
                    <a:p>
                      <a:pPr marL="540360" indent="450360">
                        <a:lnSpc>
                          <a:spcPct val="100000"/>
                        </a:lnSpc>
                        <a:spcAft>
                          <a:spcPts val="71"/>
                        </a:spcAf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Контроль гемостаза: D-димер при поступлении в ОРИТ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marL="540360" indent="450360">
                        <a:lnSpc>
                          <a:spcPct val="100000"/>
                        </a:lnSpc>
                        <a:spcAft>
                          <a:spcPts val="71"/>
                        </a:spcAf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Коагулограмма (АЧТВ, протромбиновое время, фибриноген) ежедневно;  D-димер – не реже 1 раза в 2 дня, далее по показаниям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478520">
                <a:tc>
                  <a:txBody>
                    <a:bodyPr lIns="68400" rIns="68400" tIns="0" bIns="0">
                      <a:noAutofit/>
                    </a:bodyPr>
                    <a:p>
                      <a:pPr marL="540360" indent="450360">
                        <a:lnSpc>
                          <a:spcPct val="100000"/>
                        </a:lnSpc>
                        <a:spcAft>
                          <a:spcPts val="71"/>
                        </a:spcAf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СРБ – не реже 1 раза в 2 дня, прокальцитонин – не менее 1 раза и по показаниям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marL="540360" indent="450360">
                        <a:lnSpc>
                          <a:spcPct val="100000"/>
                        </a:lnSpc>
                        <a:spcAft>
                          <a:spcPts val="71"/>
                        </a:spcAf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ферритин, тропонин при поступлении и в динамике по показаниям; 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marL="540360" indent="450360">
                        <a:lnSpc>
                          <a:spcPct val="100000"/>
                        </a:lnSpc>
                        <a:spcAft>
                          <a:spcPts val="71"/>
                        </a:spcAf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ИЛ-6, NT-proBNP/BNP, Т- и В-лимфоциты при доступности 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93" name="Line 29"/>
          <p:cNvSpPr/>
          <p:nvPr/>
        </p:nvSpPr>
        <p:spPr>
          <a:xfrm>
            <a:off x="5251320" y="9459720"/>
            <a:ext cx="7467480" cy="4084200"/>
          </a:xfrm>
          <a:prstGeom prst="line">
            <a:avLst/>
          </a:prstGeom>
          <a:ln>
            <a:solidFill>
              <a:srgbClr val="be4b48"/>
            </a:solidFill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694" name="Line 30"/>
          <p:cNvSpPr/>
          <p:nvPr/>
        </p:nvSpPr>
        <p:spPr>
          <a:xfrm flipH="1">
            <a:off x="5175000" y="9614160"/>
            <a:ext cx="7543800" cy="3830760"/>
          </a:xfrm>
          <a:prstGeom prst="line">
            <a:avLst/>
          </a:prstGeom>
          <a:ln>
            <a:solidFill>
              <a:srgbClr val="be4b48"/>
            </a:solidFill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CustomShape 1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6" name="TextShape 2"/>
          <p:cNvSpPr txBox="1"/>
          <p:nvPr/>
        </p:nvSpPr>
        <p:spPr>
          <a:xfrm>
            <a:off x="2817360" y="382680"/>
            <a:ext cx="13836240" cy="2450520"/>
          </a:xfrm>
          <a:prstGeom prst="rect">
            <a:avLst/>
          </a:prstGeom>
          <a:noFill/>
          <a:ln>
            <a:noFill/>
          </a:ln>
        </p:spPr>
        <p:txBody>
          <a:bodyPr lIns="0" rIns="0" tIns="74160" bIns="0">
            <a:noAutofit/>
          </a:bodyPr>
          <a:p>
            <a:pPr marL="12600">
              <a:lnSpc>
                <a:spcPts val="3900"/>
              </a:lnSpc>
              <a:spcBef>
                <a:spcPts val="584"/>
              </a:spcBef>
            </a:pPr>
            <a:r>
              <a:rPr b="1" lang="ru-RU" sz="3600" spc="-7" strike="noStrike">
                <a:solidFill>
                  <a:srgbClr val="c00000"/>
                </a:solidFill>
                <a:latin typeface="Arial"/>
              </a:rPr>
              <a:t>Интерпретация </a:t>
            </a:r>
            <a:r>
              <a:rPr b="1" lang="ru-RU" sz="3600" spc="-46" strike="noStrike">
                <a:solidFill>
                  <a:srgbClr val="c00000"/>
                </a:solidFill>
                <a:latin typeface="Arial"/>
              </a:rPr>
              <a:t>результатов </a:t>
            </a:r>
            <a:r>
              <a:rPr b="1" lang="ru-RU" sz="3600" spc="-12" strike="noStrike">
                <a:solidFill>
                  <a:srgbClr val="3d3d3d"/>
                </a:solidFill>
                <a:latin typeface="Arial"/>
              </a:rPr>
              <a:t>исследований </a:t>
            </a:r>
            <a:r>
              <a:rPr b="1" lang="ru-RU" sz="3600" spc="-21" strike="noStrike">
                <a:solidFill>
                  <a:srgbClr val="3d3d3d"/>
                </a:solidFill>
                <a:latin typeface="Arial"/>
              </a:rPr>
              <a:t>методами  </a:t>
            </a:r>
            <a:r>
              <a:rPr b="1" lang="ru-RU" sz="3600" spc="-1" strike="noStrike">
                <a:solidFill>
                  <a:srgbClr val="c00000"/>
                </a:solidFill>
                <a:latin typeface="Arial"/>
              </a:rPr>
              <a:t>амплификации нуклеиновых </a:t>
            </a:r>
            <a:r>
              <a:rPr b="1" lang="ru-RU" sz="3600" spc="-21" strike="noStrike">
                <a:solidFill>
                  <a:srgbClr val="c00000"/>
                </a:solidFill>
                <a:latin typeface="Arial"/>
              </a:rPr>
              <a:t>кислот </a:t>
            </a:r>
            <a:r>
              <a:rPr b="1" lang="ru-RU" sz="3600" spc="-1" strike="noStrike">
                <a:solidFill>
                  <a:srgbClr val="c00000"/>
                </a:solidFill>
                <a:latin typeface="Arial"/>
              </a:rPr>
              <a:t>и </a:t>
            </a:r>
            <a:r>
              <a:rPr b="1" lang="ru-RU" sz="3600" spc="-7" strike="noStrike">
                <a:solidFill>
                  <a:srgbClr val="c00000"/>
                </a:solidFill>
                <a:latin typeface="Arial"/>
              </a:rPr>
              <a:t>определения антител  </a:t>
            </a:r>
            <a:r>
              <a:rPr b="1" lang="ru-RU" sz="3600" spc="-1" strike="noStrike">
                <a:solidFill>
                  <a:srgbClr val="3d3d3d"/>
                </a:solidFill>
                <a:latin typeface="Arial"/>
              </a:rPr>
              <a:t>к</a:t>
            </a:r>
            <a:r>
              <a:rPr b="1" lang="ru-RU" sz="3600" spc="-7" strike="noStrike">
                <a:solidFill>
                  <a:srgbClr val="3d3d3d"/>
                </a:solidFill>
                <a:latin typeface="Arial"/>
              </a:rPr>
              <a:t> </a:t>
            </a:r>
            <a:r>
              <a:rPr b="1" lang="ru-RU" sz="3600" spc="-21" strike="noStrike">
                <a:solidFill>
                  <a:srgbClr val="3d3d3d"/>
                </a:solidFill>
                <a:latin typeface="Arial"/>
              </a:rPr>
              <a:t>SARS-CoV-2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7" name="CustomShape 3"/>
          <p:cNvSpPr/>
          <p:nvPr/>
        </p:nvSpPr>
        <p:spPr>
          <a:xfrm>
            <a:off x="791640" y="2188800"/>
            <a:ext cx="8517600" cy="360"/>
          </a:xfrm>
          <a:custGeom>
            <a:avLst/>
            <a:gdLst/>
            <a:ahLst/>
            <a:rect l="l" t="t" r="r" b="b"/>
            <a:pathLst>
              <a:path w="8517890" h="0">
                <a:moveTo>
                  <a:pt x="0" y="0"/>
                </a:moveTo>
                <a:lnTo>
                  <a:pt x="8517800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8" name="CustomShape 4"/>
          <p:cNvSpPr/>
          <p:nvPr/>
        </p:nvSpPr>
        <p:spPr>
          <a:xfrm>
            <a:off x="790920" y="2160720"/>
            <a:ext cx="2945520" cy="360"/>
          </a:xfrm>
          <a:custGeom>
            <a:avLst/>
            <a:gdLst/>
            <a:ahLst/>
            <a:rect l="l" t="t" r="r" b="b"/>
            <a:pathLst>
              <a:path w="2945765" h="0">
                <a:moveTo>
                  <a:pt x="0" y="0"/>
                </a:moveTo>
                <a:lnTo>
                  <a:pt x="294563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9" name="CustomShape 5"/>
          <p:cNvSpPr/>
          <p:nvPr/>
        </p:nvSpPr>
        <p:spPr>
          <a:xfrm>
            <a:off x="6294960" y="4740120"/>
            <a:ext cx="1938240" cy="1370520"/>
          </a:xfrm>
          <a:custGeom>
            <a:avLst/>
            <a:gdLst/>
            <a:ahLst/>
            <a:rect l="l" t="t" r="r" b="b"/>
            <a:pathLst>
              <a:path w="1938654" h="1370964">
                <a:moveTo>
                  <a:pt x="0" y="1370921"/>
                </a:moveTo>
                <a:lnTo>
                  <a:pt x="1938385" y="1370921"/>
                </a:lnTo>
                <a:lnTo>
                  <a:pt x="1938385" y="0"/>
                </a:lnTo>
                <a:lnTo>
                  <a:pt x="0" y="0"/>
                </a:lnTo>
                <a:lnTo>
                  <a:pt x="0" y="13709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0" name="CustomShape 6"/>
          <p:cNvSpPr/>
          <p:nvPr/>
        </p:nvSpPr>
        <p:spPr>
          <a:xfrm>
            <a:off x="8233200" y="4740120"/>
            <a:ext cx="10712880" cy="1370520"/>
          </a:xfrm>
          <a:custGeom>
            <a:avLst/>
            <a:gdLst/>
            <a:ahLst/>
            <a:rect l="l" t="t" r="r" b="b"/>
            <a:pathLst>
              <a:path w="10713085" h="1370964">
                <a:moveTo>
                  <a:pt x="0" y="1370921"/>
                </a:moveTo>
                <a:lnTo>
                  <a:pt x="10712810" y="1370921"/>
                </a:lnTo>
                <a:lnTo>
                  <a:pt x="10712810" y="0"/>
                </a:lnTo>
                <a:lnTo>
                  <a:pt x="0" y="0"/>
                </a:lnTo>
                <a:lnTo>
                  <a:pt x="0" y="13709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1" name="CustomShape 7"/>
          <p:cNvSpPr/>
          <p:nvPr/>
        </p:nvSpPr>
        <p:spPr>
          <a:xfrm>
            <a:off x="6294960" y="7499880"/>
            <a:ext cx="1938240" cy="1370520"/>
          </a:xfrm>
          <a:custGeom>
            <a:avLst/>
            <a:gdLst/>
            <a:ahLst/>
            <a:rect l="l" t="t" r="r" b="b"/>
            <a:pathLst>
              <a:path w="1938654" h="1370965">
                <a:moveTo>
                  <a:pt x="0" y="1370921"/>
                </a:moveTo>
                <a:lnTo>
                  <a:pt x="1938385" y="1370921"/>
                </a:lnTo>
                <a:lnTo>
                  <a:pt x="1938385" y="0"/>
                </a:lnTo>
                <a:lnTo>
                  <a:pt x="0" y="0"/>
                </a:lnTo>
                <a:lnTo>
                  <a:pt x="0" y="13709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2" name="CustomShape 8"/>
          <p:cNvSpPr/>
          <p:nvPr/>
        </p:nvSpPr>
        <p:spPr>
          <a:xfrm>
            <a:off x="8233200" y="7499880"/>
            <a:ext cx="10712880" cy="1370520"/>
          </a:xfrm>
          <a:custGeom>
            <a:avLst/>
            <a:gdLst/>
            <a:ahLst/>
            <a:rect l="l" t="t" r="r" b="b"/>
            <a:pathLst>
              <a:path w="10713085" h="1370965">
                <a:moveTo>
                  <a:pt x="0" y="1370921"/>
                </a:moveTo>
                <a:lnTo>
                  <a:pt x="10712810" y="1370921"/>
                </a:lnTo>
                <a:lnTo>
                  <a:pt x="10712810" y="0"/>
                </a:lnTo>
                <a:lnTo>
                  <a:pt x="0" y="0"/>
                </a:lnTo>
                <a:lnTo>
                  <a:pt x="0" y="13709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3" name="CustomShape 9"/>
          <p:cNvSpPr/>
          <p:nvPr/>
        </p:nvSpPr>
        <p:spPr>
          <a:xfrm>
            <a:off x="6294960" y="10010520"/>
            <a:ext cx="1938240" cy="1370520"/>
          </a:xfrm>
          <a:custGeom>
            <a:avLst/>
            <a:gdLst/>
            <a:ahLst/>
            <a:rect l="l" t="t" r="r" b="b"/>
            <a:pathLst>
              <a:path w="1938654" h="1370965">
                <a:moveTo>
                  <a:pt x="0" y="1370921"/>
                </a:moveTo>
                <a:lnTo>
                  <a:pt x="1938385" y="1370921"/>
                </a:lnTo>
                <a:lnTo>
                  <a:pt x="1938385" y="0"/>
                </a:lnTo>
                <a:lnTo>
                  <a:pt x="0" y="0"/>
                </a:lnTo>
                <a:lnTo>
                  <a:pt x="0" y="13709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4" name="CustomShape 10"/>
          <p:cNvSpPr/>
          <p:nvPr/>
        </p:nvSpPr>
        <p:spPr>
          <a:xfrm>
            <a:off x="8233200" y="10010520"/>
            <a:ext cx="10712880" cy="1370520"/>
          </a:xfrm>
          <a:custGeom>
            <a:avLst/>
            <a:gdLst/>
            <a:ahLst/>
            <a:rect l="l" t="t" r="r" b="b"/>
            <a:pathLst>
              <a:path w="10713085" h="1370965">
                <a:moveTo>
                  <a:pt x="0" y="1370921"/>
                </a:moveTo>
                <a:lnTo>
                  <a:pt x="10712810" y="1370921"/>
                </a:lnTo>
                <a:lnTo>
                  <a:pt x="10712810" y="0"/>
                </a:lnTo>
                <a:lnTo>
                  <a:pt x="0" y="0"/>
                </a:lnTo>
                <a:lnTo>
                  <a:pt x="0" y="13709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705" name="Table 11"/>
          <p:cNvGraphicFramePr/>
          <p:nvPr/>
        </p:nvGraphicFramePr>
        <p:xfrm>
          <a:off x="790920" y="2725200"/>
          <a:ext cx="18153000" cy="10126080"/>
        </p:xfrm>
        <a:graphic>
          <a:graphicData uri="http://schemas.openxmlformats.org/drawingml/2006/table">
            <a:tbl>
              <a:tblPr/>
              <a:tblGrid>
                <a:gridCol w="1692720"/>
                <a:gridCol w="1967760"/>
                <a:gridCol w="2485080"/>
                <a:gridCol w="1294560"/>
                <a:gridCol w="10712880"/>
              </a:tblGrid>
              <a:tr h="1305000">
                <a:tc gridSpan="3">
                  <a:txBody>
                    <a:bodyPr lIns="0" rIns="0" tIns="185760" bIns="0">
                      <a:noAutofit/>
                    </a:bodyPr>
                    <a:p>
                      <a:pPr marL="2736720" indent="-1260000">
                        <a:lnSpc>
                          <a:spcPct val="107000"/>
                        </a:lnSpc>
                        <a:spcBef>
                          <a:spcPts val="1466"/>
                        </a:spcBef>
                      </a:pPr>
                      <a:r>
                        <a:rPr b="1" lang="ru-RU" sz="2700" spc="-7" strike="noStrike">
                          <a:solidFill>
                            <a:srgbClr val="000000"/>
                          </a:solidFill>
                          <a:latin typeface="Arial"/>
                        </a:rPr>
                        <a:t>Результаты </a:t>
                      </a:r>
                      <a:r>
                        <a:rPr b="1" lang="ru-RU" sz="27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исследования  </a:t>
                      </a:r>
                      <a:r>
                        <a:rPr b="1" lang="ru-RU" sz="2700" spc="4" strike="noStrike">
                          <a:solidFill>
                            <a:srgbClr val="000000"/>
                          </a:solidFill>
                          <a:latin typeface="Arial"/>
                        </a:rPr>
                        <a:t>SARS-CoV-2</a:t>
                      </a:r>
                      <a:endParaRPr b="0" lang="ru-RU" sz="2700" spc="-1" strike="noStrike">
                        <a:latin typeface="Arial"/>
                      </a:endParaRPr>
                    </a:p>
                  </a:txBody>
                  <a:tcPr>
                    <a:solidFill>
                      <a:srgbClr val="dfe3fd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cPr>
                    <a:solidFill>
                      <a:srgbClr val="dfe3fd"/>
                    </a:solidFill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97200" algn="ctr">
                        <a:lnSpc>
                          <a:spcPct val="100000"/>
                        </a:lnSpc>
                      </a:pPr>
                      <a:r>
                        <a:rPr b="1" lang="ru-RU" sz="27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Интерпретация</a:t>
                      </a:r>
                      <a:endParaRPr b="0" lang="ru-RU" sz="2700" spc="-1" strike="noStrike">
                        <a:latin typeface="Arial"/>
                      </a:endParaRPr>
                    </a:p>
                  </a:txBody>
                  <a:tcPr>
                    <a:solidFill>
                      <a:srgbClr val="9dadfa"/>
                    </a:solidFill>
                  </a:tcPr>
                </a:tc>
              </a:tr>
              <a:tr h="709920">
                <a:tc>
                  <a:txBody>
                    <a:bodyPr lIns="0" rIns="0" tIns="138960" bIns="0">
                      <a:noAutofit/>
                    </a:bodyPr>
                    <a:p>
                      <a:pPr marL="623520">
                        <a:lnSpc>
                          <a:spcPct val="100000"/>
                        </a:lnSpc>
                        <a:spcBef>
                          <a:spcPts val="1094"/>
                        </a:spcBef>
                      </a:pPr>
                      <a:r>
                        <a:rPr b="1" lang="ru-RU" sz="2700" spc="4" strike="noStrike">
                          <a:solidFill>
                            <a:srgbClr val="000000"/>
                          </a:solidFill>
                          <a:latin typeface="Arial"/>
                        </a:rPr>
                        <a:t>РНК</a:t>
                      </a:r>
                      <a:endParaRPr b="0" lang="ru-RU" sz="2700" spc="-1" strike="noStrike">
                        <a:latin typeface="Arial"/>
                      </a:endParaRPr>
                    </a:p>
                  </a:txBody>
                  <a:tcPr>
                    <a:solidFill>
                      <a:srgbClr val="bec8fc"/>
                    </a:solidFill>
                  </a:tcPr>
                </a:tc>
                <a:tc>
                  <a:txBody>
                    <a:bodyPr lIns="0" rIns="0" tIns="138960" bIns="0">
                      <a:noAutofit/>
                    </a:bodyPr>
                    <a:p>
                      <a:pPr marL="380880">
                        <a:lnSpc>
                          <a:spcPct val="100000"/>
                        </a:lnSpc>
                        <a:spcBef>
                          <a:spcPts val="1094"/>
                        </a:spcBef>
                      </a:pPr>
                      <a:r>
                        <a:rPr b="1" lang="ru-RU" sz="2700" spc="-7" strike="noStrike">
                          <a:solidFill>
                            <a:srgbClr val="000000"/>
                          </a:solidFill>
                          <a:latin typeface="Arial"/>
                        </a:rPr>
                        <a:t>Антиген</a:t>
                      </a:r>
                      <a:endParaRPr b="0" lang="ru-RU" sz="2700" spc="-1" strike="noStrike">
                        <a:latin typeface="Arial"/>
                      </a:endParaRPr>
                    </a:p>
                  </a:txBody>
                  <a:tcPr>
                    <a:solidFill>
                      <a:srgbClr val="bec8fc"/>
                    </a:solidFill>
                  </a:tcPr>
                </a:tc>
                <a:tc>
                  <a:txBody>
                    <a:bodyPr lIns="0" rIns="0" tIns="1389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94"/>
                        </a:spcBef>
                      </a:pPr>
                      <a:r>
                        <a:rPr b="1" lang="ru-RU" sz="2700" spc="4" strike="noStrike">
                          <a:solidFill>
                            <a:srgbClr val="000000"/>
                          </a:solidFill>
                          <a:latin typeface="Arial"/>
                        </a:rPr>
                        <a:t>IgM </a:t>
                      </a:r>
                      <a:r>
                        <a:rPr b="1" lang="ru-RU" sz="27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b="1" lang="ru-RU" sz="2700" spc="-35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700" spc="4" strike="noStrike">
                          <a:solidFill>
                            <a:srgbClr val="000000"/>
                          </a:solidFill>
                          <a:latin typeface="Arial"/>
                        </a:rPr>
                        <a:t>IgA</a:t>
                      </a:r>
                      <a:endParaRPr b="0" lang="ru-RU" sz="2700" spc="-1" strike="noStrike">
                        <a:latin typeface="Arial"/>
                      </a:endParaRPr>
                    </a:p>
                  </a:txBody>
                  <a:tcPr>
                    <a:solidFill>
                      <a:srgbClr val="bec8fc"/>
                    </a:solidFill>
                  </a:tcPr>
                </a:tc>
                <a:tc>
                  <a:txBody>
                    <a:bodyPr lIns="0" rIns="0" tIns="138960" bIns="0">
                      <a:noAutofit/>
                    </a:bodyPr>
                    <a:p>
                      <a:pPr marL="89640">
                        <a:lnSpc>
                          <a:spcPct val="100000"/>
                        </a:lnSpc>
                        <a:spcBef>
                          <a:spcPts val="1094"/>
                        </a:spcBef>
                      </a:pPr>
                      <a:r>
                        <a:rPr b="1" lang="ru-RU" sz="2700" spc="4" strike="noStrike">
                          <a:solidFill>
                            <a:srgbClr val="000000"/>
                          </a:solidFill>
                          <a:latin typeface="Arial"/>
                        </a:rPr>
                        <a:t>IgG</a:t>
                      </a:r>
                      <a:endParaRPr b="0" lang="ru-RU" sz="2700" spc="-1" strike="noStrike">
                        <a:latin typeface="Arial"/>
                      </a:endParaRPr>
                    </a:p>
                  </a:txBody>
                  <a:tcPr>
                    <a:solidFill>
                      <a:srgbClr val="bec8fc"/>
                    </a:solidFill>
                  </a:tcPr>
                </a:tc>
                <a:tc>
                  <a:tcPr>
                    <a:solidFill>
                      <a:srgbClr val="9dadfa"/>
                    </a:solidFill>
                  </a:tcPr>
                </a:tc>
              </a:tr>
              <a:tr h="1370880">
                <a:tc>
                  <a:txBody>
                    <a:bodyPr lIns="0" rIns="0" tIns="41040" bIns="0">
                      <a:noAutofit/>
                    </a:bodyPr>
                    <a:p>
                      <a:pPr marL="145440" algn="ctr">
                        <a:lnSpc>
                          <a:spcPct val="100000"/>
                        </a:lnSpc>
                        <a:spcBef>
                          <a:spcPts val="326"/>
                        </a:spcBef>
                      </a:pPr>
                      <a:r>
                        <a:rPr b="0" lang="ru-RU" sz="7900" spc="-1" strike="noStrike">
                          <a:solidFill>
                            <a:srgbClr val="00af50"/>
                          </a:solidFill>
                          <a:latin typeface="Arial"/>
                        </a:rPr>
                        <a:t>-</a:t>
                      </a:r>
                      <a:endParaRPr b="0" lang="ru-RU" sz="79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1040" bIns="0">
                      <a:noAutofit/>
                    </a:bodyPr>
                    <a:p>
                      <a:pPr marL="67320" algn="ctr">
                        <a:lnSpc>
                          <a:spcPct val="100000"/>
                        </a:lnSpc>
                        <a:spcBef>
                          <a:spcPts val="326"/>
                        </a:spcBef>
                      </a:pPr>
                      <a:r>
                        <a:rPr b="0" lang="ru-RU" sz="7900" spc="-1" strike="noStrike">
                          <a:solidFill>
                            <a:srgbClr val="00af50"/>
                          </a:solidFill>
                          <a:latin typeface="Arial"/>
                        </a:rPr>
                        <a:t>-</a:t>
                      </a:r>
                      <a:endParaRPr b="0" lang="ru-RU" sz="79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10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26"/>
                        </a:spcBef>
                      </a:pPr>
                      <a:r>
                        <a:rPr b="0" lang="ru-RU" sz="7900" spc="-1" strike="noStrike">
                          <a:solidFill>
                            <a:srgbClr val="00af50"/>
                          </a:solidFill>
                          <a:latin typeface="Arial"/>
                        </a:rPr>
                        <a:t>-</a:t>
                      </a:r>
                      <a:endParaRPr b="0" lang="ru-RU" sz="79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1040" bIns="0">
                      <a:noAutofit/>
                    </a:bodyPr>
                    <a:p>
                      <a:pPr marL="158040">
                        <a:lnSpc>
                          <a:spcPct val="100000"/>
                        </a:lnSpc>
                        <a:spcBef>
                          <a:spcPts val="326"/>
                        </a:spcBef>
                      </a:pPr>
                      <a:r>
                        <a:rPr b="0" lang="ru-RU" sz="7900" spc="-1" strike="noStrike">
                          <a:solidFill>
                            <a:srgbClr val="00af50"/>
                          </a:solidFill>
                          <a:latin typeface="Arial"/>
                        </a:rPr>
                        <a:t>-</a:t>
                      </a:r>
                      <a:endParaRPr b="0" lang="ru-RU" sz="79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180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4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62280">
                        <a:lnSpc>
                          <a:spcPct val="100000"/>
                        </a:lnSpc>
                      </a:pPr>
                      <a:r>
                        <a:rPr b="0" lang="ru-RU" sz="2500" spc="9" strike="noStrike">
                          <a:solidFill>
                            <a:srgbClr val="000000"/>
                          </a:solidFill>
                          <a:latin typeface="Arial"/>
                        </a:rPr>
                        <a:t>Отсутствие инфекции COVID-19. Ранее COVID-19 не</a:t>
                      </a:r>
                      <a:r>
                        <a:rPr b="0" lang="ru-RU" sz="2500" spc="69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500" spc="9" strike="noStrike">
                          <a:solidFill>
                            <a:srgbClr val="000000"/>
                          </a:solidFill>
                          <a:latin typeface="Arial"/>
                        </a:rPr>
                        <a:t>болел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</a:tr>
              <a:tr h="1388520">
                <a:tc>
                  <a:txBody>
                    <a:bodyPr lIns="0" rIns="0" tIns="153360" bIns="0">
                      <a:noAutofit/>
                    </a:bodyPr>
                    <a:p>
                      <a:pPr marL="678240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b="1" lang="ru-RU" sz="6500" spc="-1" strike="noStrike">
                          <a:solidFill>
                            <a:srgbClr val="c00000"/>
                          </a:solidFill>
                          <a:latin typeface="Arial"/>
                        </a:rPr>
                        <a:t>+</a:t>
                      </a:r>
                      <a:endParaRPr b="0" lang="ru-RU" sz="6500" spc="-1" strike="noStrike">
                        <a:latin typeface="Arial"/>
                      </a:endParaRPr>
                    </a:p>
                  </a:txBody>
                  <a:tcPr>
                    <a:solidFill>
                      <a:srgbClr val="e9e9e9"/>
                    </a:solidFill>
                  </a:tcPr>
                </a:tc>
                <a:tc>
                  <a:txBody>
                    <a:bodyPr lIns="0" rIns="0" tIns="153360" bIns="0">
                      <a:noAutofit/>
                    </a:bodyPr>
                    <a:p>
                      <a:pPr marL="67320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b="1" lang="ru-RU" sz="6500" spc="-1" strike="noStrike">
                          <a:solidFill>
                            <a:srgbClr val="c00000"/>
                          </a:solidFill>
                          <a:latin typeface="Arial"/>
                        </a:rPr>
                        <a:t>+</a:t>
                      </a:r>
                      <a:endParaRPr b="0" lang="ru-RU" sz="6500" spc="-1" strike="noStrike">
                        <a:latin typeface="Arial"/>
                      </a:endParaRPr>
                    </a:p>
                  </a:txBody>
                  <a:tcPr>
                    <a:solidFill>
                      <a:srgbClr val="e9e9e9"/>
                    </a:solidFill>
                  </a:tcPr>
                </a:tc>
                <a:tc>
                  <a:txBody>
                    <a:bodyPr lIns="0" rIns="0" tIns="435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6"/>
                        </a:spcBef>
                      </a:pPr>
                      <a:r>
                        <a:rPr b="0" lang="ru-RU" sz="7950" spc="-1" strike="noStrike">
                          <a:solidFill>
                            <a:srgbClr val="00af50"/>
                          </a:solidFill>
                          <a:latin typeface="Arial"/>
                        </a:rPr>
                        <a:t>-</a:t>
                      </a:r>
                      <a:endParaRPr b="0" lang="ru-RU" sz="7950" spc="-1" strike="noStrike">
                        <a:latin typeface="Arial"/>
                      </a:endParaRPr>
                    </a:p>
                  </a:txBody>
                  <a:tcPr>
                    <a:solidFill>
                      <a:srgbClr val="e9e9e9"/>
                    </a:solidFill>
                  </a:tcPr>
                </a:tc>
                <a:tc>
                  <a:txBody>
                    <a:bodyPr lIns="0" rIns="0" tIns="43560" bIns="0">
                      <a:noAutofit/>
                    </a:bodyPr>
                    <a:p>
                      <a:pPr marL="158040">
                        <a:lnSpc>
                          <a:spcPct val="100000"/>
                        </a:lnSpc>
                        <a:spcBef>
                          <a:spcPts val="346"/>
                        </a:spcBef>
                      </a:pPr>
                      <a:r>
                        <a:rPr b="0" lang="ru-RU" sz="7950" spc="-1" strike="noStrike">
                          <a:solidFill>
                            <a:srgbClr val="00af50"/>
                          </a:solidFill>
                          <a:latin typeface="Arial"/>
                        </a:rPr>
                        <a:t>-</a:t>
                      </a:r>
                      <a:endParaRPr b="0" lang="ru-RU" sz="7950" spc="-1" strike="noStrike">
                        <a:latin typeface="Arial"/>
                      </a:endParaRPr>
                    </a:p>
                  </a:txBody>
                  <a:tcPr>
                    <a:solidFill>
                      <a:srgbClr val="e9e9e9"/>
                    </a:solidFill>
                  </a:tcPr>
                </a:tc>
                <a:tc>
                  <a:txBody>
                    <a:bodyPr lIns="0" rIns="0" tIns="2520" bIns="0">
                      <a:noAutofit/>
                    </a:bodyPr>
                    <a:p>
                      <a:pPr marL="62280">
                        <a:lnSpc>
                          <a:spcPct val="116000"/>
                        </a:lnSpc>
                        <a:spcBef>
                          <a:spcPts val="20"/>
                        </a:spcBef>
                      </a:pPr>
                      <a:r>
                        <a:rPr b="0" lang="ru-RU" sz="2500" spc="12" strike="noStrike">
                          <a:solidFill>
                            <a:srgbClr val="000000"/>
                          </a:solidFill>
                          <a:latin typeface="Arial"/>
                        </a:rPr>
                        <a:t>Острая фаза </a:t>
                      </a:r>
                      <a:r>
                        <a:rPr b="0" lang="ru-RU" sz="2500" spc="9" strike="noStrike">
                          <a:solidFill>
                            <a:srgbClr val="000000"/>
                          </a:solidFill>
                          <a:latin typeface="Arial"/>
                        </a:rPr>
                        <a:t>инфекции. Серонегативный период.  Результат может предшествовать появлению  симптомов</a:t>
                      </a:r>
                      <a:r>
                        <a:rPr b="0" lang="ru-RU" sz="2500" spc="24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500" spc="9" strike="noStrike">
                          <a:solidFill>
                            <a:srgbClr val="000000"/>
                          </a:solidFill>
                          <a:latin typeface="Arial"/>
                        </a:rPr>
                        <a:t>COVID-19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solidFill>
                      <a:srgbClr val="e9e9e9"/>
                    </a:solidFill>
                  </a:tcPr>
                </a:tc>
              </a:tr>
              <a:tr h="1370880">
                <a:tc>
                  <a:txBody>
                    <a:bodyPr lIns="0" rIns="0" tIns="145080" bIns="0">
                      <a:noAutofit/>
                    </a:bodyPr>
                    <a:p>
                      <a:pPr marL="678240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b="1" lang="ru-RU" sz="6500" spc="-1" strike="noStrike">
                          <a:solidFill>
                            <a:srgbClr val="c00000"/>
                          </a:solidFill>
                          <a:latin typeface="Arial"/>
                        </a:rPr>
                        <a:t>+</a:t>
                      </a:r>
                      <a:endParaRPr b="0" lang="ru-RU" sz="65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145080" bIns="0">
                      <a:noAutofit/>
                    </a:bodyPr>
                    <a:p>
                      <a:pPr marL="67320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b="1" lang="ru-RU" sz="6500" spc="-1" strike="noStrike">
                          <a:solidFill>
                            <a:srgbClr val="c00000"/>
                          </a:solidFill>
                          <a:latin typeface="Arial"/>
                        </a:rPr>
                        <a:t>+</a:t>
                      </a:r>
                      <a:endParaRPr b="0" lang="ru-RU" sz="65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14508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b="1" lang="ru-RU" sz="6500" spc="-1" strike="noStrike">
                          <a:solidFill>
                            <a:srgbClr val="c00000"/>
                          </a:solidFill>
                          <a:latin typeface="Arial"/>
                        </a:rPr>
                        <a:t>+</a:t>
                      </a:r>
                      <a:endParaRPr b="0" lang="ru-RU" sz="65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1040" bIns="0">
                      <a:noAutofit/>
                    </a:bodyPr>
                    <a:p>
                      <a:pPr marL="158040">
                        <a:lnSpc>
                          <a:spcPct val="100000"/>
                        </a:lnSpc>
                        <a:spcBef>
                          <a:spcPts val="326"/>
                        </a:spcBef>
                      </a:pPr>
                      <a:r>
                        <a:rPr b="0" lang="ru-RU" sz="7900" spc="-1" strike="noStrike">
                          <a:solidFill>
                            <a:srgbClr val="00af50"/>
                          </a:solidFill>
                          <a:latin typeface="Arial"/>
                        </a:rPr>
                        <a:t>-</a:t>
                      </a:r>
                      <a:endParaRPr b="0" lang="ru-RU" sz="79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180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4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62280"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r>
                        <a:rPr b="0" lang="ru-RU" sz="2500" spc="9" strike="noStrike">
                          <a:solidFill>
                            <a:srgbClr val="000000"/>
                          </a:solidFill>
                          <a:latin typeface="Arial"/>
                        </a:rPr>
                        <a:t>Острая </a:t>
                      </a:r>
                      <a:r>
                        <a:rPr b="0" lang="ru-RU" sz="2500" spc="12" strike="noStrike">
                          <a:solidFill>
                            <a:srgbClr val="000000"/>
                          </a:solidFill>
                          <a:latin typeface="Arial"/>
                        </a:rPr>
                        <a:t>фаза </a:t>
                      </a:r>
                      <a:r>
                        <a:rPr b="0" lang="ru-RU" sz="2500" spc="9" strike="noStrike">
                          <a:solidFill>
                            <a:srgbClr val="000000"/>
                          </a:solidFill>
                          <a:latin typeface="Arial"/>
                        </a:rPr>
                        <a:t>инфекции, </a:t>
                      </a:r>
                      <a:r>
                        <a:rPr b="0" lang="ru-RU" sz="2500" spc="4" strike="noStrike">
                          <a:solidFill>
                            <a:srgbClr val="000000"/>
                          </a:solidFill>
                          <a:latin typeface="Arial"/>
                        </a:rPr>
                        <a:t>Начало развития </a:t>
                      </a:r>
                      <a:r>
                        <a:rPr b="0" lang="ru-RU" sz="2500" spc="9" strike="noStrike">
                          <a:solidFill>
                            <a:srgbClr val="000000"/>
                          </a:solidFill>
                          <a:latin typeface="Arial"/>
                        </a:rPr>
                        <a:t>иммунного</a:t>
                      </a:r>
                      <a:r>
                        <a:rPr b="0" lang="ru-RU" sz="2500" spc="94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500" spc="9" strike="noStrike">
                          <a:solidFill>
                            <a:srgbClr val="000000"/>
                          </a:solidFill>
                          <a:latin typeface="Arial"/>
                        </a:rPr>
                        <a:t>ответа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</a:tr>
              <a:tr h="1139400">
                <a:tc>
                  <a:txBody>
                    <a:bodyPr lIns="0" rIns="0" tIns="29160" bIns="0">
                      <a:noAutofit/>
                    </a:bodyPr>
                    <a:p>
                      <a:pPr marL="67824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b="1" lang="ru-RU" sz="6500" spc="-1" strike="noStrike">
                          <a:solidFill>
                            <a:srgbClr val="c00000"/>
                          </a:solidFill>
                          <a:latin typeface="Arial"/>
                        </a:rPr>
                        <a:t>+</a:t>
                      </a:r>
                      <a:endParaRPr b="0" lang="ru-RU" sz="6500" spc="-1" strike="noStrike">
                        <a:latin typeface="Arial"/>
                      </a:endParaRPr>
                    </a:p>
                  </a:txBody>
                  <a:tcPr>
                    <a:solidFill>
                      <a:srgbClr val="e9e9e9"/>
                    </a:solidFill>
                  </a:tcPr>
                </a:tc>
                <a:tc>
                  <a:txBody>
                    <a:bodyPr lIns="0" rIns="0" tIns="29160" bIns="0">
                      <a:noAutofit/>
                    </a:bodyPr>
                    <a:p>
                      <a:pPr marL="68040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b="1" lang="ru-RU" sz="6500" spc="-1" strike="noStrike">
                          <a:solidFill>
                            <a:srgbClr val="c00000"/>
                          </a:solidFill>
                          <a:latin typeface="Arial"/>
                        </a:rPr>
                        <a:t>+</a:t>
                      </a:r>
                      <a:endParaRPr b="0" lang="ru-RU" sz="6500" spc="-1" strike="noStrike">
                        <a:latin typeface="Arial"/>
                      </a:endParaRPr>
                    </a:p>
                  </a:txBody>
                  <a:tcPr>
                    <a:solidFill>
                      <a:srgbClr val="e9e9e9"/>
                    </a:solidFill>
                  </a:tcPr>
                </a:tc>
                <a:tc>
                  <a:txBody>
                    <a:bodyPr lIns="0" rIns="0" tIns="291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b="1" lang="ru-RU" sz="6500" spc="-1" strike="noStrike">
                          <a:solidFill>
                            <a:srgbClr val="c00000"/>
                          </a:solidFill>
                          <a:latin typeface="Arial"/>
                        </a:rPr>
                        <a:t>+</a:t>
                      </a:r>
                      <a:endParaRPr b="0" lang="ru-RU" sz="6500" spc="-1" strike="noStrike">
                        <a:latin typeface="Arial"/>
                      </a:endParaRPr>
                    </a:p>
                  </a:txBody>
                  <a:tcPr>
                    <a:solidFill>
                      <a:srgbClr val="e9e9e9"/>
                    </a:solidFill>
                  </a:tcPr>
                </a:tc>
                <a:tc>
                  <a:txBody>
                    <a:bodyPr lIns="0" rIns="0" tIns="29160" bIns="0">
                      <a:noAutofit/>
                    </a:bodyPr>
                    <a:p>
                      <a:pPr marL="8496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b="1" lang="ru-RU" sz="6500" spc="-1" strike="noStrike">
                          <a:solidFill>
                            <a:srgbClr val="c00000"/>
                          </a:solidFill>
                          <a:latin typeface="Arial"/>
                        </a:rPr>
                        <a:t>+</a:t>
                      </a:r>
                      <a:endParaRPr b="0" lang="ru-RU" sz="6500" spc="-1" strike="noStrike">
                        <a:latin typeface="Arial"/>
                      </a:endParaRPr>
                    </a:p>
                  </a:txBody>
                  <a:tcPr>
                    <a:solidFill>
                      <a:srgbClr val="e9e9e9"/>
                    </a:solidFill>
                  </a:tcPr>
                </a:tc>
                <a:tc>
                  <a:txBody>
                    <a:bodyPr lIns="0" rIns="0" tIns="100080" bIns="0">
                      <a:noAutofit/>
                    </a:bodyPr>
                    <a:p>
                      <a:pPr marL="62280">
                        <a:lnSpc>
                          <a:spcPct val="116000"/>
                        </a:lnSpc>
                        <a:spcBef>
                          <a:spcPts val="791"/>
                        </a:spcBef>
                      </a:pPr>
                      <a:r>
                        <a:rPr b="0" lang="ru-RU" sz="2500" spc="9" strike="noStrike">
                          <a:solidFill>
                            <a:srgbClr val="000000"/>
                          </a:solidFill>
                          <a:latin typeface="Arial"/>
                        </a:rPr>
                        <a:t>Острая </a:t>
                      </a:r>
                      <a:r>
                        <a:rPr b="0" lang="ru-RU" sz="2500" spc="12" strike="noStrike">
                          <a:solidFill>
                            <a:srgbClr val="000000"/>
                          </a:solidFill>
                          <a:latin typeface="Arial"/>
                        </a:rPr>
                        <a:t>фаза </a:t>
                      </a:r>
                      <a:r>
                        <a:rPr b="0" lang="ru-RU" sz="2500" spc="9" strike="noStrike">
                          <a:solidFill>
                            <a:srgbClr val="000000"/>
                          </a:solidFill>
                          <a:latin typeface="Arial"/>
                        </a:rPr>
                        <a:t>инфекции, выраженный иммунный ответ  на инфекцию</a:t>
                      </a:r>
                      <a:r>
                        <a:rPr b="0" lang="ru-RU" sz="2500" spc="4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500" spc="9" strike="noStrike">
                          <a:solidFill>
                            <a:srgbClr val="000000"/>
                          </a:solidFill>
                          <a:latin typeface="Arial"/>
                        </a:rPr>
                        <a:t>COVID-19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solidFill>
                      <a:srgbClr val="e9e9e9"/>
                    </a:solidFill>
                  </a:tcPr>
                </a:tc>
              </a:tr>
              <a:tr h="1370880">
                <a:tc>
                  <a:txBody>
                    <a:bodyPr lIns="0" rIns="0" tIns="41040" bIns="0">
                      <a:noAutofit/>
                    </a:bodyPr>
                    <a:p>
                      <a:pPr marL="145440" algn="ctr">
                        <a:lnSpc>
                          <a:spcPct val="100000"/>
                        </a:lnSpc>
                        <a:spcBef>
                          <a:spcPts val="326"/>
                        </a:spcBef>
                      </a:pPr>
                      <a:r>
                        <a:rPr b="0" lang="ru-RU" sz="7900" spc="-1" strike="noStrike">
                          <a:solidFill>
                            <a:srgbClr val="00af50"/>
                          </a:solidFill>
                          <a:latin typeface="Arial"/>
                        </a:rPr>
                        <a:t>-</a:t>
                      </a:r>
                      <a:endParaRPr b="0" lang="ru-RU" sz="79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41040" bIns="0">
                      <a:noAutofit/>
                    </a:bodyPr>
                    <a:p>
                      <a:pPr marL="67320" algn="ctr">
                        <a:lnSpc>
                          <a:spcPct val="100000"/>
                        </a:lnSpc>
                        <a:spcBef>
                          <a:spcPts val="326"/>
                        </a:spcBef>
                      </a:pPr>
                      <a:r>
                        <a:rPr b="0" lang="ru-RU" sz="7900" spc="-1" strike="noStrike">
                          <a:solidFill>
                            <a:srgbClr val="00af50"/>
                          </a:solidFill>
                          <a:latin typeface="Arial"/>
                        </a:rPr>
                        <a:t>-</a:t>
                      </a:r>
                      <a:endParaRPr b="0" lang="ru-RU" sz="79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14508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b="1" lang="ru-RU" sz="6500" spc="-1" strike="noStrike">
                          <a:solidFill>
                            <a:srgbClr val="c00000"/>
                          </a:solidFill>
                          <a:latin typeface="Arial"/>
                        </a:rPr>
                        <a:t>+</a:t>
                      </a:r>
                      <a:endParaRPr b="0" lang="ru-RU" sz="65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145080" bIns="0">
                      <a:noAutofit/>
                    </a:bodyPr>
                    <a:p>
                      <a:pPr marL="84960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b="1" lang="ru-RU" sz="6500" spc="-1" strike="noStrike">
                          <a:solidFill>
                            <a:srgbClr val="c00000"/>
                          </a:solidFill>
                          <a:latin typeface="Arial"/>
                        </a:rPr>
                        <a:t>+</a:t>
                      </a:r>
                      <a:endParaRPr b="0" lang="ru-RU" sz="65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 lIns="0" rIns="0" tIns="215640" bIns="0">
                      <a:noAutofit/>
                    </a:bodyPr>
                    <a:p>
                      <a:pPr marL="62280">
                        <a:lnSpc>
                          <a:spcPct val="116000"/>
                        </a:lnSpc>
                        <a:spcBef>
                          <a:spcPts val="1701"/>
                        </a:spcBef>
                      </a:pPr>
                      <a:r>
                        <a:rPr b="0" lang="ru-RU" sz="2500" spc="9" strike="noStrike">
                          <a:solidFill>
                            <a:srgbClr val="000000"/>
                          </a:solidFill>
                          <a:latin typeface="Arial"/>
                        </a:rPr>
                        <a:t>Поздняя фаза заболевания или выздоровление,  выраженный иммунный</a:t>
                      </a:r>
                      <a:r>
                        <a:rPr b="0" lang="ru-RU" sz="2500" spc="24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500" spc="4" strike="noStrike">
                          <a:solidFill>
                            <a:srgbClr val="000000"/>
                          </a:solidFill>
                          <a:latin typeface="Arial"/>
                        </a:rPr>
                        <a:t>ответ.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</a:tr>
              <a:tr h="1470600">
                <a:tc>
                  <a:txBody>
                    <a:bodyPr lIns="0" rIns="0" tIns="84960" bIns="0">
                      <a:noAutofit/>
                    </a:bodyPr>
                    <a:p>
                      <a:pPr marL="145440" algn="ctr">
                        <a:lnSpc>
                          <a:spcPct val="100000"/>
                        </a:lnSpc>
                        <a:spcBef>
                          <a:spcPts val="669"/>
                        </a:spcBef>
                      </a:pPr>
                      <a:r>
                        <a:rPr b="0" lang="ru-RU" sz="7950" spc="-1" strike="noStrike">
                          <a:solidFill>
                            <a:srgbClr val="00af50"/>
                          </a:solidFill>
                          <a:latin typeface="Arial"/>
                        </a:rPr>
                        <a:t>-</a:t>
                      </a:r>
                      <a:endParaRPr b="0" lang="ru-RU" sz="7950" spc="-1" strike="noStrike">
                        <a:latin typeface="Arial"/>
                      </a:endParaRPr>
                    </a:p>
                  </a:txBody>
                  <a:tcPr>
                    <a:solidFill>
                      <a:srgbClr val="e9e9e9"/>
                    </a:solidFill>
                  </a:tcPr>
                </a:tc>
                <a:tc>
                  <a:txBody>
                    <a:bodyPr lIns="0" rIns="0" tIns="84960" bIns="0">
                      <a:noAutofit/>
                    </a:bodyPr>
                    <a:p>
                      <a:pPr marL="68040" algn="ctr">
                        <a:lnSpc>
                          <a:spcPct val="100000"/>
                        </a:lnSpc>
                        <a:spcBef>
                          <a:spcPts val="669"/>
                        </a:spcBef>
                      </a:pPr>
                      <a:r>
                        <a:rPr b="0" lang="ru-RU" sz="7950" spc="-1" strike="noStrike">
                          <a:solidFill>
                            <a:srgbClr val="00af50"/>
                          </a:solidFill>
                          <a:latin typeface="Arial"/>
                        </a:rPr>
                        <a:t>-</a:t>
                      </a:r>
                      <a:endParaRPr b="0" lang="ru-RU" sz="7950" spc="-1" strike="noStrike">
                        <a:latin typeface="Arial"/>
                      </a:endParaRPr>
                    </a:p>
                  </a:txBody>
                  <a:tcPr>
                    <a:solidFill>
                      <a:srgbClr val="e9e9e9"/>
                    </a:solidFill>
                  </a:tcPr>
                </a:tc>
                <a:tc>
                  <a:txBody>
                    <a:bodyPr lIns="0" rIns="0" tIns="849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69"/>
                        </a:spcBef>
                      </a:pPr>
                      <a:r>
                        <a:rPr b="0" lang="ru-RU" sz="7950" spc="-1" strike="noStrike">
                          <a:solidFill>
                            <a:srgbClr val="00af50"/>
                          </a:solidFill>
                          <a:latin typeface="Arial"/>
                        </a:rPr>
                        <a:t>-</a:t>
                      </a:r>
                      <a:endParaRPr b="0" lang="ru-RU" sz="7950" spc="-1" strike="noStrike">
                        <a:latin typeface="Arial"/>
                      </a:endParaRPr>
                    </a:p>
                  </a:txBody>
                  <a:tcPr>
                    <a:solidFill>
                      <a:srgbClr val="e9e9e9"/>
                    </a:solidFill>
                  </a:tcPr>
                </a:tc>
                <a:tc>
                  <a:txBody>
                    <a:bodyPr lIns="0" rIns="0" tIns="194760" bIns="0">
                      <a:noAutofit/>
                    </a:bodyPr>
                    <a:p>
                      <a:pPr marL="84960">
                        <a:lnSpc>
                          <a:spcPct val="100000"/>
                        </a:lnSpc>
                        <a:spcBef>
                          <a:spcPts val="1536"/>
                        </a:spcBef>
                      </a:pPr>
                      <a:r>
                        <a:rPr b="1" lang="ru-RU" sz="6500" spc="-1" strike="noStrike">
                          <a:solidFill>
                            <a:srgbClr val="c00000"/>
                          </a:solidFill>
                          <a:latin typeface="Arial"/>
                        </a:rPr>
                        <a:t>+</a:t>
                      </a:r>
                      <a:endParaRPr b="0" lang="ru-RU" sz="6500" spc="-1" strike="noStrike">
                        <a:latin typeface="Arial"/>
                      </a:endParaRPr>
                    </a:p>
                  </a:txBody>
                  <a:tcPr>
                    <a:solidFill>
                      <a:srgbClr val="e9e9e9"/>
                    </a:solidFill>
                  </a:tcPr>
                </a:tc>
                <a:tc>
                  <a:txBody>
                    <a:bodyPr lIns="0" rIns="0" tIns="265320" bIns="0">
                      <a:noAutofit/>
                    </a:bodyPr>
                    <a:p>
                      <a:pPr marL="62280">
                        <a:lnSpc>
                          <a:spcPct val="116000"/>
                        </a:lnSpc>
                        <a:spcBef>
                          <a:spcPts val="2089"/>
                        </a:spcBef>
                      </a:pPr>
                      <a:r>
                        <a:rPr b="0" lang="ru-RU" sz="2500" spc="4" strike="noStrike">
                          <a:solidFill>
                            <a:srgbClr val="000000"/>
                          </a:solidFill>
                          <a:latin typeface="Arial"/>
                        </a:rPr>
                        <a:t>Наличие </a:t>
                      </a:r>
                      <a:r>
                        <a:rPr b="0" lang="ru-RU" sz="2500" spc="9" strike="noStrike">
                          <a:solidFill>
                            <a:srgbClr val="000000"/>
                          </a:solidFill>
                          <a:latin typeface="Arial"/>
                        </a:rPr>
                        <a:t>инфекции COVID-19 в прошлом или </a:t>
                      </a:r>
                      <a:r>
                        <a:rPr b="0" lang="ru-RU" sz="2500" spc="4" strike="noStrike">
                          <a:solidFill>
                            <a:srgbClr val="000000"/>
                          </a:solidFill>
                          <a:latin typeface="Arial"/>
                        </a:rPr>
                        <a:t>период </a:t>
                      </a:r>
                      <a:r>
                        <a:rPr b="0" lang="ru-RU" sz="2500" spc="9" strike="noStrike">
                          <a:solidFill>
                            <a:srgbClr val="000000"/>
                          </a:solidFill>
                          <a:latin typeface="Arial"/>
                        </a:rPr>
                        <a:t>выздоровления.  Сформирован иммунитет к</a:t>
                      </a:r>
                      <a:r>
                        <a:rPr b="0" lang="ru-RU" sz="2500" spc="38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500" spc="9" strike="noStrike">
                          <a:solidFill>
                            <a:srgbClr val="000000"/>
                          </a:solidFill>
                          <a:latin typeface="Arial"/>
                        </a:rPr>
                        <a:t>SARS-CoV-2.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solidFill>
                      <a:srgbClr val="e9e9e9"/>
                    </a:solidFill>
                  </a:tcPr>
                </a:tc>
              </a:tr>
            </a:tbl>
          </a:graphicData>
        </a:graphic>
      </p:graphicFrame>
      <p:sp>
        <p:nvSpPr>
          <p:cNvPr id="706" name="TextShape 12"/>
          <p:cNvSpPr txBox="1"/>
          <p:nvPr/>
        </p:nvSpPr>
        <p:spPr>
          <a:xfrm>
            <a:off x="19332360" y="13543920"/>
            <a:ext cx="408600" cy="825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25560">
              <a:lnSpc>
                <a:spcPts val="2886"/>
              </a:lnSpc>
            </a:pPr>
            <a:fld id="{DCB17C05-CF8A-4ABF-9D9E-82449CFECE40}" type="slidenum">
              <a:rPr b="0" lang="ru-RU" sz="2500" spc="9" strike="noStrike">
                <a:solidFill>
                  <a:srgbClr val="8f8f8f"/>
                </a:solidFill>
                <a:latin typeface="Arial"/>
              </a:rPr>
              <a:t>&lt;номер&gt;</a:t>
            </a:fld>
            <a:endParaRPr b="0" lang="ru-RU" sz="2500" spc="-1" strike="noStrike">
              <a:latin typeface="Times New Roman"/>
            </a:endParaRPr>
          </a:p>
        </p:txBody>
      </p:sp>
      <p:sp>
        <p:nvSpPr>
          <p:cNvPr id="707" name="CustomShape 13"/>
          <p:cNvSpPr/>
          <p:nvPr/>
        </p:nvSpPr>
        <p:spPr>
          <a:xfrm>
            <a:off x="669240" y="572400"/>
            <a:ext cx="2006280" cy="31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>
            <a:spAutoFit/>
          </a:bodyPr>
          <a:p>
            <a:pPr marL="12600">
              <a:lnSpc>
                <a:spcPct val="100000"/>
              </a:lnSpc>
              <a:spcBef>
                <a:spcPts val="130"/>
              </a:spcBef>
            </a:pPr>
            <a:r>
              <a:rPr b="1" lang="ru-RU" sz="1950" spc="9" strike="noStrike">
                <a:solidFill>
                  <a:srgbClr val="1f1f1f"/>
                </a:solidFill>
                <a:latin typeface="Arial"/>
              </a:rPr>
              <a:t>Приложение</a:t>
            </a:r>
            <a:r>
              <a:rPr b="1" lang="ru-RU" sz="1950" spc="-4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1950" spc="4" strike="noStrike">
                <a:solidFill>
                  <a:srgbClr val="1f1f1f"/>
                </a:solidFill>
                <a:latin typeface="Arial"/>
              </a:rPr>
              <a:t>3.2</a:t>
            </a:r>
            <a:endParaRPr b="0" lang="ru-RU" sz="19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CustomShape 1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9" name="CustomShape 2"/>
          <p:cNvSpPr/>
          <p:nvPr/>
        </p:nvSpPr>
        <p:spPr>
          <a:xfrm>
            <a:off x="2631960" y="375840"/>
            <a:ext cx="13208400" cy="100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3250" spc="-12" strike="noStrike">
                <a:solidFill>
                  <a:srgbClr val="c00000"/>
                </a:solidFill>
                <a:latin typeface="Arial"/>
              </a:rPr>
              <a:t>Лекарственные </a:t>
            </a:r>
            <a:r>
              <a:rPr b="1" lang="ru-RU" sz="3250" spc="-15" strike="noStrike">
                <a:solidFill>
                  <a:srgbClr val="c00000"/>
                </a:solidFill>
                <a:latin typeface="Arial"/>
              </a:rPr>
              <a:t>взаимодействия</a:t>
            </a:r>
            <a:r>
              <a:rPr b="1" lang="ru-RU" sz="3250" spc="24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1" lang="ru-RU" sz="3250" spc="-21" strike="noStrike">
                <a:solidFill>
                  <a:srgbClr val="1f1f1f"/>
                </a:solidFill>
                <a:latin typeface="Arial"/>
              </a:rPr>
              <a:t>антитромботических</a:t>
            </a:r>
            <a:endParaRPr b="0" lang="ru-RU" sz="325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1" lang="ru-RU" sz="3250" spc="-7" strike="noStrike">
                <a:solidFill>
                  <a:srgbClr val="1f1f1f"/>
                </a:solidFill>
                <a:latin typeface="Arial"/>
              </a:rPr>
              <a:t>и </a:t>
            </a:r>
            <a:r>
              <a:rPr b="1" lang="ru-RU" sz="3250" spc="-12" strike="noStrike">
                <a:solidFill>
                  <a:srgbClr val="1f1f1f"/>
                </a:solidFill>
                <a:latin typeface="Arial"/>
              </a:rPr>
              <a:t>препаратов </a:t>
            </a:r>
            <a:r>
              <a:rPr b="1" lang="ru-RU" sz="3250" spc="-7" strike="noStrike">
                <a:solidFill>
                  <a:srgbClr val="1f1f1f"/>
                </a:solidFill>
                <a:latin typeface="Segoe UI"/>
              </a:rPr>
              <a:t>с </a:t>
            </a:r>
            <a:r>
              <a:rPr b="1" lang="ru-RU" sz="3250" spc="-12" strike="noStrike">
                <a:solidFill>
                  <a:srgbClr val="1f1f1f"/>
                </a:solidFill>
                <a:latin typeface="Segoe UI"/>
              </a:rPr>
              <a:t>препаратами </a:t>
            </a:r>
            <a:r>
              <a:rPr b="1" lang="ru-RU" sz="3250" spc="-7" strike="noStrike">
                <a:solidFill>
                  <a:srgbClr val="1f1f1f"/>
                </a:solidFill>
                <a:latin typeface="Arial"/>
              </a:rPr>
              <a:t>для </a:t>
            </a:r>
            <a:r>
              <a:rPr b="1" lang="ru-RU" sz="3250" spc="-21" strike="noStrike">
                <a:solidFill>
                  <a:srgbClr val="1f1f1f"/>
                </a:solidFill>
                <a:latin typeface="Arial"/>
              </a:rPr>
              <a:t>лечения </a:t>
            </a:r>
            <a:r>
              <a:rPr b="1" lang="ru-RU" sz="3250" spc="-12" strike="noStrike">
                <a:solidFill>
                  <a:srgbClr val="1f1f1f"/>
                </a:solidFill>
                <a:latin typeface="Arial"/>
              </a:rPr>
              <a:t>пациентов </a:t>
            </a:r>
            <a:r>
              <a:rPr b="1" lang="ru-RU" sz="3250" spc="-7" strike="noStrike">
                <a:solidFill>
                  <a:srgbClr val="1f1f1f"/>
                </a:solidFill>
                <a:latin typeface="Arial"/>
              </a:rPr>
              <a:t>с</a:t>
            </a:r>
            <a:r>
              <a:rPr b="1" lang="ru-RU" sz="3250" spc="137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3250" spc="-12" strike="noStrike">
                <a:solidFill>
                  <a:srgbClr val="1f1f1f"/>
                </a:solidFill>
                <a:latin typeface="Arial"/>
              </a:rPr>
              <a:t>COVID-19</a:t>
            </a:r>
            <a:endParaRPr b="0" lang="ru-RU" sz="3250" spc="-1" strike="noStrike">
              <a:latin typeface="Arial"/>
            </a:endParaRPr>
          </a:p>
        </p:txBody>
      </p:sp>
      <p:sp>
        <p:nvSpPr>
          <p:cNvPr id="710" name="CustomShape 3"/>
          <p:cNvSpPr/>
          <p:nvPr/>
        </p:nvSpPr>
        <p:spPr>
          <a:xfrm>
            <a:off x="682920" y="1733760"/>
            <a:ext cx="8300520" cy="360"/>
          </a:xfrm>
          <a:custGeom>
            <a:avLst/>
            <a:gdLst/>
            <a:ahLst/>
            <a:rect l="l" t="t" r="r" b="b"/>
            <a:pathLst>
              <a:path w="8300720" h="0">
                <a:moveTo>
                  <a:pt x="0" y="0"/>
                </a:moveTo>
                <a:lnTo>
                  <a:pt x="8300488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1" name="CustomShape 4"/>
          <p:cNvSpPr/>
          <p:nvPr/>
        </p:nvSpPr>
        <p:spPr>
          <a:xfrm>
            <a:off x="682200" y="1705320"/>
            <a:ext cx="2882520" cy="360"/>
          </a:xfrm>
          <a:custGeom>
            <a:avLst/>
            <a:gdLst/>
            <a:ahLst/>
            <a:rect l="l" t="t" r="r" b="b"/>
            <a:pathLst>
              <a:path w="2882900" h="0">
                <a:moveTo>
                  <a:pt x="0" y="0"/>
                </a:moveTo>
                <a:lnTo>
                  <a:pt x="288282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2" name="CustomShape 5"/>
          <p:cNvSpPr/>
          <p:nvPr/>
        </p:nvSpPr>
        <p:spPr>
          <a:xfrm>
            <a:off x="669240" y="572400"/>
            <a:ext cx="1805400" cy="31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>
            <a:spAutoFit/>
          </a:bodyPr>
          <a:p>
            <a:pPr marL="12600">
              <a:lnSpc>
                <a:spcPct val="100000"/>
              </a:lnSpc>
              <a:spcBef>
                <a:spcPts val="130"/>
              </a:spcBef>
            </a:pPr>
            <a:r>
              <a:rPr b="1" lang="ru-RU" sz="1950" spc="12" strike="noStrike">
                <a:solidFill>
                  <a:srgbClr val="1f1f1f"/>
                </a:solidFill>
                <a:latin typeface="Arial"/>
              </a:rPr>
              <a:t>Приложение</a:t>
            </a:r>
            <a:r>
              <a:rPr b="1" lang="ru-RU" sz="1950" spc="-26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1950" spc="12" strike="noStrike">
                <a:solidFill>
                  <a:srgbClr val="1f1f1f"/>
                </a:solidFill>
                <a:latin typeface="Arial"/>
              </a:rPr>
              <a:t>6</a:t>
            </a:r>
            <a:endParaRPr b="0" lang="ru-RU" sz="1950" spc="-1" strike="noStrike">
              <a:latin typeface="Arial"/>
            </a:endParaRPr>
          </a:p>
        </p:txBody>
      </p:sp>
      <p:sp>
        <p:nvSpPr>
          <p:cNvPr id="713" name="TextShape 6"/>
          <p:cNvSpPr txBox="1"/>
          <p:nvPr/>
        </p:nvSpPr>
        <p:spPr>
          <a:xfrm>
            <a:off x="19332360" y="13543920"/>
            <a:ext cx="408600" cy="825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25560">
              <a:lnSpc>
                <a:spcPts val="2886"/>
              </a:lnSpc>
            </a:pPr>
            <a:fld id="{C3CD6606-FCA7-4DC4-832F-DBE1E71ED1BD}" type="slidenum">
              <a:rPr b="0" lang="ru-RU" sz="2500" spc="9" strike="noStrike">
                <a:solidFill>
                  <a:srgbClr val="8f8f8f"/>
                </a:solidFill>
                <a:latin typeface="Arial"/>
              </a:rPr>
              <a:t>&lt;номер&gt;</a:t>
            </a:fld>
            <a:endParaRPr b="0" lang="ru-RU" sz="2500" spc="-1" strike="noStrike">
              <a:latin typeface="Times New Roman"/>
            </a:endParaRPr>
          </a:p>
        </p:txBody>
      </p:sp>
      <p:graphicFrame>
        <p:nvGraphicFramePr>
          <p:cNvPr id="714" name="Table 7"/>
          <p:cNvGraphicFramePr/>
          <p:nvPr/>
        </p:nvGraphicFramePr>
        <p:xfrm>
          <a:off x="681840" y="2030040"/>
          <a:ext cx="18463680" cy="9541080"/>
        </p:xfrm>
        <a:graphic>
          <a:graphicData uri="http://schemas.openxmlformats.org/drawingml/2006/table">
            <a:tbl>
              <a:tblPr/>
              <a:tblGrid>
                <a:gridCol w="2673720"/>
                <a:gridCol w="2420280"/>
                <a:gridCol w="3520800"/>
                <a:gridCol w="2585520"/>
                <a:gridCol w="2457360"/>
                <a:gridCol w="2401920"/>
                <a:gridCol w="2404080"/>
              </a:tblGrid>
              <a:tr h="789840">
                <a:tc>
                  <a:txBody>
                    <a:bodyPr lIns="0" rIns="0" tIns="225360" bIns="0">
                      <a:noAutofit/>
                    </a:bodyPr>
                    <a:p>
                      <a:pPr marL="1800" algn="ctr">
                        <a:lnSpc>
                          <a:spcPct val="100000"/>
                        </a:lnSpc>
                        <a:spcBef>
                          <a:spcPts val="1774"/>
                        </a:spcBef>
                      </a:pP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Препарат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 lIns="0" rIns="0" tIns="225360" bIns="0">
                      <a:noAutofit/>
                    </a:bodyPr>
                    <a:p>
                      <a:pPr marL="3960" algn="ctr">
                        <a:lnSpc>
                          <a:spcPct val="100000"/>
                        </a:lnSpc>
                        <a:spcBef>
                          <a:spcPts val="1774"/>
                        </a:spcBef>
                      </a:pPr>
                      <a:r>
                        <a:rPr b="1" lang="ru-RU" sz="21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Фавипиравир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 lIns="0" rIns="0" tIns="225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774"/>
                        </a:spcBef>
                      </a:pP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Гидроксихлорохин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 lIns="0" rIns="0" tIns="57600" bIns="0">
                      <a:noAutofit/>
                    </a:bodyPr>
                    <a:p>
                      <a:pPr marL="545400" indent="-205920">
                        <a:lnSpc>
                          <a:spcPct val="100000"/>
                        </a:lnSpc>
                        <a:spcBef>
                          <a:spcPts val="456"/>
                        </a:spcBef>
                      </a:pPr>
                      <a:r>
                        <a:rPr b="1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Тоцили</a:t>
                      </a:r>
                      <a:r>
                        <a:rPr b="1" lang="ru-RU" sz="215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з</a:t>
                      </a:r>
                      <a:r>
                        <a:rPr b="1" lang="ru-RU" sz="2150" spc="-26" strike="noStrike">
                          <a:solidFill>
                            <a:srgbClr val="1f1f1f"/>
                          </a:solidFill>
                          <a:latin typeface="Arial"/>
                        </a:rPr>
                        <a:t>у</a:t>
                      </a:r>
                      <a:r>
                        <a:rPr b="1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маб,  </a:t>
                      </a: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сарилумаб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 lIns="0" rIns="0" tIns="22536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1774"/>
                        </a:spcBef>
                      </a:pP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Барицитиниб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 lIns="0" rIns="0" tIns="22536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1774"/>
                        </a:spcBef>
                      </a:pPr>
                      <a:r>
                        <a:rPr b="1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Дексаметазон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 lIns="0" rIns="0" tIns="225360" bIns="0">
                      <a:noAutofit/>
                    </a:bodyPr>
                    <a:p>
                      <a:pPr marL="2520" algn="ctr">
                        <a:lnSpc>
                          <a:spcPct val="100000"/>
                        </a:lnSpc>
                        <a:spcBef>
                          <a:spcPts val="1774"/>
                        </a:spcBef>
                      </a:pP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Азитромицин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</a:tr>
              <a:tr h="624960">
                <a:tc>
                  <a:txBody>
                    <a:bodyPr lIns="0" rIns="0" tIns="9432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746"/>
                        </a:spcBef>
                      </a:pP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Аценокумарол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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6480">
                      <a:solidFill>
                        <a:srgbClr val="1f1f1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648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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6480">
                      <a:solidFill>
                        <a:srgbClr val="1f1f1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0" rIns="0" tIns="158400" bIns="0">
                      <a:noAutofit/>
                    </a:bodyPr>
                    <a:p>
                      <a:pPr marL="144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Нет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 данных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</a:tr>
              <a:tr h="624960">
                <a:tc>
                  <a:txBody>
                    <a:bodyPr lIns="0" rIns="0" tIns="950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51"/>
                        </a:spcBef>
                      </a:pPr>
                      <a:r>
                        <a:rPr b="1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Апиксабан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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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648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648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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648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0" rIns="0" tIns="158400" bIns="0">
                      <a:noAutofit/>
                    </a:bodyPr>
                    <a:p>
                      <a:pPr marL="144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Нет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 данных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</a:tr>
              <a:tr h="624960">
                <a:tc>
                  <a:txBody>
                    <a:bodyPr lIns="0" rIns="0" tIns="950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51"/>
                        </a:spcBef>
                      </a:pP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Аспирин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</a:tr>
              <a:tr h="624960">
                <a:tc>
                  <a:txBody>
                    <a:bodyPr lIns="0" rIns="0" tIns="950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51"/>
                        </a:spcBef>
                      </a:pPr>
                      <a:r>
                        <a:rPr b="1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Клопидогрел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marL="11484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*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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</a:tr>
              <a:tr h="624960">
                <a:tc>
                  <a:txBody>
                    <a:bodyPr lIns="0" rIns="0" tIns="950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51"/>
                        </a:spcBef>
                      </a:pP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Дабигатран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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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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bd4b5"/>
                    </a:solidFill>
                  </a:tcPr>
                </a:tc>
              </a:tr>
              <a:tr h="624960">
                <a:tc>
                  <a:txBody>
                    <a:bodyPr lIns="0" rIns="0" tIns="950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51"/>
                        </a:spcBef>
                      </a:pP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Дипиридамол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36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158400" bIns="0">
                      <a:noAutofit/>
                    </a:bodyPr>
                    <a:p>
                      <a:pPr marL="144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Нет</a:t>
                      </a:r>
                      <a:r>
                        <a:rPr b="0" lang="ru-RU" sz="19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данных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24960">
                <a:tc>
                  <a:txBody>
                    <a:bodyPr lIns="0" rIns="0" tIns="950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51"/>
                        </a:spcBef>
                      </a:pPr>
                      <a:r>
                        <a:rPr b="1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Эноксапарин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</a:tr>
              <a:tr h="624960">
                <a:tc>
                  <a:txBody>
                    <a:bodyPr lIns="0" rIns="0" tIns="950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51"/>
                        </a:spcBef>
                      </a:pP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Фондапаринукс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</a:tr>
              <a:tr h="624960">
                <a:tc>
                  <a:txBody>
                    <a:bodyPr lIns="0" rIns="0" tIns="957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54"/>
                        </a:spcBef>
                      </a:pP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НФГ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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fa3a4"/>
                    </a:solidFill>
                  </a:tcPr>
                </a:tc>
              </a:tr>
              <a:tr h="624960">
                <a:tc>
                  <a:txBody>
                    <a:bodyPr lIns="0" rIns="0" tIns="9504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51"/>
                        </a:spcBef>
                      </a:pPr>
                      <a:r>
                        <a:rPr b="1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Празугрел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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</a:tr>
              <a:tr h="624960">
                <a:tc>
                  <a:txBody>
                    <a:bodyPr lIns="0" rIns="0" tIns="9576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754"/>
                        </a:spcBef>
                      </a:pP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Ривароксабан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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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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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bd4b5"/>
                    </a:solidFill>
                  </a:tcPr>
                </a:tc>
              </a:tr>
              <a:tr h="624960">
                <a:tc>
                  <a:txBody>
                    <a:bodyPr lIns="0" rIns="0" tIns="95760" bIns="0">
                      <a:noAutofit/>
                    </a:bodyPr>
                    <a:p>
                      <a:pPr marL="3240" algn="ctr">
                        <a:lnSpc>
                          <a:spcPct val="100000"/>
                        </a:lnSpc>
                        <a:spcBef>
                          <a:spcPts val="754"/>
                        </a:spcBef>
                      </a:pPr>
                      <a:r>
                        <a:rPr b="1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Стрептокиназа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</a:tr>
              <a:tr h="624960">
                <a:tc>
                  <a:txBody>
                    <a:bodyPr lIns="0" rIns="0" tIns="9576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754"/>
                        </a:spcBef>
                      </a:pP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Тикагрелор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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6e3bc"/>
                    </a:solidFill>
                  </a:tcPr>
                </a:tc>
              </a:tr>
              <a:tr h="626760">
                <a:tc>
                  <a:txBody>
                    <a:bodyPr lIns="0" rIns="0" tIns="957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54"/>
                        </a:spcBef>
                      </a:pPr>
                      <a:r>
                        <a:rPr b="1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Варфарин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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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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 lIns="0" rIns="0" tIns="5436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3250" spc="-1" strike="noStrike">
                          <a:solidFill>
                            <a:srgbClr val="1f1f1f"/>
                          </a:solidFill>
                          <a:latin typeface="Symbol"/>
                        </a:rPr>
                        <a:t></a:t>
                      </a:r>
                      <a:endParaRPr b="0" lang="ru-RU" sz="32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solidFill>
                      <a:srgbClr val="ffa3a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5" name="Table 8"/>
          <p:cNvGraphicFramePr/>
          <p:nvPr/>
        </p:nvGraphicFramePr>
        <p:xfrm>
          <a:off x="681840" y="11751840"/>
          <a:ext cx="8300520" cy="2070720"/>
        </p:xfrm>
        <a:graphic>
          <a:graphicData uri="http://schemas.openxmlformats.org/drawingml/2006/table">
            <a:tbl>
              <a:tblPr/>
              <a:tblGrid>
                <a:gridCol w="1035360"/>
                <a:gridCol w="7265160"/>
              </a:tblGrid>
              <a:tr h="690120">
                <a:tc>
                  <a:txBody>
                    <a:bodyPr lIns="0" rIns="0" tIns="20880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644"/>
                        </a:spcBef>
                      </a:pPr>
                      <a:r>
                        <a:rPr b="1" lang="ru-RU" sz="2150" spc="-1" strike="noStrike">
                          <a:solidFill>
                            <a:srgbClr val="000000"/>
                          </a:solidFill>
                          <a:latin typeface="Symbol"/>
                        </a:rPr>
                        <a:t>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 lIns="0" rIns="0" tIns="504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129600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повышает экспозицию </a:t>
                      </a:r>
                      <a:r>
                        <a:rPr b="1" lang="ru-RU" sz="1800" spc="-7" strike="noStrike">
                          <a:solidFill>
                            <a:srgbClr val="000000"/>
                          </a:solidFill>
                          <a:latin typeface="Arial"/>
                        </a:rPr>
                        <a:t>антитромботического</a:t>
                      </a:r>
                      <a:r>
                        <a:rPr b="1" lang="ru-RU" sz="1800" spc="-15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препарата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</a:tr>
              <a:tr h="690120">
                <a:tc>
                  <a:txBody>
                    <a:bodyPr lIns="0" rIns="0" tIns="20880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644"/>
                        </a:spcBef>
                      </a:pPr>
                      <a:r>
                        <a:rPr b="1" lang="ru-RU" sz="2150" spc="-1" strike="noStrike">
                          <a:solidFill>
                            <a:srgbClr val="000000"/>
                          </a:solidFill>
                          <a:latin typeface="Symbol"/>
                        </a:rPr>
                        <a:t>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 lIns="0" rIns="0" tIns="504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129600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снижает экспозицию </a:t>
                      </a:r>
                      <a:r>
                        <a:rPr b="1" lang="ru-RU" sz="1800" spc="-7" strike="noStrike">
                          <a:solidFill>
                            <a:srgbClr val="000000"/>
                          </a:solidFill>
                          <a:latin typeface="Arial"/>
                        </a:rPr>
                        <a:t>антитромботического</a:t>
                      </a:r>
                      <a:r>
                        <a:rPr b="1" lang="ru-RU" sz="1800" spc="-26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препарата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</a:tr>
              <a:tr h="690480">
                <a:tc>
                  <a:txBody>
                    <a:bodyPr lIns="0" rIns="0" tIns="20880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1644"/>
                        </a:spcBef>
                      </a:pPr>
                      <a:r>
                        <a:rPr b="1" lang="ru-RU" sz="2150" spc="12" strike="noStrike">
                          <a:solidFill>
                            <a:srgbClr val="000000"/>
                          </a:solidFill>
                          <a:latin typeface="Symbol"/>
                        </a:rPr>
                        <a:t>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 lIns="0" rIns="0" tIns="504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129600">
                        <a:lnSpc>
                          <a:spcPct val="100000"/>
                        </a:lnSpc>
                      </a:pPr>
                      <a:r>
                        <a:rPr b="1" lang="ru-RU" sz="1800" spc="4" strike="noStrike">
                          <a:solidFill>
                            <a:srgbClr val="000000"/>
                          </a:solidFill>
                          <a:latin typeface="Arial"/>
                        </a:rPr>
                        <a:t>не влияет на </a:t>
                      </a: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экспозицию антитромботического</a:t>
                      </a:r>
                      <a:r>
                        <a:rPr b="1" lang="ru-RU" sz="1800" spc="-100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препарата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6" name="Table 9"/>
          <p:cNvGraphicFramePr/>
          <p:nvPr/>
        </p:nvGraphicFramePr>
        <p:xfrm>
          <a:off x="9279720" y="11751840"/>
          <a:ext cx="9939240" cy="2073240"/>
        </p:xfrm>
        <a:graphic>
          <a:graphicData uri="http://schemas.openxmlformats.org/drawingml/2006/table">
            <a:tbl>
              <a:tblPr/>
              <a:tblGrid>
                <a:gridCol w="1242000"/>
                <a:gridCol w="8697240"/>
              </a:tblGrid>
              <a:tr h="466560">
                <a:tc>
                  <a:tcPr>
                    <a:lnB w="12240">
                      <a:solidFill>
                        <a:srgbClr val="1f1f1f"/>
                      </a:solidFill>
                    </a:lnB>
                    <a:solidFill>
                      <a:srgbClr val="ffa3a4"/>
                    </a:solidFill>
                  </a:tcPr>
                </a:tc>
                <a:tc>
                  <a:txBody>
                    <a:bodyPr lIns="0" rIns="0" tIns="57600" bIns="0">
                      <a:noAutofit/>
                    </a:bodyPr>
                    <a:p>
                      <a:pPr marL="130320">
                        <a:lnSpc>
                          <a:spcPct val="100000"/>
                        </a:lnSpc>
                        <a:spcBef>
                          <a:spcPts val="456"/>
                        </a:spcBef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Препараты </a:t>
                      </a:r>
                      <a:r>
                        <a:rPr b="1" lang="ru-RU" sz="1800" spc="4" strike="noStrike" u="heavy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</a:rPr>
                        <a:t>не</a:t>
                      </a:r>
                      <a:r>
                        <a:rPr b="1" lang="ru-RU" sz="1800" spc="4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800" spc="-7" strike="noStrike">
                          <a:solidFill>
                            <a:srgbClr val="000000"/>
                          </a:solidFill>
                          <a:latin typeface="Arial"/>
                        </a:rPr>
                        <a:t>следует </a:t>
                      </a: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назначать</a:t>
                      </a:r>
                      <a:r>
                        <a:rPr b="1" lang="ru-RU" sz="1800" spc="12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800" spc="4" strike="noStrike">
                          <a:solidFill>
                            <a:srgbClr val="000000"/>
                          </a:solidFill>
                          <a:latin typeface="Arial"/>
                        </a:rPr>
                        <a:t>одновременно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</a:tr>
              <a:tr h="672840">
                <a:tc>
                  <a:tcP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 lIns="0" rIns="0" tIns="125640" bIns="0">
                      <a:noAutofit/>
                    </a:bodyPr>
                    <a:p>
                      <a:pPr marL="130320">
                        <a:lnSpc>
                          <a:spcPct val="75000"/>
                        </a:lnSpc>
                        <a:spcBef>
                          <a:spcPts val="989"/>
                        </a:spcBef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Препараты </a:t>
                      </a:r>
                      <a:r>
                        <a:rPr b="1" lang="ru-RU" sz="1800" spc="-7" strike="noStrike">
                          <a:solidFill>
                            <a:srgbClr val="000000"/>
                          </a:solidFill>
                          <a:latin typeface="Arial"/>
                        </a:rPr>
                        <a:t>могут </a:t>
                      </a: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потенциально взаимодействовать,  </a:t>
                      </a:r>
                      <a:r>
                        <a:rPr b="1" lang="ru-RU" sz="1800" spc="4" strike="noStrike">
                          <a:solidFill>
                            <a:srgbClr val="000000"/>
                          </a:solidFill>
                          <a:latin typeface="Arial"/>
                        </a:rPr>
                        <a:t>может </a:t>
                      </a: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потребоваться коррекция </a:t>
                      </a:r>
                      <a:r>
                        <a:rPr b="1" lang="ru-RU" sz="1800" spc="4" strike="noStrike">
                          <a:solidFill>
                            <a:srgbClr val="000000"/>
                          </a:solidFill>
                          <a:latin typeface="Arial"/>
                        </a:rPr>
                        <a:t>дозы и</a:t>
                      </a:r>
                      <a:r>
                        <a:rPr b="1" lang="ru-RU" sz="1800" spc="-92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мониторирование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</a:tr>
              <a:tr h="466560">
                <a:tc>
                  <a:tcP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 lIns="0" rIns="0" tIns="57600" bIns="0">
                      <a:noAutofit/>
                    </a:bodyPr>
                    <a:p>
                      <a:pPr marL="130320">
                        <a:lnSpc>
                          <a:spcPct val="100000"/>
                        </a:lnSpc>
                        <a:spcBef>
                          <a:spcPts val="456"/>
                        </a:spcBef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Препараты слабо</a:t>
                      </a:r>
                      <a:r>
                        <a:rPr b="1" lang="ru-RU" sz="1800" spc="4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взаимодействуют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f1f1f1"/>
                    </a:solidFill>
                  </a:tcPr>
                </a:tc>
              </a:tr>
              <a:tr h="467280">
                <a:tc>
                  <a:tcPr>
                    <a:lnT w="12240">
                      <a:solidFill>
                        <a:srgbClr val="1f1f1f"/>
                      </a:solidFill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 lIns="0" rIns="0" tIns="57600" bIns="0">
                      <a:noAutofit/>
                    </a:bodyPr>
                    <a:p>
                      <a:pPr marL="130320">
                        <a:lnSpc>
                          <a:spcPct val="100000"/>
                        </a:lnSpc>
                        <a:spcBef>
                          <a:spcPts val="456"/>
                        </a:spcBef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Препараты </a:t>
                      </a:r>
                      <a:r>
                        <a:rPr b="1" lang="ru-RU" sz="1800" spc="4" strike="noStrike">
                          <a:solidFill>
                            <a:srgbClr val="000000"/>
                          </a:solidFill>
                          <a:latin typeface="Arial"/>
                        </a:rPr>
                        <a:t>не </a:t>
                      </a: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взаимодействуют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1f1f1f"/>
                      </a:solidFill>
                    </a:lnT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Рисунок 2" descr=""/>
          <p:cNvPicPr/>
          <p:nvPr/>
        </p:nvPicPr>
        <p:blipFill>
          <a:blip r:embed="rId1"/>
          <a:stretch/>
        </p:blipFill>
        <p:spPr>
          <a:xfrm>
            <a:off x="831960" y="1171440"/>
            <a:ext cx="18439920" cy="11963160"/>
          </a:xfrm>
          <a:prstGeom prst="rect">
            <a:avLst/>
          </a:prstGeom>
          <a:ln>
            <a:noFill/>
          </a:ln>
        </p:spPr>
      </p:pic>
      <p:sp>
        <p:nvSpPr>
          <p:cNvPr id="718" name="CustomShape 1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Рисунок 1" descr=""/>
          <p:cNvPicPr/>
          <p:nvPr/>
        </p:nvPicPr>
        <p:blipFill>
          <a:blip r:embed="rId1"/>
          <a:stretch/>
        </p:blipFill>
        <p:spPr>
          <a:xfrm>
            <a:off x="1060560" y="1400040"/>
            <a:ext cx="18287640" cy="12191760"/>
          </a:xfrm>
          <a:prstGeom prst="rect">
            <a:avLst/>
          </a:prstGeom>
          <a:ln>
            <a:noFill/>
          </a:ln>
        </p:spPr>
      </p:pic>
      <p:sp>
        <p:nvSpPr>
          <p:cNvPr id="720" name="CustomShape 1"/>
          <p:cNvSpPr/>
          <p:nvPr/>
        </p:nvSpPr>
        <p:spPr>
          <a:xfrm>
            <a:off x="18357840" y="0"/>
            <a:ext cx="1290960" cy="14608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Рисунок 1" descr=""/>
          <p:cNvPicPr/>
          <p:nvPr/>
        </p:nvPicPr>
        <p:blipFill>
          <a:blip r:embed="rId1"/>
          <a:stretch/>
        </p:blipFill>
        <p:spPr>
          <a:xfrm>
            <a:off x="984240" y="1476360"/>
            <a:ext cx="17601840" cy="12039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Рисунок 1" descr=""/>
          <p:cNvPicPr/>
          <p:nvPr/>
        </p:nvPicPr>
        <p:blipFill>
          <a:blip r:embed="rId1"/>
          <a:stretch/>
        </p:blipFill>
        <p:spPr>
          <a:xfrm>
            <a:off x="603360" y="1247760"/>
            <a:ext cx="18821160" cy="12267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Рисунок 1" descr=""/>
          <p:cNvPicPr/>
          <p:nvPr/>
        </p:nvPicPr>
        <p:blipFill>
          <a:blip r:embed="rId1"/>
          <a:stretch/>
        </p:blipFill>
        <p:spPr>
          <a:xfrm>
            <a:off x="831960" y="1400040"/>
            <a:ext cx="18668520" cy="11658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19523880" y="13513680"/>
            <a:ext cx="203400" cy="3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>
            <a:spAutoFit/>
          </a:bodyPr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b="0" lang="ru-RU" sz="2500" spc="9" strike="noStrike">
                <a:solidFill>
                  <a:srgbClr val="8f8f8f"/>
                </a:solidFill>
                <a:latin typeface="Arial"/>
              </a:rPr>
              <a:t>3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3"/>
          <p:cNvSpPr/>
          <p:nvPr/>
        </p:nvSpPr>
        <p:spPr>
          <a:xfrm>
            <a:off x="653400" y="3112560"/>
            <a:ext cx="5831640" cy="1449360"/>
          </a:xfrm>
          <a:custGeom>
            <a:avLst/>
            <a:gdLst/>
            <a:ahLst/>
            <a:rect l="l" t="t" r="r" b="b"/>
            <a:pathLst>
              <a:path w="5831840" h="1449704">
                <a:moveTo>
                  <a:pt x="5736758" y="0"/>
                </a:moveTo>
                <a:lnTo>
                  <a:pt x="94890" y="0"/>
                </a:lnTo>
                <a:lnTo>
                  <a:pt x="57956" y="7462"/>
                </a:lnTo>
                <a:lnTo>
                  <a:pt x="27794" y="27808"/>
                </a:lnTo>
                <a:lnTo>
                  <a:pt x="7457" y="57975"/>
                </a:lnTo>
                <a:lnTo>
                  <a:pt x="0" y="94902"/>
                </a:lnTo>
                <a:lnTo>
                  <a:pt x="0" y="1354760"/>
                </a:lnTo>
                <a:lnTo>
                  <a:pt x="7457" y="1391686"/>
                </a:lnTo>
                <a:lnTo>
                  <a:pt x="27794" y="1421854"/>
                </a:lnTo>
                <a:lnTo>
                  <a:pt x="57956" y="1442200"/>
                </a:lnTo>
                <a:lnTo>
                  <a:pt x="94890" y="1449662"/>
                </a:lnTo>
                <a:lnTo>
                  <a:pt x="5736758" y="1449662"/>
                </a:lnTo>
                <a:lnTo>
                  <a:pt x="5773684" y="1442200"/>
                </a:lnTo>
                <a:lnTo>
                  <a:pt x="5803851" y="1421854"/>
                </a:lnTo>
                <a:lnTo>
                  <a:pt x="5824197" y="1391686"/>
                </a:lnTo>
                <a:lnTo>
                  <a:pt x="5831660" y="1354760"/>
                </a:lnTo>
                <a:lnTo>
                  <a:pt x="5831660" y="94902"/>
                </a:lnTo>
                <a:lnTo>
                  <a:pt x="5824197" y="57975"/>
                </a:lnTo>
                <a:lnTo>
                  <a:pt x="5803851" y="27808"/>
                </a:lnTo>
                <a:lnTo>
                  <a:pt x="5773684" y="7462"/>
                </a:lnTo>
                <a:lnTo>
                  <a:pt x="5736758" y="0"/>
                </a:lnTo>
                <a:close/>
              </a:path>
            </a:pathLst>
          </a:custGeom>
          <a:solidFill>
            <a:srgbClr val="006fc0">
              <a:alpha val="1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4"/>
          <p:cNvSpPr/>
          <p:nvPr/>
        </p:nvSpPr>
        <p:spPr>
          <a:xfrm>
            <a:off x="14276520" y="6540120"/>
            <a:ext cx="5073840" cy="3654000"/>
          </a:xfrm>
          <a:custGeom>
            <a:avLst/>
            <a:gdLst/>
            <a:ahLst/>
            <a:rect l="l" t="t" r="r" b="b"/>
            <a:pathLst>
              <a:path w="5074284" h="3654425">
                <a:moveTo>
                  <a:pt x="4932612" y="0"/>
                </a:moveTo>
                <a:lnTo>
                  <a:pt x="141206" y="0"/>
                </a:lnTo>
                <a:lnTo>
                  <a:pt x="96548" y="7192"/>
                </a:lnTo>
                <a:lnTo>
                  <a:pt x="57782" y="27225"/>
                </a:lnTo>
                <a:lnTo>
                  <a:pt x="27225" y="57782"/>
                </a:lnTo>
                <a:lnTo>
                  <a:pt x="7192" y="96548"/>
                </a:lnTo>
                <a:lnTo>
                  <a:pt x="0" y="141206"/>
                </a:lnTo>
                <a:lnTo>
                  <a:pt x="0" y="3513208"/>
                </a:lnTo>
                <a:lnTo>
                  <a:pt x="7192" y="3557866"/>
                </a:lnTo>
                <a:lnTo>
                  <a:pt x="27225" y="3596632"/>
                </a:lnTo>
                <a:lnTo>
                  <a:pt x="57782" y="3627190"/>
                </a:lnTo>
                <a:lnTo>
                  <a:pt x="96548" y="3647223"/>
                </a:lnTo>
                <a:lnTo>
                  <a:pt x="141206" y="3654415"/>
                </a:lnTo>
                <a:lnTo>
                  <a:pt x="4932612" y="3654415"/>
                </a:lnTo>
                <a:lnTo>
                  <a:pt x="4977270" y="3647223"/>
                </a:lnTo>
                <a:lnTo>
                  <a:pt x="5016036" y="3627190"/>
                </a:lnTo>
                <a:lnTo>
                  <a:pt x="5046594" y="3596632"/>
                </a:lnTo>
                <a:lnTo>
                  <a:pt x="5066627" y="3557866"/>
                </a:lnTo>
                <a:lnTo>
                  <a:pt x="5073819" y="3513208"/>
                </a:lnTo>
                <a:lnTo>
                  <a:pt x="5073819" y="141206"/>
                </a:lnTo>
                <a:lnTo>
                  <a:pt x="5066627" y="96548"/>
                </a:lnTo>
                <a:lnTo>
                  <a:pt x="5046594" y="57782"/>
                </a:lnTo>
                <a:lnTo>
                  <a:pt x="5016036" y="27225"/>
                </a:lnTo>
                <a:lnTo>
                  <a:pt x="4977270" y="7192"/>
                </a:lnTo>
                <a:lnTo>
                  <a:pt x="4932612" y="0"/>
                </a:lnTo>
                <a:close/>
              </a:path>
            </a:pathLst>
          </a:custGeom>
          <a:solidFill>
            <a:srgbClr val="ffd2d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5"/>
          <p:cNvSpPr/>
          <p:nvPr/>
        </p:nvSpPr>
        <p:spPr>
          <a:xfrm>
            <a:off x="14276520" y="6540120"/>
            <a:ext cx="5073840" cy="3654000"/>
          </a:xfrm>
          <a:custGeom>
            <a:avLst/>
            <a:gdLst/>
            <a:ahLst/>
            <a:rect l="l" t="t" r="r" b="b"/>
            <a:pathLst>
              <a:path w="5074284" h="3654425">
                <a:moveTo>
                  <a:pt x="0" y="141206"/>
                </a:moveTo>
                <a:lnTo>
                  <a:pt x="7192" y="96548"/>
                </a:lnTo>
                <a:lnTo>
                  <a:pt x="27225" y="57782"/>
                </a:lnTo>
                <a:lnTo>
                  <a:pt x="57782" y="27225"/>
                </a:lnTo>
                <a:lnTo>
                  <a:pt x="96548" y="7192"/>
                </a:lnTo>
                <a:lnTo>
                  <a:pt x="141206" y="0"/>
                </a:lnTo>
                <a:lnTo>
                  <a:pt x="4932612" y="0"/>
                </a:lnTo>
                <a:lnTo>
                  <a:pt x="4977270" y="7192"/>
                </a:lnTo>
                <a:lnTo>
                  <a:pt x="5016036" y="27225"/>
                </a:lnTo>
                <a:lnTo>
                  <a:pt x="5046594" y="57782"/>
                </a:lnTo>
                <a:lnTo>
                  <a:pt x="5066627" y="96548"/>
                </a:lnTo>
                <a:lnTo>
                  <a:pt x="5073819" y="141206"/>
                </a:lnTo>
                <a:lnTo>
                  <a:pt x="5073819" y="3513208"/>
                </a:lnTo>
                <a:lnTo>
                  <a:pt x="5066627" y="3557866"/>
                </a:lnTo>
                <a:lnTo>
                  <a:pt x="5046594" y="3596632"/>
                </a:lnTo>
                <a:lnTo>
                  <a:pt x="5016036" y="3627190"/>
                </a:lnTo>
                <a:lnTo>
                  <a:pt x="4977270" y="3647223"/>
                </a:lnTo>
                <a:lnTo>
                  <a:pt x="4932612" y="3654415"/>
                </a:lnTo>
                <a:lnTo>
                  <a:pt x="141206" y="3654415"/>
                </a:lnTo>
                <a:lnTo>
                  <a:pt x="96548" y="3647223"/>
                </a:lnTo>
                <a:lnTo>
                  <a:pt x="57782" y="3627190"/>
                </a:lnTo>
                <a:lnTo>
                  <a:pt x="27225" y="3596632"/>
                </a:lnTo>
                <a:lnTo>
                  <a:pt x="7192" y="3557866"/>
                </a:lnTo>
                <a:lnTo>
                  <a:pt x="0" y="3513208"/>
                </a:lnTo>
                <a:lnTo>
                  <a:pt x="0" y="141206"/>
                </a:lnTo>
                <a:close/>
              </a:path>
            </a:pathLst>
          </a:custGeom>
          <a:noFill/>
          <a:ln w="11160">
            <a:solidFill>
              <a:srgbClr val="ff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6"/>
          <p:cNvSpPr/>
          <p:nvPr/>
        </p:nvSpPr>
        <p:spPr>
          <a:xfrm>
            <a:off x="653400" y="10604160"/>
            <a:ext cx="6065280" cy="2495160"/>
          </a:xfrm>
          <a:custGeom>
            <a:avLst/>
            <a:gdLst/>
            <a:ahLst/>
            <a:rect l="l" t="t" r="r" b="b"/>
            <a:pathLst>
              <a:path w="6065520" h="2495550">
                <a:moveTo>
                  <a:pt x="5924728" y="0"/>
                </a:moveTo>
                <a:lnTo>
                  <a:pt x="140759" y="0"/>
                </a:lnTo>
                <a:lnTo>
                  <a:pt x="96271" y="7177"/>
                </a:lnTo>
                <a:lnTo>
                  <a:pt x="57631" y="27163"/>
                </a:lnTo>
                <a:lnTo>
                  <a:pt x="27160" y="57634"/>
                </a:lnTo>
                <a:lnTo>
                  <a:pt x="7176" y="96270"/>
                </a:lnTo>
                <a:lnTo>
                  <a:pt x="0" y="140748"/>
                </a:lnTo>
                <a:lnTo>
                  <a:pt x="0" y="2354212"/>
                </a:lnTo>
                <a:lnTo>
                  <a:pt x="7176" y="2398690"/>
                </a:lnTo>
                <a:lnTo>
                  <a:pt x="27160" y="2437326"/>
                </a:lnTo>
                <a:lnTo>
                  <a:pt x="57631" y="2467797"/>
                </a:lnTo>
                <a:lnTo>
                  <a:pt x="96271" y="2487782"/>
                </a:lnTo>
                <a:lnTo>
                  <a:pt x="140759" y="2494960"/>
                </a:lnTo>
                <a:lnTo>
                  <a:pt x="5924728" y="2494960"/>
                </a:lnTo>
                <a:lnTo>
                  <a:pt x="5969207" y="2487782"/>
                </a:lnTo>
                <a:lnTo>
                  <a:pt x="6007842" y="2467797"/>
                </a:lnTo>
                <a:lnTo>
                  <a:pt x="6038314" y="2437326"/>
                </a:lnTo>
                <a:lnTo>
                  <a:pt x="6058299" y="2398690"/>
                </a:lnTo>
                <a:lnTo>
                  <a:pt x="6065477" y="2354212"/>
                </a:lnTo>
                <a:lnTo>
                  <a:pt x="6065477" y="140748"/>
                </a:lnTo>
                <a:lnTo>
                  <a:pt x="6058299" y="96270"/>
                </a:lnTo>
                <a:lnTo>
                  <a:pt x="6038314" y="57634"/>
                </a:lnTo>
                <a:lnTo>
                  <a:pt x="6007842" y="27163"/>
                </a:lnTo>
                <a:lnTo>
                  <a:pt x="5969207" y="7177"/>
                </a:lnTo>
                <a:lnTo>
                  <a:pt x="5924728" y="0"/>
                </a:lnTo>
                <a:close/>
              </a:path>
            </a:pathLst>
          </a:custGeom>
          <a:solidFill>
            <a:srgbClr val="006fc0">
              <a:alpha val="19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7"/>
          <p:cNvSpPr/>
          <p:nvPr/>
        </p:nvSpPr>
        <p:spPr>
          <a:xfrm>
            <a:off x="726840" y="1560240"/>
            <a:ext cx="13064040" cy="360"/>
          </a:xfrm>
          <a:custGeom>
            <a:avLst/>
            <a:gdLst/>
            <a:ahLst/>
            <a:rect l="l" t="t" r="r" b="b"/>
            <a:pathLst>
              <a:path w="13064490" h="0">
                <a:moveTo>
                  <a:pt x="0" y="0"/>
                </a:moveTo>
                <a:lnTo>
                  <a:pt x="13064271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8"/>
          <p:cNvSpPr/>
          <p:nvPr/>
        </p:nvSpPr>
        <p:spPr>
          <a:xfrm>
            <a:off x="726120" y="1525320"/>
            <a:ext cx="2945520" cy="360"/>
          </a:xfrm>
          <a:custGeom>
            <a:avLst/>
            <a:gdLst/>
            <a:ahLst/>
            <a:rect l="l" t="t" r="r" b="b"/>
            <a:pathLst>
              <a:path w="2945765" h="0">
                <a:moveTo>
                  <a:pt x="0" y="0"/>
                </a:moveTo>
                <a:lnTo>
                  <a:pt x="294563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9"/>
          <p:cNvSpPr/>
          <p:nvPr/>
        </p:nvSpPr>
        <p:spPr>
          <a:xfrm>
            <a:off x="687960" y="456840"/>
            <a:ext cx="13165560" cy="67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>
            <a:spAutoFit/>
          </a:bodyPr>
          <a:p>
            <a:pPr marL="12600">
              <a:lnSpc>
                <a:spcPct val="100000"/>
              </a:lnSpc>
              <a:spcBef>
                <a:spcPts val="130"/>
              </a:spcBef>
            </a:pPr>
            <a:r>
              <a:rPr b="1" lang="ru-RU" sz="3600" spc="-1" strike="noStrike">
                <a:solidFill>
                  <a:srgbClr val="353535"/>
                </a:solidFill>
                <a:latin typeface="Arial"/>
              </a:rPr>
              <a:t>п. 2. </a:t>
            </a:r>
            <a:r>
              <a:rPr b="1" lang="ru-RU" sz="4300" spc="9" strike="noStrike">
                <a:solidFill>
                  <a:srgbClr val="c00000"/>
                </a:solidFill>
                <a:latin typeface="Arial"/>
              </a:rPr>
              <a:t>Определение </a:t>
            </a:r>
            <a:r>
              <a:rPr b="1" lang="ru-RU" sz="4300" spc="4" strike="noStrike">
                <a:solidFill>
                  <a:srgbClr val="c00000"/>
                </a:solidFill>
                <a:latin typeface="Arial"/>
              </a:rPr>
              <a:t>случая </a:t>
            </a:r>
            <a:r>
              <a:rPr b="1" lang="ru-RU" sz="4300" spc="-15" strike="noStrike">
                <a:solidFill>
                  <a:srgbClr val="c00000"/>
                </a:solidFill>
                <a:latin typeface="Arial"/>
              </a:rPr>
              <a:t>заболевания</a:t>
            </a:r>
            <a:r>
              <a:rPr b="1" lang="ru-RU" sz="4300" spc="103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1" lang="ru-RU" sz="4300" spc="12" strike="noStrike">
                <a:solidFill>
                  <a:srgbClr val="353535"/>
                </a:solidFill>
                <a:latin typeface="Arial"/>
              </a:rPr>
              <a:t>COVID-19</a:t>
            </a:r>
            <a:endParaRPr b="0" lang="ru-RU" sz="4300" spc="-1" strike="noStrike">
              <a:latin typeface="Arial"/>
            </a:endParaRPr>
          </a:p>
        </p:txBody>
      </p:sp>
      <p:sp>
        <p:nvSpPr>
          <p:cNvPr id="186" name="CustomShape 10"/>
          <p:cNvSpPr/>
          <p:nvPr/>
        </p:nvSpPr>
        <p:spPr>
          <a:xfrm>
            <a:off x="14276520" y="10986480"/>
            <a:ext cx="5073840" cy="2468520"/>
          </a:xfrm>
          <a:custGeom>
            <a:avLst/>
            <a:gdLst/>
            <a:ahLst/>
            <a:rect l="l" t="t" r="r" b="b"/>
            <a:pathLst>
              <a:path w="5074284" h="2468880">
                <a:moveTo>
                  <a:pt x="4959203" y="0"/>
                </a:moveTo>
                <a:lnTo>
                  <a:pt x="114615" y="0"/>
                </a:lnTo>
                <a:lnTo>
                  <a:pt x="70016" y="9011"/>
                </a:lnTo>
                <a:lnTo>
                  <a:pt x="33582" y="33582"/>
                </a:lnTo>
                <a:lnTo>
                  <a:pt x="9011" y="70016"/>
                </a:lnTo>
                <a:lnTo>
                  <a:pt x="0" y="114615"/>
                </a:lnTo>
                <a:lnTo>
                  <a:pt x="0" y="2354246"/>
                </a:lnTo>
                <a:lnTo>
                  <a:pt x="9011" y="2398845"/>
                </a:lnTo>
                <a:lnTo>
                  <a:pt x="33582" y="2435267"/>
                </a:lnTo>
                <a:lnTo>
                  <a:pt x="70016" y="2459823"/>
                </a:lnTo>
                <a:lnTo>
                  <a:pt x="114615" y="2468827"/>
                </a:lnTo>
                <a:lnTo>
                  <a:pt x="4959203" y="2468827"/>
                </a:lnTo>
                <a:lnTo>
                  <a:pt x="5003803" y="2459823"/>
                </a:lnTo>
                <a:lnTo>
                  <a:pt x="5040237" y="2435267"/>
                </a:lnTo>
                <a:lnTo>
                  <a:pt x="5064808" y="2398845"/>
                </a:lnTo>
                <a:lnTo>
                  <a:pt x="5073819" y="2354246"/>
                </a:lnTo>
                <a:lnTo>
                  <a:pt x="5073819" y="114615"/>
                </a:lnTo>
                <a:lnTo>
                  <a:pt x="5064808" y="70016"/>
                </a:lnTo>
                <a:lnTo>
                  <a:pt x="5040237" y="33582"/>
                </a:lnTo>
                <a:lnTo>
                  <a:pt x="5003803" y="9011"/>
                </a:lnTo>
                <a:lnTo>
                  <a:pt x="4959203" y="0"/>
                </a:lnTo>
                <a:close/>
              </a:path>
            </a:pathLst>
          </a:custGeom>
          <a:solidFill>
            <a:srgbClr val="ffddd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11"/>
          <p:cNvSpPr/>
          <p:nvPr/>
        </p:nvSpPr>
        <p:spPr>
          <a:xfrm>
            <a:off x="618480" y="1883520"/>
            <a:ext cx="3589200" cy="100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3250" spc="-7" strike="noStrike">
                <a:solidFill>
                  <a:srgbClr val="565656"/>
                </a:solidFill>
                <a:latin typeface="Arial"/>
              </a:rPr>
              <a:t>П</a:t>
            </a:r>
            <a:r>
              <a:rPr b="1" lang="ru-RU" sz="3250" spc="-52" strike="noStrike">
                <a:solidFill>
                  <a:srgbClr val="565656"/>
                </a:solidFill>
                <a:latin typeface="Arial"/>
              </a:rPr>
              <a:t>о</a:t>
            </a:r>
            <a:r>
              <a:rPr b="1" lang="ru-RU" sz="3250" spc="-7" strike="noStrike">
                <a:solidFill>
                  <a:srgbClr val="565656"/>
                </a:solidFill>
                <a:latin typeface="Arial"/>
              </a:rPr>
              <a:t>д</a:t>
            </a:r>
            <a:r>
              <a:rPr b="1" lang="ru-RU" sz="3250" spc="-60" strike="noStrike">
                <a:solidFill>
                  <a:srgbClr val="565656"/>
                </a:solidFill>
                <a:latin typeface="Arial"/>
              </a:rPr>
              <a:t>о</a:t>
            </a:r>
            <a:r>
              <a:rPr b="1" lang="ru-RU" sz="3250" spc="-12" strike="noStrike">
                <a:solidFill>
                  <a:srgbClr val="565656"/>
                </a:solidFill>
                <a:latin typeface="Arial"/>
              </a:rPr>
              <a:t>зр</a:t>
            </a:r>
            <a:r>
              <a:rPr b="1" lang="ru-RU" sz="3250" spc="-15" strike="noStrike">
                <a:solidFill>
                  <a:srgbClr val="565656"/>
                </a:solidFill>
                <a:latin typeface="Arial"/>
              </a:rPr>
              <a:t>и</a:t>
            </a:r>
            <a:r>
              <a:rPr b="1" lang="ru-RU" sz="3250" spc="-7" strike="noStrike">
                <a:solidFill>
                  <a:srgbClr val="565656"/>
                </a:solidFill>
                <a:latin typeface="Arial"/>
              </a:rPr>
              <a:t>тельный</a:t>
            </a:r>
            <a:endParaRPr b="0" lang="ru-RU" sz="3250" spc="-1" strike="noStrike">
              <a:latin typeface="Arial"/>
            </a:endParaRPr>
          </a:p>
        </p:txBody>
      </p:sp>
      <p:sp>
        <p:nvSpPr>
          <p:cNvPr id="188" name="CustomShape 12"/>
          <p:cNvSpPr/>
          <p:nvPr/>
        </p:nvSpPr>
        <p:spPr>
          <a:xfrm>
            <a:off x="7174440" y="1784520"/>
            <a:ext cx="4955040" cy="81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ts val="3620"/>
              </a:lnSpc>
              <a:spcBef>
                <a:spcPts val="96"/>
              </a:spcBef>
            </a:pPr>
            <a:r>
              <a:rPr b="1" lang="ru-RU" sz="3250" spc="-15" strike="noStrike">
                <a:solidFill>
                  <a:srgbClr val="565656"/>
                </a:solidFill>
                <a:latin typeface="Arial"/>
              </a:rPr>
              <a:t>Вероятный</a:t>
            </a:r>
            <a:endParaRPr b="0" lang="ru-RU" sz="3250" spc="-1" strike="noStrike">
              <a:latin typeface="Arial"/>
            </a:endParaRPr>
          </a:p>
          <a:p>
            <a:pPr marL="12600">
              <a:lnSpc>
                <a:spcPts val="2721"/>
              </a:lnSpc>
            </a:pPr>
            <a:r>
              <a:rPr b="1" lang="ru-RU" sz="2500" spc="9" strike="noStrike">
                <a:solidFill>
                  <a:srgbClr val="565656"/>
                </a:solidFill>
                <a:latin typeface="Arial"/>
              </a:rPr>
              <a:t>(клинически</a:t>
            </a:r>
            <a:r>
              <a:rPr b="1" lang="ru-RU" sz="2500" spc="-52" strike="noStrike">
                <a:solidFill>
                  <a:srgbClr val="565656"/>
                </a:solidFill>
                <a:latin typeface="Arial"/>
              </a:rPr>
              <a:t> </a:t>
            </a:r>
            <a:r>
              <a:rPr b="1" lang="ru-RU" sz="2500" spc="4" strike="noStrike">
                <a:solidFill>
                  <a:srgbClr val="565656"/>
                </a:solidFill>
                <a:latin typeface="Arial"/>
              </a:rPr>
              <a:t>подтвержденный)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189" name="CustomShape 13"/>
          <p:cNvSpPr/>
          <p:nvPr/>
        </p:nvSpPr>
        <p:spPr>
          <a:xfrm>
            <a:off x="14308200" y="1883520"/>
            <a:ext cx="3660480" cy="50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3250" spc="-7" strike="noStrike">
                <a:solidFill>
                  <a:srgbClr val="565656"/>
                </a:solidFill>
                <a:latin typeface="Arial"/>
              </a:rPr>
              <a:t>Подтвержденный</a:t>
            </a:r>
            <a:endParaRPr b="0" lang="ru-RU" sz="3250" spc="-1" strike="noStrike">
              <a:latin typeface="Arial"/>
            </a:endParaRPr>
          </a:p>
        </p:txBody>
      </p:sp>
      <p:sp>
        <p:nvSpPr>
          <p:cNvPr id="190" name="CustomShape 14"/>
          <p:cNvSpPr/>
          <p:nvPr/>
        </p:nvSpPr>
        <p:spPr>
          <a:xfrm>
            <a:off x="1135800" y="9534600"/>
            <a:ext cx="5600520" cy="72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2350" spc="-21" strike="noStrike">
                <a:solidFill>
                  <a:srgbClr val="1f1f1f"/>
                </a:solidFill>
                <a:latin typeface="Arial"/>
              </a:rPr>
              <a:t>конъюнктивит,</a:t>
            </a:r>
            <a:r>
              <a:rPr b="0" lang="ru-RU" sz="2350" spc="-21" strike="noStrike">
                <a:solidFill>
                  <a:srgbClr val="1f1f1f"/>
                </a:solidFill>
                <a:latin typeface="Arial"/>
              </a:rPr>
              <a:t>	</a:t>
            </a:r>
            <a:r>
              <a:rPr b="0" lang="ru-RU" sz="2350" spc="-15" strike="noStrike">
                <a:solidFill>
                  <a:srgbClr val="1f1f1f"/>
                </a:solidFill>
                <a:latin typeface="Arial"/>
              </a:rPr>
              <a:t>мышечные боли, </a:t>
            </a:r>
            <a:r>
              <a:rPr b="0" lang="ru-RU" sz="2350" spc="-7" strike="noStrike">
                <a:solidFill>
                  <a:srgbClr val="1f1f1f"/>
                </a:solidFill>
                <a:latin typeface="Arial"/>
              </a:rPr>
              <a:t>кожная  </a:t>
            </a:r>
            <a:r>
              <a:rPr b="0" lang="ru-RU" sz="2350" spc="-1" strike="noStrike">
                <a:solidFill>
                  <a:srgbClr val="1f1f1f"/>
                </a:solidFill>
                <a:latin typeface="Arial"/>
              </a:rPr>
              <a:t>сыпь, </a:t>
            </a:r>
            <a:r>
              <a:rPr b="0" lang="ru-RU" sz="2350" spc="-21" strike="noStrike">
                <a:solidFill>
                  <a:srgbClr val="1f1f1f"/>
                </a:solidFill>
                <a:latin typeface="Arial"/>
              </a:rPr>
              <a:t>рвота,</a:t>
            </a:r>
            <a:r>
              <a:rPr b="0" lang="ru-RU" sz="2350" spc="-26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350" spc="-1" strike="noStrike">
                <a:solidFill>
                  <a:srgbClr val="1f1f1f"/>
                </a:solidFill>
                <a:latin typeface="Arial"/>
              </a:rPr>
              <a:t>диарея.</a:t>
            </a:r>
            <a:endParaRPr b="0" lang="ru-RU" sz="2350" spc="-1" strike="noStrike">
              <a:latin typeface="Arial"/>
            </a:endParaRPr>
          </a:p>
        </p:txBody>
      </p:sp>
      <p:sp>
        <p:nvSpPr>
          <p:cNvPr id="191" name="CustomShape 15"/>
          <p:cNvSpPr/>
          <p:nvPr/>
        </p:nvSpPr>
        <p:spPr>
          <a:xfrm>
            <a:off x="14450040" y="3134880"/>
            <a:ext cx="4575960" cy="293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480" bIns="0">
            <a:spAutoFit/>
          </a:bodyPr>
          <a:p>
            <a:pPr marL="373320" indent="-372960">
              <a:lnSpc>
                <a:spcPct val="100000"/>
              </a:lnSpc>
              <a:spcBef>
                <a:spcPts val="51"/>
              </a:spcBef>
              <a:buClr>
                <a:srgbClr val="353535"/>
              </a:buClr>
              <a:buSzPct val="102000"/>
              <a:buFont typeface="Arial"/>
              <a:buAutoNum type="arabicParenR"/>
            </a:pPr>
            <a:r>
              <a:rPr b="0" lang="ru-RU" sz="2350" spc="-7" strike="noStrike">
                <a:solidFill>
                  <a:srgbClr val="353535"/>
                </a:solidFill>
                <a:latin typeface="Arial"/>
              </a:rPr>
              <a:t>Положительный результат  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лабораторного</a:t>
            </a:r>
            <a:r>
              <a:rPr b="0" lang="ru-RU" sz="2350" spc="-86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350" spc="-7" strike="noStrike">
                <a:solidFill>
                  <a:srgbClr val="353535"/>
                </a:solidFill>
                <a:latin typeface="Arial"/>
              </a:rPr>
              <a:t>исследования  на наличие</a:t>
            </a:r>
            <a:r>
              <a:rPr b="0" lang="ru-RU" sz="2350" spc="-41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РНК</a:t>
            </a:r>
            <a:endParaRPr b="0" lang="ru-RU" sz="2350" spc="-1" strike="noStrike">
              <a:latin typeface="Arial"/>
            </a:endParaRPr>
          </a:p>
          <a:p>
            <a:pPr marL="434520">
              <a:lnSpc>
                <a:spcPts val="2820"/>
              </a:lnSpc>
            </a:pP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ИЛИ </a:t>
            </a:r>
            <a:r>
              <a:rPr b="0" lang="ru-RU" sz="2350" spc="-7" strike="noStrike">
                <a:solidFill>
                  <a:srgbClr val="353535"/>
                </a:solidFill>
                <a:latin typeface="Arial"/>
              </a:rPr>
              <a:t>антигена</a:t>
            </a:r>
            <a:r>
              <a:rPr b="0" lang="ru-RU" sz="2350" spc="-46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350" spc="-7" strike="noStrike">
                <a:solidFill>
                  <a:srgbClr val="353535"/>
                </a:solidFill>
                <a:latin typeface="Arial"/>
              </a:rPr>
              <a:t>SARS-CoV-2</a:t>
            </a:r>
            <a:endParaRPr b="0" lang="ru-RU" sz="2350" spc="-1" strike="noStrike">
              <a:latin typeface="Arial"/>
            </a:endParaRPr>
          </a:p>
          <a:p>
            <a:pPr marL="360720" indent="-360360">
              <a:lnSpc>
                <a:spcPct val="100000"/>
              </a:lnSpc>
              <a:spcBef>
                <a:spcPts val="536"/>
              </a:spcBef>
              <a:buClr>
                <a:srgbClr val="353535"/>
              </a:buClr>
              <a:buFont typeface="Arial"/>
              <a:buAutoNum type="arabicParenR" startAt="2"/>
            </a:pPr>
            <a:r>
              <a:rPr b="0" lang="ru-RU" sz="2350" spc="-7" strike="noStrike">
                <a:solidFill>
                  <a:srgbClr val="353535"/>
                </a:solidFill>
                <a:latin typeface="Arial"/>
              </a:rPr>
              <a:t>Положительный результат  на антитела 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класса IgA,</a:t>
            </a:r>
            <a:r>
              <a:rPr b="0" lang="ru-RU" sz="2350" spc="-97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IgM  </a:t>
            </a:r>
            <a:r>
              <a:rPr b="0" lang="ru-RU" sz="2350" spc="-7" strike="noStrike">
                <a:solidFill>
                  <a:srgbClr val="353535"/>
                </a:solidFill>
                <a:latin typeface="Arial"/>
              </a:rPr>
              <a:t>и/или 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IgG с </a:t>
            </a:r>
            <a:r>
              <a:rPr b="0" lang="ru-RU" sz="2350" spc="-7" strike="noStrike">
                <a:solidFill>
                  <a:srgbClr val="353535"/>
                </a:solidFill>
                <a:latin typeface="Arial"/>
              </a:rPr>
              <a:t>клинически  подтвержденной</a:t>
            </a:r>
            <a:r>
              <a:rPr b="0" lang="ru-RU" sz="2350" spc="-55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COVID-19</a:t>
            </a:r>
            <a:endParaRPr b="0" lang="ru-RU" sz="2350" spc="-1" strike="noStrike">
              <a:latin typeface="Arial"/>
            </a:endParaRPr>
          </a:p>
        </p:txBody>
      </p:sp>
      <p:sp>
        <p:nvSpPr>
          <p:cNvPr id="192" name="CustomShape 16"/>
          <p:cNvSpPr/>
          <p:nvPr/>
        </p:nvSpPr>
        <p:spPr>
          <a:xfrm>
            <a:off x="7110720" y="4775400"/>
            <a:ext cx="6355440" cy="5336280"/>
          </a:xfrm>
          <a:custGeom>
            <a:avLst/>
            <a:gdLst/>
            <a:ahLst/>
            <a:rect l="l" t="t" r="r" b="b"/>
            <a:pathLst>
              <a:path w="6355715" h="5336540">
                <a:moveTo>
                  <a:pt x="6210007" y="0"/>
                </a:moveTo>
                <a:lnTo>
                  <a:pt x="145676" y="0"/>
                </a:lnTo>
                <a:lnTo>
                  <a:pt x="99629" y="7426"/>
                </a:lnTo>
                <a:lnTo>
                  <a:pt x="59639" y="28105"/>
                </a:lnTo>
                <a:lnTo>
                  <a:pt x="28105" y="59639"/>
                </a:lnTo>
                <a:lnTo>
                  <a:pt x="7426" y="99629"/>
                </a:lnTo>
                <a:lnTo>
                  <a:pt x="0" y="145676"/>
                </a:lnTo>
                <a:lnTo>
                  <a:pt x="0" y="5190842"/>
                </a:lnTo>
                <a:lnTo>
                  <a:pt x="7426" y="5236889"/>
                </a:lnTo>
                <a:lnTo>
                  <a:pt x="28105" y="5276879"/>
                </a:lnTo>
                <a:lnTo>
                  <a:pt x="59639" y="5308413"/>
                </a:lnTo>
                <a:lnTo>
                  <a:pt x="99629" y="5329093"/>
                </a:lnTo>
                <a:lnTo>
                  <a:pt x="145676" y="5336519"/>
                </a:lnTo>
                <a:lnTo>
                  <a:pt x="6210007" y="5336519"/>
                </a:lnTo>
                <a:lnTo>
                  <a:pt x="6256055" y="5329093"/>
                </a:lnTo>
                <a:lnTo>
                  <a:pt x="6296045" y="5308413"/>
                </a:lnTo>
                <a:lnTo>
                  <a:pt x="6327579" y="5276879"/>
                </a:lnTo>
                <a:lnTo>
                  <a:pt x="6348258" y="5236889"/>
                </a:lnTo>
                <a:lnTo>
                  <a:pt x="6355684" y="5190842"/>
                </a:lnTo>
                <a:lnTo>
                  <a:pt x="6355684" y="145676"/>
                </a:lnTo>
                <a:lnTo>
                  <a:pt x="6348258" y="99629"/>
                </a:lnTo>
                <a:lnTo>
                  <a:pt x="6327579" y="59639"/>
                </a:lnTo>
                <a:lnTo>
                  <a:pt x="6296045" y="28105"/>
                </a:lnTo>
                <a:lnTo>
                  <a:pt x="6256055" y="7426"/>
                </a:lnTo>
                <a:lnTo>
                  <a:pt x="6210007" y="0"/>
                </a:lnTo>
                <a:close/>
              </a:path>
            </a:pathLst>
          </a:custGeom>
          <a:solidFill>
            <a:srgbClr val="e9e9e9">
              <a:alpha val="5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17"/>
          <p:cNvSpPr/>
          <p:nvPr/>
        </p:nvSpPr>
        <p:spPr>
          <a:xfrm>
            <a:off x="7359120" y="5299200"/>
            <a:ext cx="5798520" cy="522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337320" indent="-324720">
              <a:lnSpc>
                <a:spcPct val="100000"/>
              </a:lnSpc>
              <a:spcBef>
                <a:spcPts val="99"/>
              </a:spcBef>
              <a:buClr>
                <a:srgbClr val="f49e30"/>
              </a:buClr>
              <a:buFont typeface="Wingdings" charset="2"/>
              <a:buChar char=""/>
            </a:pPr>
            <a:r>
              <a:rPr b="0" lang="ru-RU" sz="2350" spc="-12" strike="noStrike">
                <a:solidFill>
                  <a:srgbClr val="353535"/>
                </a:solidFill>
                <a:latin typeface="Arial"/>
              </a:rPr>
              <a:t>возвращение 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из </a:t>
            </a:r>
            <a:r>
              <a:rPr b="0" lang="ru-RU" sz="2350" spc="-12" strike="noStrike">
                <a:solidFill>
                  <a:srgbClr val="353535"/>
                </a:solidFill>
                <a:latin typeface="Arial"/>
              </a:rPr>
              <a:t>зарубежной </a:t>
            </a:r>
            <a:r>
              <a:rPr b="0" lang="ru-RU" sz="2350" spc="-21" strike="noStrike">
                <a:solidFill>
                  <a:srgbClr val="353535"/>
                </a:solidFill>
                <a:latin typeface="Arial"/>
              </a:rPr>
              <a:t>поездки  </a:t>
            </a:r>
            <a:r>
              <a:rPr b="0" lang="ru-RU" sz="2350" spc="-7" strike="noStrike">
                <a:solidFill>
                  <a:srgbClr val="353535"/>
                </a:solidFill>
                <a:latin typeface="Arial"/>
              </a:rPr>
              <a:t>за 14 дней до </a:t>
            </a:r>
            <a:r>
              <a:rPr b="0" lang="ru-RU" sz="2350" spc="-12" strike="noStrike">
                <a:solidFill>
                  <a:srgbClr val="353535"/>
                </a:solidFill>
                <a:latin typeface="Arial"/>
              </a:rPr>
              <a:t>появления</a:t>
            </a:r>
            <a:r>
              <a:rPr b="0" lang="ru-RU" sz="2350" spc="-41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350" spc="-7" strike="noStrike">
                <a:solidFill>
                  <a:srgbClr val="353535"/>
                </a:solidFill>
                <a:latin typeface="Arial"/>
              </a:rPr>
              <a:t>симптомов;</a:t>
            </a:r>
            <a:endParaRPr b="0" lang="ru-RU" sz="2350" spc="-1" strike="noStrike">
              <a:latin typeface="Arial"/>
            </a:endParaRPr>
          </a:p>
          <a:p>
            <a:pPr marL="337320" indent="-324720">
              <a:lnSpc>
                <a:spcPct val="100000"/>
              </a:lnSpc>
              <a:spcBef>
                <a:spcPts val="530"/>
              </a:spcBef>
              <a:buClr>
                <a:srgbClr val="f49e30"/>
              </a:buClr>
              <a:buFont typeface="Wingdings" charset="2"/>
              <a:buChar char=""/>
            </a:pPr>
            <a:r>
              <a:rPr b="0" lang="ru-RU" sz="2350" spc="-12" strike="noStrike">
                <a:solidFill>
                  <a:srgbClr val="353535"/>
                </a:solidFill>
                <a:latin typeface="Arial"/>
              </a:rPr>
              <a:t>тесные 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контакты </a:t>
            </a:r>
            <a:r>
              <a:rPr b="0" lang="ru-RU" sz="2350" spc="-7" strike="noStrike">
                <a:solidFill>
                  <a:srgbClr val="353535"/>
                </a:solidFill>
                <a:latin typeface="Arial"/>
              </a:rPr>
              <a:t>за </a:t>
            </a:r>
            <a:r>
              <a:rPr b="0" lang="ru-RU" sz="2350" spc="-12" strike="noStrike">
                <a:solidFill>
                  <a:srgbClr val="353535"/>
                </a:solidFill>
                <a:latin typeface="Arial"/>
              </a:rPr>
              <a:t>последние  </a:t>
            </a:r>
            <a:r>
              <a:rPr b="0" lang="ru-RU" sz="2350" spc="-7" strike="noStrike">
                <a:solidFill>
                  <a:srgbClr val="353535"/>
                </a:solidFill>
                <a:latin typeface="Arial"/>
              </a:rPr>
              <a:t>14 дней 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с </a:t>
            </a:r>
            <a:r>
              <a:rPr b="0" lang="ru-RU" sz="2350" spc="-12" strike="noStrike">
                <a:solidFill>
                  <a:srgbClr val="353535"/>
                </a:solidFill>
                <a:latin typeface="Arial"/>
              </a:rPr>
              <a:t>лицом, находящимися  </a:t>
            </a:r>
            <a:r>
              <a:rPr b="0" lang="ru-RU" sz="2350" spc="-21" strike="noStrike">
                <a:solidFill>
                  <a:srgbClr val="353535"/>
                </a:solidFill>
                <a:latin typeface="Arial"/>
              </a:rPr>
              <a:t>под наблюдением</a:t>
            </a:r>
            <a:r>
              <a:rPr b="0" lang="ru-RU" sz="2350" spc="-32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COVID-19,</a:t>
            </a:r>
            <a:endParaRPr b="0" lang="ru-RU" sz="2350" spc="-1" strike="noStrike">
              <a:latin typeface="Arial"/>
            </a:endParaRPr>
          </a:p>
          <a:p>
            <a:pPr marL="337320">
              <a:lnSpc>
                <a:spcPts val="2806"/>
              </a:lnSpc>
            </a:pPr>
            <a:r>
              <a:rPr b="0" lang="ru-RU" sz="2350" spc="-12" strike="noStrike">
                <a:solidFill>
                  <a:srgbClr val="353535"/>
                </a:solidFill>
                <a:latin typeface="Arial"/>
              </a:rPr>
              <a:t>который 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в </a:t>
            </a:r>
            <a:r>
              <a:rPr b="0" lang="ru-RU" sz="2350" spc="-12" strike="noStrike">
                <a:solidFill>
                  <a:srgbClr val="353535"/>
                </a:solidFill>
                <a:latin typeface="Arial"/>
              </a:rPr>
              <a:t>последующем</a:t>
            </a:r>
            <a:r>
              <a:rPr b="0" lang="ru-RU" sz="2350" spc="-60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350" spc="-21" strike="noStrike">
                <a:solidFill>
                  <a:srgbClr val="353535"/>
                </a:solidFill>
                <a:latin typeface="Arial"/>
              </a:rPr>
              <a:t>заболел;</a:t>
            </a:r>
            <a:endParaRPr b="0" lang="ru-RU" sz="2350" spc="-1" strike="noStrike">
              <a:latin typeface="Arial"/>
            </a:endParaRPr>
          </a:p>
          <a:p>
            <a:pPr marL="337320" indent="-324720">
              <a:lnSpc>
                <a:spcPct val="100000"/>
              </a:lnSpc>
              <a:spcBef>
                <a:spcPts val="541"/>
              </a:spcBef>
              <a:buClr>
                <a:srgbClr val="f49e30"/>
              </a:buClr>
              <a:buFont typeface="Wingdings" charset="2"/>
              <a:buChar char=""/>
            </a:pPr>
            <a:r>
              <a:rPr b="0" lang="ru-RU" sz="2350" spc="-12" strike="noStrike">
                <a:solidFill>
                  <a:srgbClr val="353535"/>
                </a:solidFill>
                <a:latin typeface="Arial"/>
              </a:rPr>
              <a:t>тесные 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контакты </a:t>
            </a:r>
            <a:r>
              <a:rPr b="0" lang="ru-RU" sz="2350" spc="-7" strike="noStrike">
                <a:solidFill>
                  <a:srgbClr val="353535"/>
                </a:solidFill>
                <a:latin typeface="Arial"/>
              </a:rPr>
              <a:t>за </a:t>
            </a:r>
            <a:r>
              <a:rPr b="0" lang="ru-RU" sz="2350" spc="-12" strike="noStrike">
                <a:solidFill>
                  <a:srgbClr val="353535"/>
                </a:solidFill>
                <a:latin typeface="Arial"/>
              </a:rPr>
              <a:t>последние </a:t>
            </a:r>
            <a:r>
              <a:rPr b="0" lang="ru-RU" sz="2350" spc="-7" strike="noStrike">
                <a:solidFill>
                  <a:srgbClr val="353535"/>
                </a:solidFill>
                <a:latin typeface="Arial"/>
              </a:rPr>
              <a:t>14 дней  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с</a:t>
            </a:r>
            <a:r>
              <a:rPr b="0" lang="ru-RU" sz="2350" spc="4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350" spc="-12" strike="noStrike">
                <a:solidFill>
                  <a:srgbClr val="353535"/>
                </a:solidFill>
                <a:latin typeface="Arial"/>
              </a:rPr>
              <a:t>лицом,</a:t>
            </a:r>
            <a:r>
              <a:rPr b="0" lang="ru-RU" sz="2350" spc="-12" strike="noStrike">
                <a:solidFill>
                  <a:srgbClr val="353535"/>
                </a:solidFill>
                <a:latin typeface="Arial"/>
              </a:rPr>
              <a:t>	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у </a:t>
            </a:r>
            <a:r>
              <a:rPr b="0" lang="ru-RU" sz="2350" spc="-21" strike="noStrike">
                <a:solidFill>
                  <a:srgbClr val="353535"/>
                </a:solidFill>
                <a:latin typeface="Arial"/>
              </a:rPr>
              <a:t>которого </a:t>
            </a:r>
            <a:r>
              <a:rPr b="0" lang="ru-RU" sz="2350" spc="-12" strike="noStrike">
                <a:solidFill>
                  <a:srgbClr val="353535"/>
                </a:solidFill>
                <a:latin typeface="Arial"/>
              </a:rPr>
              <a:t>лабораторно  подтвержден диагноз</a:t>
            </a:r>
            <a:r>
              <a:rPr b="0" lang="ru-RU" sz="2350" spc="-46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COVID-19;</a:t>
            </a:r>
            <a:endParaRPr b="0" lang="ru-RU" sz="2350" spc="-1" strike="noStrike">
              <a:latin typeface="Arial"/>
            </a:endParaRPr>
          </a:p>
          <a:p>
            <a:pPr marL="337320" indent="-324720">
              <a:lnSpc>
                <a:spcPct val="100000"/>
              </a:lnSpc>
              <a:spcBef>
                <a:spcPts val="530"/>
              </a:spcBef>
              <a:buClr>
                <a:srgbClr val="f49e30"/>
              </a:buClr>
              <a:buFont typeface="Wingdings" charset="2"/>
              <a:buChar char=""/>
            </a:pPr>
            <a:r>
              <a:rPr b="0" lang="ru-RU" sz="2350" spc="-7" strike="noStrike">
                <a:solidFill>
                  <a:srgbClr val="353535"/>
                </a:solidFill>
                <a:latin typeface="Arial"/>
              </a:rPr>
              <a:t>наличие профессиональных контактов  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с </a:t>
            </a:r>
            <a:r>
              <a:rPr b="0" lang="ru-RU" sz="2350" spc="-12" strike="noStrike">
                <a:solidFill>
                  <a:srgbClr val="353535"/>
                </a:solidFill>
                <a:latin typeface="Arial"/>
              </a:rPr>
              <a:t>подтвержденными 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или  </a:t>
            </a:r>
            <a:r>
              <a:rPr b="0" lang="ru-RU" sz="2350" spc="-15" strike="noStrike">
                <a:solidFill>
                  <a:srgbClr val="353535"/>
                </a:solidFill>
                <a:latin typeface="Arial"/>
              </a:rPr>
              <a:t>подозрительными 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случаями</a:t>
            </a:r>
            <a:r>
              <a:rPr b="0" lang="ru-RU" sz="2350" spc="-100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350" spc="-7" strike="noStrike">
                <a:solidFill>
                  <a:srgbClr val="353535"/>
                </a:solidFill>
                <a:latin typeface="Arial"/>
              </a:rPr>
              <a:t>COVID-19.</a:t>
            </a:r>
            <a:endParaRPr b="0" lang="ru-RU" sz="2350" spc="-1" strike="noStrike">
              <a:latin typeface="Arial"/>
            </a:endParaRPr>
          </a:p>
        </p:txBody>
      </p:sp>
      <p:sp>
        <p:nvSpPr>
          <p:cNvPr id="194" name="CustomShape 18"/>
          <p:cNvSpPr/>
          <p:nvPr/>
        </p:nvSpPr>
        <p:spPr>
          <a:xfrm>
            <a:off x="653400" y="2719080"/>
            <a:ext cx="5830920" cy="360"/>
          </a:xfrm>
          <a:custGeom>
            <a:avLst/>
            <a:gdLst/>
            <a:ahLst/>
            <a:rect l="l" t="t" r="r" b="b"/>
            <a:pathLst>
              <a:path w="5831205" h="0">
                <a:moveTo>
                  <a:pt x="5831087" y="0"/>
                </a:moveTo>
                <a:lnTo>
                  <a:pt x="0" y="0"/>
                </a:lnTo>
              </a:path>
            </a:pathLst>
          </a:custGeom>
          <a:noFill/>
          <a:ln w="68760">
            <a:solidFill>
              <a:srgbClr val="006f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19"/>
          <p:cNvSpPr/>
          <p:nvPr/>
        </p:nvSpPr>
        <p:spPr>
          <a:xfrm>
            <a:off x="14276520" y="10662120"/>
            <a:ext cx="5073840" cy="965520"/>
          </a:xfrm>
          <a:custGeom>
            <a:avLst/>
            <a:gdLst/>
            <a:ahLst/>
            <a:rect l="l" t="t" r="r" b="b"/>
            <a:pathLst>
              <a:path w="5074284" h="965834">
                <a:moveTo>
                  <a:pt x="4912898" y="0"/>
                </a:moveTo>
                <a:lnTo>
                  <a:pt x="0" y="0"/>
                </a:lnTo>
                <a:lnTo>
                  <a:pt x="0" y="965524"/>
                </a:lnTo>
                <a:lnTo>
                  <a:pt x="5073819" y="965524"/>
                </a:lnTo>
                <a:lnTo>
                  <a:pt x="5073819" y="160920"/>
                </a:lnTo>
                <a:lnTo>
                  <a:pt x="4912898" y="0"/>
                </a:lnTo>
                <a:close/>
              </a:path>
            </a:pathLst>
          </a:custGeom>
          <a:solidFill>
            <a:srgbClr val="d2000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20"/>
          <p:cNvSpPr/>
          <p:nvPr/>
        </p:nvSpPr>
        <p:spPr>
          <a:xfrm>
            <a:off x="14520960" y="10757880"/>
            <a:ext cx="3844440" cy="246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610920" algn="ctr">
              <a:lnSpc>
                <a:spcPts val="3240"/>
              </a:lnSpc>
              <a:spcBef>
                <a:spcPts val="91"/>
              </a:spcBef>
            </a:pPr>
            <a:r>
              <a:rPr b="1" lang="ru-RU" sz="2900" spc="-12" strike="noStrike">
                <a:solidFill>
                  <a:srgbClr val="ffffff"/>
                </a:solidFill>
                <a:latin typeface="Arial"/>
              </a:rPr>
              <a:t>COVID-19</a:t>
            </a:r>
            <a:endParaRPr b="0" lang="ru-RU" sz="2900" spc="-1" strike="noStrike">
              <a:latin typeface="Arial"/>
            </a:endParaRPr>
          </a:p>
          <a:p>
            <a:pPr marL="611640" algn="ctr">
              <a:lnSpc>
                <a:spcPts val="2341"/>
              </a:lnSpc>
            </a:pPr>
            <a:r>
              <a:rPr b="0" lang="ru-RU" sz="2150" spc="4" strike="noStrike">
                <a:solidFill>
                  <a:srgbClr val="ffffff"/>
                </a:solidFill>
                <a:latin typeface="Arial"/>
              </a:rPr>
              <a:t>(</a:t>
            </a:r>
            <a:r>
              <a:rPr b="1" lang="ru-RU" sz="2150" spc="4" strike="noStrike">
                <a:solidFill>
                  <a:srgbClr val="ffffff"/>
                </a:solidFill>
                <a:latin typeface="Arial"/>
              </a:rPr>
              <a:t>CO</a:t>
            </a:r>
            <a:r>
              <a:rPr b="0" lang="ru-RU" sz="1800" spc="4" strike="noStrike">
                <a:solidFill>
                  <a:srgbClr val="ffffff"/>
                </a:solidFill>
                <a:latin typeface="Arial"/>
              </a:rPr>
              <a:t>rona</a:t>
            </a:r>
            <a:r>
              <a:rPr b="1" lang="ru-RU" sz="2150" spc="4" strike="noStrike">
                <a:solidFill>
                  <a:srgbClr val="ffffff"/>
                </a:solidFill>
                <a:latin typeface="Arial"/>
              </a:rPr>
              <a:t>VI</a:t>
            </a:r>
            <a:r>
              <a:rPr b="0" lang="ru-RU" sz="1800" spc="4" strike="noStrike">
                <a:solidFill>
                  <a:srgbClr val="ffffff"/>
                </a:solidFill>
                <a:latin typeface="Arial"/>
              </a:rPr>
              <a:t>rus </a:t>
            </a:r>
            <a:r>
              <a:rPr b="1" lang="ru-RU" sz="2150" spc="4" strike="noStrike">
                <a:solidFill>
                  <a:srgbClr val="ffffff"/>
                </a:solidFill>
                <a:latin typeface="Arial"/>
              </a:rPr>
              <a:t>D</a:t>
            </a:r>
            <a:r>
              <a:rPr b="0" lang="ru-RU" sz="1800" spc="4" strike="noStrike">
                <a:solidFill>
                  <a:srgbClr val="ffffff"/>
                </a:solidFill>
                <a:latin typeface="Arial"/>
              </a:rPr>
              <a:t>isease</a:t>
            </a:r>
            <a:r>
              <a:rPr b="0" lang="ru-RU" sz="1800" spc="77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20</a:t>
            </a:r>
            <a:r>
              <a:rPr b="1" lang="ru-RU" sz="2150" spc="-1" strike="noStrike">
                <a:solidFill>
                  <a:srgbClr val="ffffff"/>
                </a:solidFill>
                <a:latin typeface="Arial"/>
              </a:rPr>
              <a:t>19</a:t>
            </a:r>
            <a:r>
              <a:rPr b="0" lang="ru-RU" sz="2150" spc="-1" strike="noStrike">
                <a:solidFill>
                  <a:srgbClr val="ffffff"/>
                </a:solidFill>
                <a:latin typeface="Arial"/>
              </a:rPr>
              <a:t>)</a:t>
            </a:r>
            <a:endParaRPr b="0" lang="ru-RU" sz="2150" spc="-1" strike="noStrike">
              <a:latin typeface="Arial"/>
            </a:endParaRPr>
          </a:p>
          <a:p>
            <a:pPr marL="12600" algn="just">
              <a:lnSpc>
                <a:spcPct val="101000"/>
              </a:lnSpc>
              <a:spcBef>
                <a:spcPts val="1604"/>
              </a:spcBef>
            </a:pPr>
            <a:r>
              <a:rPr b="0" lang="ru-RU" sz="2500" spc="9" strike="noStrike">
                <a:solidFill>
                  <a:srgbClr val="353535"/>
                </a:solidFill>
                <a:latin typeface="Arial"/>
              </a:rPr>
              <a:t>потенциально тяжёлая  острая респираторная  инфекция,</a:t>
            </a:r>
            <a:r>
              <a:rPr b="0" lang="ru-RU" sz="2500" spc="-60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500" spc="9" strike="noStrike">
                <a:solidFill>
                  <a:srgbClr val="353535"/>
                </a:solidFill>
                <a:latin typeface="Arial"/>
              </a:rPr>
              <a:t>вызываемая  вирусом</a:t>
            </a:r>
            <a:r>
              <a:rPr b="0" lang="ru-RU" sz="2500" spc="-7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500" spc="9" strike="noStrike">
                <a:solidFill>
                  <a:srgbClr val="353535"/>
                </a:solidFill>
                <a:latin typeface="Arial"/>
              </a:rPr>
              <a:t>SARS-CoV-2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197" name="CustomShape 21"/>
          <p:cNvSpPr/>
          <p:nvPr/>
        </p:nvSpPr>
        <p:spPr>
          <a:xfrm>
            <a:off x="7110720" y="4446720"/>
            <a:ext cx="6355440" cy="695520"/>
          </a:xfrm>
          <a:custGeom>
            <a:avLst/>
            <a:gdLst/>
            <a:ahLst/>
            <a:rect l="l" t="t" r="r" b="b"/>
            <a:pathLst>
              <a:path w="6355715" h="695960">
                <a:moveTo>
                  <a:pt x="0" y="695948"/>
                </a:moveTo>
                <a:lnTo>
                  <a:pt x="6355684" y="695948"/>
                </a:lnTo>
                <a:lnTo>
                  <a:pt x="6355684" y="0"/>
                </a:lnTo>
                <a:lnTo>
                  <a:pt x="0" y="0"/>
                </a:lnTo>
                <a:lnTo>
                  <a:pt x="0" y="69594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22"/>
          <p:cNvSpPr/>
          <p:nvPr/>
        </p:nvSpPr>
        <p:spPr>
          <a:xfrm>
            <a:off x="7335360" y="4543200"/>
            <a:ext cx="5587560" cy="4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2600">
              <a:lnSpc>
                <a:spcPct val="100000"/>
              </a:lnSpc>
              <a:spcBef>
                <a:spcPts val="91"/>
              </a:spcBef>
            </a:pPr>
            <a:r>
              <a:rPr b="1" lang="ru-RU" sz="2900" spc="-15" strike="noStrike">
                <a:solidFill>
                  <a:srgbClr val="353535"/>
                </a:solidFill>
                <a:latin typeface="Arial"/>
              </a:rPr>
              <a:t>Эпидемиологический</a:t>
            </a:r>
            <a:r>
              <a:rPr b="1" lang="ru-RU" sz="2900" spc="-60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1" lang="ru-RU" sz="2900" spc="-12" strike="noStrike">
                <a:solidFill>
                  <a:srgbClr val="353535"/>
                </a:solidFill>
                <a:latin typeface="Arial"/>
              </a:rPr>
              <a:t>анамнез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199" name="CustomShape 23"/>
          <p:cNvSpPr/>
          <p:nvPr/>
        </p:nvSpPr>
        <p:spPr>
          <a:xfrm>
            <a:off x="7209720" y="2730240"/>
            <a:ext cx="6256440" cy="360"/>
          </a:xfrm>
          <a:custGeom>
            <a:avLst/>
            <a:gdLst/>
            <a:ahLst/>
            <a:rect l="l" t="t" r="r" b="b"/>
            <a:pathLst>
              <a:path w="6256655" h="0">
                <a:moveTo>
                  <a:pt x="6256197" y="0"/>
                </a:moveTo>
                <a:lnTo>
                  <a:pt x="0" y="0"/>
                </a:lnTo>
              </a:path>
            </a:pathLst>
          </a:custGeom>
          <a:noFill/>
          <a:ln w="68760">
            <a:solidFill>
              <a:srgbClr val="ffc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24"/>
          <p:cNvSpPr/>
          <p:nvPr/>
        </p:nvSpPr>
        <p:spPr>
          <a:xfrm>
            <a:off x="14356440" y="2730240"/>
            <a:ext cx="4836600" cy="360"/>
          </a:xfrm>
          <a:custGeom>
            <a:avLst/>
            <a:gdLst/>
            <a:ahLst/>
            <a:rect l="l" t="t" r="r" b="b"/>
            <a:pathLst>
              <a:path w="4836794" h="0">
                <a:moveTo>
                  <a:pt x="4836449" y="0"/>
                </a:moveTo>
                <a:lnTo>
                  <a:pt x="0" y="0"/>
                </a:lnTo>
              </a:path>
            </a:pathLst>
          </a:custGeom>
          <a:noFill/>
          <a:ln w="6876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25"/>
          <p:cNvSpPr/>
          <p:nvPr/>
        </p:nvSpPr>
        <p:spPr>
          <a:xfrm>
            <a:off x="7192080" y="10238760"/>
            <a:ext cx="5960520" cy="367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360720" indent="-348120">
              <a:lnSpc>
                <a:spcPts val="2820"/>
              </a:lnSpc>
              <a:spcBef>
                <a:spcPts val="99"/>
              </a:spcBef>
              <a:buClr>
                <a:srgbClr val="1f1f1f"/>
              </a:buClr>
              <a:buFont typeface="Arial"/>
              <a:buAutoNum type="arabicParenR" startAt="2"/>
            </a:pPr>
            <a:r>
              <a:rPr b="0" lang="ru-RU" sz="2350" spc="-1" strike="noStrike">
                <a:solidFill>
                  <a:srgbClr val="1f1f1f"/>
                </a:solidFill>
                <a:latin typeface="Arial"/>
              </a:rPr>
              <a:t>Клинические </a:t>
            </a:r>
            <a:r>
              <a:rPr b="0" lang="ru-RU" sz="2350" spc="-12" strike="noStrike">
                <a:solidFill>
                  <a:srgbClr val="1f1f1f"/>
                </a:solidFill>
                <a:latin typeface="Arial"/>
              </a:rPr>
              <a:t>проявления</a:t>
            </a:r>
            <a:r>
              <a:rPr b="0" lang="ru-RU" sz="2350" spc="-60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350" spc="-1" strike="noStrike">
                <a:solidFill>
                  <a:srgbClr val="1f1f1f"/>
                </a:solidFill>
                <a:latin typeface="Arial"/>
              </a:rPr>
              <a:t>ОРИ</a:t>
            </a:r>
            <a:endParaRPr b="0" lang="ru-RU" sz="2350" spc="-1" strike="noStrike">
              <a:latin typeface="Arial"/>
            </a:endParaRPr>
          </a:p>
          <a:p>
            <a:pPr marL="433800">
              <a:lnSpc>
                <a:spcPts val="2820"/>
              </a:lnSpc>
              <a:spcBef>
                <a:spcPts val="91"/>
              </a:spcBef>
            </a:pPr>
            <a:r>
              <a:rPr b="0" lang="ru-RU" sz="2350" spc="-1" strike="noStrike">
                <a:solidFill>
                  <a:srgbClr val="3d3d3d"/>
                </a:solidFill>
                <a:latin typeface="Arial"/>
              </a:rPr>
              <a:t>с </a:t>
            </a:r>
            <a:r>
              <a:rPr b="0" lang="ru-RU" sz="2350" spc="-7" strike="noStrike">
                <a:solidFill>
                  <a:srgbClr val="3d3d3d"/>
                </a:solidFill>
                <a:latin typeface="Arial"/>
              </a:rPr>
              <a:t>характерными изменениями </a:t>
            </a:r>
            <a:r>
              <a:rPr b="0" lang="ru-RU" sz="2350" spc="-1" strike="noStrike">
                <a:solidFill>
                  <a:srgbClr val="3d3d3d"/>
                </a:solidFill>
                <a:latin typeface="Arial"/>
              </a:rPr>
              <a:t>в </a:t>
            </a:r>
            <a:r>
              <a:rPr b="0" lang="ru-RU" sz="2350" spc="-7" strike="noStrike">
                <a:solidFill>
                  <a:srgbClr val="3d3d3d"/>
                </a:solidFill>
                <a:latin typeface="Arial"/>
              </a:rPr>
              <a:t>легких*  вне зависимости </a:t>
            </a:r>
            <a:r>
              <a:rPr b="0" lang="ru-RU" sz="2350" spc="-26" strike="noStrike">
                <a:solidFill>
                  <a:srgbClr val="3d3d3d"/>
                </a:solidFill>
                <a:latin typeface="Arial"/>
              </a:rPr>
              <a:t>от </a:t>
            </a:r>
            <a:r>
              <a:rPr b="0" lang="ru-RU" sz="2350" spc="-15" strike="noStrike">
                <a:solidFill>
                  <a:srgbClr val="3d3d3d"/>
                </a:solidFill>
                <a:latin typeface="Arial"/>
              </a:rPr>
              <a:t>однократного </a:t>
            </a:r>
            <a:r>
              <a:rPr b="0" lang="ru-RU" sz="2350" spc="-1" strike="noStrike">
                <a:solidFill>
                  <a:srgbClr val="3d3d3d"/>
                </a:solidFill>
                <a:latin typeface="Arial"/>
              </a:rPr>
              <a:t>лаб.  </a:t>
            </a:r>
            <a:r>
              <a:rPr b="0" lang="ru-RU" sz="2350" spc="-7" strike="noStrike">
                <a:solidFill>
                  <a:srgbClr val="3d3d3d"/>
                </a:solidFill>
                <a:latin typeface="Arial"/>
              </a:rPr>
              <a:t>анализа на наличие </a:t>
            </a:r>
            <a:r>
              <a:rPr b="0" lang="ru-RU" sz="2350" spc="-7" strike="noStrike">
                <a:solidFill>
                  <a:srgbClr val="1f1f1f"/>
                </a:solidFill>
                <a:latin typeface="Segoe UI"/>
              </a:rPr>
              <a:t>РНК</a:t>
            </a:r>
            <a:r>
              <a:rPr b="0" lang="ru-RU" sz="2350" spc="-52" strike="noStrike">
                <a:solidFill>
                  <a:srgbClr val="1f1f1f"/>
                </a:solidFill>
                <a:latin typeface="Segoe UI"/>
              </a:rPr>
              <a:t> </a:t>
            </a:r>
            <a:r>
              <a:rPr b="0" lang="ru-RU" sz="2350" spc="-7" strike="noStrike">
                <a:solidFill>
                  <a:srgbClr val="1f1f1f"/>
                </a:solidFill>
                <a:latin typeface="Segoe UI"/>
              </a:rPr>
              <a:t>SARS-CoV-2</a:t>
            </a:r>
            <a:endParaRPr b="0" lang="ru-RU" sz="2350" spc="-1" strike="noStrike">
              <a:latin typeface="Arial"/>
            </a:endParaRPr>
          </a:p>
          <a:p>
            <a:pPr marL="433800">
              <a:lnSpc>
                <a:spcPts val="2716"/>
              </a:lnSpc>
            </a:pPr>
            <a:r>
              <a:rPr b="0" lang="ru-RU" sz="2350" spc="-1" strike="noStrike">
                <a:solidFill>
                  <a:srgbClr val="1f1f1f"/>
                </a:solidFill>
                <a:latin typeface="Segoe UI"/>
              </a:rPr>
              <a:t>и </a:t>
            </a:r>
            <a:r>
              <a:rPr b="0" lang="ru-RU" sz="2350" spc="-7" strike="noStrike">
                <a:solidFill>
                  <a:srgbClr val="1f1f1f"/>
                </a:solidFill>
                <a:latin typeface="Segoe UI"/>
              </a:rPr>
              <a:t>эпид.</a:t>
            </a:r>
            <a:r>
              <a:rPr b="0" lang="ru-RU" sz="2350" spc="-15" strike="noStrike">
                <a:solidFill>
                  <a:srgbClr val="1f1f1f"/>
                </a:solidFill>
                <a:latin typeface="Segoe UI"/>
              </a:rPr>
              <a:t> </a:t>
            </a:r>
            <a:r>
              <a:rPr b="0" lang="ru-RU" sz="2350" spc="-12" strike="noStrike">
                <a:solidFill>
                  <a:srgbClr val="1f1f1f"/>
                </a:solidFill>
                <a:latin typeface="Segoe UI"/>
              </a:rPr>
              <a:t>анамнеза.</a:t>
            </a:r>
            <a:endParaRPr b="0" lang="ru-RU" sz="2350" spc="-1" strike="noStrike">
              <a:latin typeface="Arial"/>
            </a:endParaRPr>
          </a:p>
          <a:p>
            <a:pPr marL="360720" indent="-348120">
              <a:lnSpc>
                <a:spcPts val="2820"/>
              </a:lnSpc>
              <a:spcBef>
                <a:spcPts val="541"/>
              </a:spcBef>
              <a:buClr>
                <a:srgbClr val="1f1f1f"/>
              </a:buClr>
              <a:buFont typeface="Arial"/>
              <a:buAutoNum type="arabicParenR" startAt="3"/>
            </a:pPr>
            <a:r>
              <a:rPr b="0" lang="ru-RU" sz="2350" spc="-1" strike="noStrike">
                <a:solidFill>
                  <a:srgbClr val="1f1f1f"/>
                </a:solidFill>
                <a:latin typeface="Arial"/>
              </a:rPr>
              <a:t>Клинические </a:t>
            </a:r>
            <a:r>
              <a:rPr b="0" lang="ru-RU" sz="2350" spc="-12" strike="noStrike">
                <a:solidFill>
                  <a:srgbClr val="1f1f1f"/>
                </a:solidFill>
                <a:latin typeface="Arial"/>
              </a:rPr>
              <a:t>проявления</a:t>
            </a:r>
            <a:r>
              <a:rPr b="0" lang="ru-RU" sz="2350" spc="-60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350" spc="-1" strike="noStrike">
                <a:solidFill>
                  <a:srgbClr val="1f1f1f"/>
                </a:solidFill>
                <a:latin typeface="Arial"/>
              </a:rPr>
              <a:t>ОРИ</a:t>
            </a:r>
            <a:endParaRPr b="0" lang="ru-RU" sz="2350" spc="-1" strike="noStrike">
              <a:latin typeface="Arial"/>
            </a:endParaRPr>
          </a:p>
          <a:p>
            <a:pPr marL="433800">
              <a:lnSpc>
                <a:spcPts val="2815"/>
              </a:lnSpc>
            </a:pPr>
            <a:r>
              <a:rPr b="0" lang="ru-RU" sz="2350" spc="-1" strike="noStrike">
                <a:solidFill>
                  <a:srgbClr val="3d3d3d"/>
                </a:solidFill>
                <a:latin typeface="Arial"/>
              </a:rPr>
              <a:t>с </a:t>
            </a:r>
            <a:r>
              <a:rPr b="0" lang="ru-RU" sz="2350" spc="-7" strike="noStrike">
                <a:solidFill>
                  <a:srgbClr val="3d3d3d"/>
                </a:solidFill>
                <a:latin typeface="Arial"/>
              </a:rPr>
              <a:t>характерными изменениями </a:t>
            </a:r>
            <a:r>
              <a:rPr b="0" lang="ru-RU" sz="2350" spc="-1" strike="noStrike">
                <a:solidFill>
                  <a:srgbClr val="3d3d3d"/>
                </a:solidFill>
                <a:latin typeface="Arial"/>
              </a:rPr>
              <a:t>в</a:t>
            </a:r>
            <a:r>
              <a:rPr b="0" lang="ru-RU" sz="2350" spc="-86" strike="noStrike">
                <a:solidFill>
                  <a:srgbClr val="3d3d3d"/>
                </a:solidFill>
                <a:latin typeface="Arial"/>
              </a:rPr>
              <a:t> </a:t>
            </a:r>
            <a:r>
              <a:rPr b="0" lang="ru-RU" sz="2350" spc="-7" strike="noStrike">
                <a:solidFill>
                  <a:srgbClr val="3d3d3d"/>
                </a:solidFill>
                <a:latin typeface="Arial"/>
              </a:rPr>
              <a:t>легких*</a:t>
            </a:r>
            <a:endParaRPr b="0" lang="ru-RU" sz="2350" spc="-1" strike="noStrike">
              <a:latin typeface="Arial"/>
            </a:endParaRPr>
          </a:p>
          <a:p>
            <a:pPr marL="433800">
              <a:lnSpc>
                <a:spcPts val="2820"/>
              </a:lnSpc>
              <a:spcBef>
                <a:spcPts val="91"/>
              </a:spcBef>
            </a:pPr>
            <a:r>
              <a:rPr b="0" lang="ru-RU" sz="2350" spc="-7" strike="noStrike">
                <a:solidFill>
                  <a:srgbClr val="1f1f1f"/>
                </a:solidFill>
                <a:latin typeface="Segoe UI"/>
              </a:rPr>
              <a:t>при </a:t>
            </a:r>
            <a:r>
              <a:rPr b="0" lang="ru-RU" sz="2350" spc="-12" strike="noStrike">
                <a:solidFill>
                  <a:srgbClr val="1f1f1f"/>
                </a:solidFill>
                <a:latin typeface="Segoe UI"/>
              </a:rPr>
              <a:t>невозможности проведения  </a:t>
            </a:r>
            <a:r>
              <a:rPr b="0" lang="ru-RU" sz="2350" spc="-1" strike="noStrike">
                <a:solidFill>
                  <a:srgbClr val="3d3d3d"/>
                </a:solidFill>
                <a:latin typeface="Arial"/>
              </a:rPr>
              <a:t>лаб. </a:t>
            </a:r>
            <a:r>
              <a:rPr b="0" lang="ru-RU" sz="2350" spc="-7" strike="noStrike">
                <a:solidFill>
                  <a:srgbClr val="3d3d3d"/>
                </a:solidFill>
                <a:latin typeface="Arial"/>
              </a:rPr>
              <a:t>анализа на наличие </a:t>
            </a:r>
            <a:r>
              <a:rPr b="0" lang="ru-RU" sz="2350" spc="-1" strike="noStrike">
                <a:solidFill>
                  <a:srgbClr val="1f1f1f"/>
                </a:solidFill>
                <a:latin typeface="Segoe UI"/>
              </a:rPr>
              <a:t>РНК  </a:t>
            </a:r>
            <a:r>
              <a:rPr b="0" lang="ru-RU" sz="2350" spc="-7" strike="noStrike">
                <a:solidFill>
                  <a:srgbClr val="1f1f1f"/>
                </a:solidFill>
                <a:latin typeface="Segoe UI"/>
              </a:rPr>
              <a:t>SARS-CoV-2.</a:t>
            </a:r>
            <a:endParaRPr b="0" lang="ru-RU" sz="2350" spc="-1" strike="noStrike">
              <a:latin typeface="Arial"/>
            </a:endParaRPr>
          </a:p>
        </p:txBody>
      </p:sp>
      <p:sp>
        <p:nvSpPr>
          <p:cNvPr id="202" name="CustomShape 26"/>
          <p:cNvSpPr/>
          <p:nvPr/>
        </p:nvSpPr>
        <p:spPr>
          <a:xfrm>
            <a:off x="889560" y="13538880"/>
            <a:ext cx="2069280" cy="28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* </a:t>
            </a:r>
            <a:r>
              <a:rPr b="0" lang="ru-RU" sz="1800" spc="4" strike="noStrike">
                <a:solidFill>
                  <a:srgbClr val="1f1f1f"/>
                </a:solidFill>
                <a:latin typeface="Arial"/>
              </a:rPr>
              <a:t>см.</a:t>
            </a:r>
            <a:r>
              <a:rPr b="0" lang="ru-RU" sz="1800" spc="4" strike="noStrike">
                <a:solidFill>
                  <a:srgbClr val="0000ff"/>
                </a:solidFill>
                <a:latin typeface="Arial"/>
              </a:rPr>
              <a:t> </a:t>
            </a:r>
            <a:r>
              <a:rPr b="0" lang="ru-RU" sz="1800" spc="-7" strike="noStrike" u="heavy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</a:rPr>
              <a:t>приложение</a:t>
            </a:r>
            <a:r>
              <a:rPr b="0" lang="ru-RU" sz="1800" spc="-100" strike="noStrike" u="heavy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</a:rPr>
              <a:t> </a:t>
            </a:r>
            <a:r>
              <a:rPr b="0" lang="ru-RU" sz="1800" spc="-1" strike="noStrike" u="heavy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</a:rPr>
              <a:t>1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3" name="CustomShape 27"/>
          <p:cNvSpPr/>
          <p:nvPr/>
        </p:nvSpPr>
        <p:spPr>
          <a:xfrm>
            <a:off x="826560" y="13465080"/>
            <a:ext cx="3635640" cy="360"/>
          </a:xfrm>
          <a:custGeom>
            <a:avLst/>
            <a:gdLst/>
            <a:ahLst/>
            <a:rect l="l" t="t" r="r" b="b"/>
            <a:pathLst>
              <a:path w="3636010" h="0">
                <a:moveTo>
                  <a:pt x="0" y="0"/>
                </a:moveTo>
                <a:lnTo>
                  <a:pt x="3635847" y="0"/>
                </a:lnTo>
              </a:path>
            </a:pathLst>
          </a:custGeom>
          <a:noFill/>
          <a:ln w="11160">
            <a:solidFill>
              <a:srgbClr val="7e7e7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28"/>
          <p:cNvSpPr/>
          <p:nvPr/>
        </p:nvSpPr>
        <p:spPr>
          <a:xfrm>
            <a:off x="14520960" y="6746400"/>
            <a:ext cx="4633920" cy="308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2600">
              <a:lnSpc>
                <a:spcPct val="101000"/>
              </a:lnSpc>
              <a:spcBef>
                <a:spcPts val="91"/>
              </a:spcBef>
            </a:pPr>
            <a:r>
              <a:rPr b="0" lang="ru-RU" sz="2500" spc="-12" strike="noStrike">
                <a:solidFill>
                  <a:srgbClr val="1f1f1f"/>
                </a:solidFill>
                <a:latin typeface="Arial"/>
              </a:rPr>
              <a:t>Существует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высокий риск  формирования 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эпидемических  </a:t>
            </a:r>
            <a:r>
              <a:rPr b="0" lang="ru-RU" sz="2500" spc="-12" strike="noStrike">
                <a:solidFill>
                  <a:srgbClr val="1f1f1f"/>
                </a:solidFill>
                <a:latin typeface="Arial"/>
              </a:rPr>
              <a:t>очагов</a:t>
            </a:r>
            <a:r>
              <a:rPr b="0" lang="ru-RU" sz="2500" spc="18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COVID-19</a:t>
            </a:r>
            <a:endParaRPr b="0" lang="ru-RU" sz="2500" spc="-1" strike="noStrike">
              <a:latin typeface="Arial"/>
            </a:endParaRPr>
          </a:p>
          <a:p>
            <a:pPr marL="12600">
              <a:lnSpc>
                <a:spcPct val="101000"/>
              </a:lnSpc>
            </a:pP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в 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медицинских организациях 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в случае нарушения  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санитарно-  противоэпидемического  режима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205" name="CustomShape 29"/>
          <p:cNvSpPr/>
          <p:nvPr/>
        </p:nvSpPr>
        <p:spPr>
          <a:xfrm>
            <a:off x="910800" y="10974600"/>
            <a:ext cx="5279760" cy="231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2600">
              <a:lnSpc>
                <a:spcPct val="101000"/>
              </a:lnSpc>
              <a:spcBef>
                <a:spcPts val="91"/>
              </a:spcBef>
            </a:pP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При </a:t>
            </a:r>
            <a:r>
              <a:rPr b="0" lang="ru-RU" sz="2500" spc="-7" strike="noStrike">
                <a:solidFill>
                  <a:srgbClr val="1f1f1f"/>
                </a:solidFill>
                <a:latin typeface="Arial"/>
              </a:rPr>
              <a:t>отсутствии 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других известных  причин, </a:t>
            </a:r>
            <a:r>
              <a:rPr b="0" lang="ru-RU" sz="2500" spc="-1" strike="noStrike">
                <a:solidFill>
                  <a:srgbClr val="1f1f1f"/>
                </a:solidFill>
                <a:latin typeface="Arial"/>
              </a:rPr>
              <a:t>которые </a:t>
            </a:r>
            <a:r>
              <a:rPr b="0" lang="ru-RU" sz="2500" spc="-7" strike="noStrike">
                <a:solidFill>
                  <a:srgbClr val="1f1f1f"/>
                </a:solidFill>
                <a:latin typeface="Arial"/>
              </a:rPr>
              <a:t>объясняют 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клиническую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картину</a:t>
            </a:r>
            <a:endParaRPr b="0" lang="ru-RU" sz="25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1"/>
              </a:spcBef>
            </a:pP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вне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 зависимости</a:t>
            </a:r>
            <a:endParaRPr b="0" lang="ru-RU" sz="25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4"/>
              </a:spcBef>
            </a:pPr>
            <a:r>
              <a:rPr b="0" lang="ru-RU" sz="2500" spc="-21" strike="noStrike">
                <a:solidFill>
                  <a:srgbClr val="1f1f1f"/>
                </a:solidFill>
                <a:latin typeface="Arial"/>
              </a:rPr>
              <a:t>от 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эпидемиологического</a:t>
            </a:r>
            <a:r>
              <a:rPr b="0" lang="ru-RU" sz="2500" spc="18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анамнеза.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206" name="CustomShape 30"/>
          <p:cNvSpPr/>
          <p:nvPr/>
        </p:nvSpPr>
        <p:spPr>
          <a:xfrm>
            <a:off x="4483440" y="10036800"/>
            <a:ext cx="1016280" cy="894240"/>
          </a:xfrm>
          <a:custGeom>
            <a:avLst/>
            <a:gdLst/>
            <a:ahLst/>
            <a:rect l="l" t="t" r="r" b="b"/>
            <a:pathLst>
              <a:path w="1016635" h="894715">
                <a:moveTo>
                  <a:pt x="508865" y="0"/>
                </a:moveTo>
                <a:lnTo>
                  <a:pt x="485880" y="5955"/>
                </a:lnTo>
                <a:lnTo>
                  <a:pt x="468200" y="23823"/>
                </a:lnTo>
                <a:lnTo>
                  <a:pt x="6151" y="823877"/>
                </a:lnTo>
                <a:lnTo>
                  <a:pt x="0" y="848308"/>
                </a:lnTo>
                <a:lnTo>
                  <a:pt x="6446" y="871084"/>
                </a:lnTo>
                <a:lnTo>
                  <a:pt x="23058" y="887904"/>
                </a:lnTo>
                <a:lnTo>
                  <a:pt x="47405" y="894467"/>
                </a:lnTo>
                <a:lnTo>
                  <a:pt x="969146" y="894467"/>
                </a:lnTo>
                <a:lnTo>
                  <a:pt x="993493" y="887904"/>
                </a:lnTo>
                <a:lnTo>
                  <a:pt x="1010106" y="871084"/>
                </a:lnTo>
                <a:lnTo>
                  <a:pt x="1016552" y="848308"/>
                </a:lnTo>
                <a:lnTo>
                  <a:pt x="1010400" y="823877"/>
                </a:lnTo>
                <a:lnTo>
                  <a:pt x="990069" y="788583"/>
                </a:lnTo>
                <a:lnTo>
                  <a:pt x="508276" y="788582"/>
                </a:lnTo>
                <a:lnTo>
                  <a:pt x="485144" y="784024"/>
                </a:lnTo>
                <a:lnTo>
                  <a:pt x="466432" y="771523"/>
                </a:lnTo>
                <a:lnTo>
                  <a:pt x="453908" y="752847"/>
                </a:lnTo>
                <a:lnTo>
                  <a:pt x="449341" y="729758"/>
                </a:lnTo>
                <a:lnTo>
                  <a:pt x="453908" y="706669"/>
                </a:lnTo>
                <a:lnTo>
                  <a:pt x="466432" y="687992"/>
                </a:lnTo>
                <a:lnTo>
                  <a:pt x="485144" y="675492"/>
                </a:lnTo>
                <a:lnTo>
                  <a:pt x="508276" y="670933"/>
                </a:lnTo>
                <a:lnTo>
                  <a:pt x="922297" y="670933"/>
                </a:lnTo>
                <a:lnTo>
                  <a:pt x="895188" y="623874"/>
                </a:lnTo>
                <a:lnTo>
                  <a:pt x="472915" y="623874"/>
                </a:lnTo>
                <a:lnTo>
                  <a:pt x="472915" y="212101"/>
                </a:lnTo>
                <a:lnTo>
                  <a:pt x="657987" y="212101"/>
                </a:lnTo>
                <a:lnTo>
                  <a:pt x="549530" y="23823"/>
                </a:lnTo>
                <a:lnTo>
                  <a:pt x="531849" y="5955"/>
                </a:lnTo>
                <a:lnTo>
                  <a:pt x="508865" y="0"/>
                </a:lnTo>
                <a:close/>
                <a:moveTo>
                  <a:pt x="922297" y="670933"/>
                </a:moveTo>
                <a:lnTo>
                  <a:pt x="508276" y="670933"/>
                </a:lnTo>
                <a:lnTo>
                  <a:pt x="531407" y="675492"/>
                </a:lnTo>
                <a:lnTo>
                  <a:pt x="550119" y="687992"/>
                </a:lnTo>
                <a:lnTo>
                  <a:pt x="562643" y="706669"/>
                </a:lnTo>
                <a:lnTo>
                  <a:pt x="567210" y="729758"/>
                </a:lnTo>
                <a:lnTo>
                  <a:pt x="562643" y="752847"/>
                </a:lnTo>
                <a:lnTo>
                  <a:pt x="550119" y="771523"/>
                </a:lnTo>
                <a:lnTo>
                  <a:pt x="531407" y="784024"/>
                </a:lnTo>
                <a:lnTo>
                  <a:pt x="508276" y="788582"/>
                </a:lnTo>
                <a:lnTo>
                  <a:pt x="990069" y="788583"/>
                </a:lnTo>
                <a:lnTo>
                  <a:pt x="922297" y="670933"/>
                </a:lnTo>
                <a:close/>
                <a:moveTo>
                  <a:pt x="657987" y="212101"/>
                </a:moveTo>
                <a:lnTo>
                  <a:pt x="543636" y="212101"/>
                </a:lnTo>
                <a:lnTo>
                  <a:pt x="543636" y="623874"/>
                </a:lnTo>
                <a:lnTo>
                  <a:pt x="895188" y="623874"/>
                </a:lnTo>
                <a:lnTo>
                  <a:pt x="657987" y="21210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31"/>
          <p:cNvSpPr/>
          <p:nvPr/>
        </p:nvSpPr>
        <p:spPr>
          <a:xfrm>
            <a:off x="697680" y="3216600"/>
            <a:ext cx="5461920" cy="633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92960">
              <a:lnSpc>
                <a:spcPct val="101000"/>
              </a:lnSpc>
              <a:spcBef>
                <a:spcPts val="91"/>
              </a:spcBef>
            </a:pP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Клинические 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проявления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острой  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респираторной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инфекции:  </a:t>
            </a:r>
            <a:r>
              <a:rPr b="1" lang="ru-RU" sz="2500" spc="9" strike="noStrike">
                <a:solidFill>
                  <a:srgbClr val="1f1f1f"/>
                </a:solidFill>
                <a:latin typeface="Arial"/>
              </a:rPr>
              <a:t>температура </a:t>
            </a:r>
            <a:r>
              <a:rPr b="1" lang="ru-RU" sz="2500" spc="-7" strike="noStrike">
                <a:solidFill>
                  <a:srgbClr val="1f1f1f"/>
                </a:solidFill>
                <a:latin typeface="Arial"/>
              </a:rPr>
              <a:t>тела </a:t>
            </a:r>
            <a:r>
              <a:rPr b="1" lang="ru-RU" sz="2500" spc="12" strike="noStrike">
                <a:solidFill>
                  <a:srgbClr val="1f1f1f"/>
                </a:solidFill>
                <a:latin typeface="Arial"/>
              </a:rPr>
              <a:t>выше </a:t>
            </a:r>
            <a:r>
              <a:rPr b="1" lang="ru-RU" sz="2500" spc="9" strike="noStrike">
                <a:solidFill>
                  <a:srgbClr val="1f1f1f"/>
                </a:solidFill>
                <a:latin typeface="Arial"/>
              </a:rPr>
              <a:t>37,5</a:t>
            </a:r>
            <a:r>
              <a:rPr b="1" lang="ru-RU" sz="2500" spc="89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500" spc="12" strike="noStrike">
                <a:solidFill>
                  <a:srgbClr val="1f1f1f"/>
                </a:solidFill>
                <a:latin typeface="Segoe UI"/>
              </a:rPr>
              <a:t>°</a:t>
            </a:r>
            <a:r>
              <a:rPr b="1" lang="ru-RU" sz="2500" spc="12" strike="noStrike">
                <a:solidFill>
                  <a:srgbClr val="1f1f1f"/>
                </a:solidFill>
                <a:latin typeface="Arial"/>
              </a:rPr>
              <a:t>C</a:t>
            </a:r>
            <a:endParaRPr b="0" lang="ru-RU" sz="2500" spc="-1" strike="noStrike">
              <a:latin typeface="Arial"/>
            </a:endParaRPr>
          </a:p>
          <a:p>
            <a:pPr marL="38160">
              <a:lnSpc>
                <a:spcPct val="100000"/>
              </a:lnSpc>
              <a:spcBef>
                <a:spcPts val="1945"/>
              </a:spcBef>
            </a:pPr>
            <a:r>
              <a:rPr b="0" lang="ru-RU" sz="2700" spc="-1" strike="noStrike">
                <a:solidFill>
                  <a:srgbClr val="1f1f1f"/>
                </a:solidFill>
                <a:latin typeface="Arial"/>
              </a:rPr>
              <a:t>и </a:t>
            </a:r>
            <a:r>
              <a:rPr b="0" lang="ru-RU" sz="2500" spc="-7" strike="noStrike">
                <a:solidFill>
                  <a:srgbClr val="1f1f1f"/>
                </a:solidFill>
                <a:latin typeface="Arial"/>
              </a:rPr>
              <a:t>один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или</a:t>
            </a:r>
            <a:r>
              <a:rPr b="0" lang="ru-RU" sz="2500" spc="1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500" spc="-7" strike="noStrike">
                <a:solidFill>
                  <a:srgbClr val="1f1f1f"/>
                </a:solidFill>
                <a:latin typeface="Arial"/>
              </a:rPr>
              <a:t>более</a:t>
            </a:r>
            <a:endParaRPr b="0" lang="ru-RU" sz="2500" spc="-1" strike="noStrike">
              <a:latin typeface="Arial"/>
            </a:endParaRPr>
          </a:p>
          <a:p>
            <a:pPr marL="38160">
              <a:lnSpc>
                <a:spcPct val="100000"/>
              </a:lnSpc>
              <a:spcBef>
                <a:spcPts val="34"/>
              </a:spcBef>
            </a:pP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из 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следующих</a:t>
            </a:r>
            <a:r>
              <a:rPr b="0" lang="ru-RU" sz="2500" spc="-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признаков:</a:t>
            </a:r>
            <a:endParaRPr b="0" lang="ru-RU" sz="2500" spc="-1" strike="noStrike">
              <a:latin typeface="Arial"/>
            </a:endParaRPr>
          </a:p>
          <a:p>
            <a:pPr marL="450360" indent="-412560">
              <a:lnSpc>
                <a:spcPts val="2820"/>
              </a:lnSpc>
              <a:spcBef>
                <a:spcPts val="1026"/>
              </a:spcBef>
              <a:buClr>
                <a:srgbClr val="006fc0"/>
              </a:buClr>
              <a:buFont typeface="Wingdings" charset="2"/>
              <a:buChar char=""/>
            </a:pPr>
            <a:r>
              <a:rPr b="0" lang="ru-RU" sz="2350" spc="-12" strike="noStrike">
                <a:solidFill>
                  <a:srgbClr val="1f1f1f"/>
                </a:solidFill>
                <a:latin typeface="Arial"/>
              </a:rPr>
              <a:t>кашель </a:t>
            </a:r>
            <a:r>
              <a:rPr b="0" lang="ru-RU" sz="2350" spc="-1" strike="noStrike">
                <a:solidFill>
                  <a:srgbClr val="1f1f1f"/>
                </a:solidFill>
                <a:latin typeface="Arial"/>
              </a:rPr>
              <a:t>—</a:t>
            </a:r>
            <a:r>
              <a:rPr b="0" lang="ru-RU" sz="2350" spc="-2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350" spc="-7" strike="noStrike">
                <a:solidFill>
                  <a:srgbClr val="1f1f1f"/>
                </a:solidFill>
                <a:latin typeface="Arial"/>
              </a:rPr>
              <a:t>сухой</a:t>
            </a:r>
            <a:endParaRPr b="0" lang="ru-RU" sz="2350" spc="-1" strike="noStrike">
              <a:latin typeface="Arial"/>
            </a:endParaRPr>
          </a:p>
          <a:p>
            <a:pPr marL="450360">
              <a:lnSpc>
                <a:spcPts val="2820"/>
              </a:lnSpc>
            </a:pPr>
            <a:r>
              <a:rPr b="0" lang="ru-RU" sz="2350" spc="-1" strike="noStrike">
                <a:solidFill>
                  <a:srgbClr val="1f1f1f"/>
                </a:solidFill>
                <a:latin typeface="Arial"/>
              </a:rPr>
              <a:t>или </a:t>
            </a:r>
            <a:r>
              <a:rPr b="0" lang="ru-RU" sz="2350" spc="9" strike="noStrike">
                <a:solidFill>
                  <a:srgbClr val="1f1f1f"/>
                </a:solidFill>
                <a:latin typeface="Arial"/>
              </a:rPr>
              <a:t>со </a:t>
            </a:r>
            <a:r>
              <a:rPr b="0" lang="ru-RU" sz="2350" spc="-12" strike="noStrike">
                <a:solidFill>
                  <a:srgbClr val="1f1f1f"/>
                </a:solidFill>
                <a:latin typeface="Arial"/>
              </a:rPr>
              <a:t>скудной</a:t>
            </a:r>
            <a:r>
              <a:rPr b="0" lang="ru-RU" sz="2350" spc="-75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350" spc="-12" strike="noStrike">
                <a:solidFill>
                  <a:srgbClr val="1f1f1f"/>
                </a:solidFill>
                <a:latin typeface="Arial"/>
              </a:rPr>
              <a:t>мокротой;</a:t>
            </a:r>
            <a:endParaRPr b="0" lang="ru-RU" sz="235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1080"/>
              </a:spcBef>
              <a:buClr>
                <a:srgbClr val="006fc0"/>
              </a:buClr>
              <a:buFont typeface="Wingdings" charset="2"/>
              <a:buChar char=""/>
            </a:pPr>
            <a:r>
              <a:rPr b="0" lang="ru-RU" sz="2350" spc="-7" strike="noStrike">
                <a:solidFill>
                  <a:srgbClr val="1f1f1f"/>
                </a:solidFill>
                <a:latin typeface="Arial"/>
              </a:rPr>
              <a:t>одышка, ощущение заложенности  </a:t>
            </a:r>
            <a:r>
              <a:rPr b="0" lang="ru-RU" sz="2350" spc="-1" strike="noStrike">
                <a:solidFill>
                  <a:srgbClr val="1f1f1f"/>
                </a:solidFill>
                <a:latin typeface="Arial"/>
              </a:rPr>
              <a:t>в </a:t>
            </a:r>
            <a:r>
              <a:rPr b="0" lang="ru-RU" sz="2350" spc="-15" strike="noStrike">
                <a:solidFill>
                  <a:srgbClr val="1f1f1f"/>
                </a:solidFill>
                <a:latin typeface="Arial"/>
              </a:rPr>
              <a:t>грудной</a:t>
            </a:r>
            <a:r>
              <a:rPr b="0" lang="ru-RU" sz="2350" spc="-46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350" spc="-7" strike="noStrike">
                <a:solidFill>
                  <a:srgbClr val="1f1f1f"/>
                </a:solidFill>
                <a:latin typeface="Arial"/>
              </a:rPr>
              <a:t>клетке;</a:t>
            </a:r>
            <a:endParaRPr b="0" lang="ru-RU" sz="235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1074"/>
              </a:spcBef>
              <a:buClr>
                <a:srgbClr val="006fc0"/>
              </a:buClr>
              <a:buFont typeface="Wingdings" charset="2"/>
              <a:buChar char=""/>
            </a:pPr>
            <a:r>
              <a:rPr b="0" lang="ru-RU" sz="2350" spc="-7" strike="noStrike">
                <a:solidFill>
                  <a:srgbClr val="1f1f1f"/>
                </a:solidFill>
                <a:latin typeface="Arial"/>
              </a:rPr>
              <a:t>насыщение </a:t>
            </a:r>
            <a:r>
              <a:rPr b="0" lang="ru-RU" sz="2350" spc="-1" strike="noStrike">
                <a:solidFill>
                  <a:srgbClr val="1f1f1f"/>
                </a:solidFill>
                <a:latin typeface="Arial"/>
              </a:rPr>
              <a:t>крови</a:t>
            </a:r>
            <a:r>
              <a:rPr b="0" lang="ru-RU" sz="2350" spc="-9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350" spc="-7" strike="noStrike">
                <a:solidFill>
                  <a:srgbClr val="1f1f1f"/>
                </a:solidFill>
                <a:latin typeface="Arial"/>
              </a:rPr>
              <a:t>кислородом  </a:t>
            </a:r>
            <a:r>
              <a:rPr b="0" lang="ru-RU" sz="2350" spc="-1" strike="noStrike">
                <a:solidFill>
                  <a:srgbClr val="1f1f1f"/>
                </a:solidFill>
                <a:latin typeface="Arial"/>
              </a:rPr>
              <a:t>по </a:t>
            </a:r>
            <a:r>
              <a:rPr b="0" lang="ru-RU" sz="2350" spc="-7" strike="noStrike">
                <a:solidFill>
                  <a:srgbClr val="1f1f1f"/>
                </a:solidFill>
                <a:latin typeface="Arial"/>
              </a:rPr>
              <a:t>данным </a:t>
            </a:r>
            <a:r>
              <a:rPr b="0" lang="ru-RU" sz="2350" spc="-12" strike="noStrike">
                <a:solidFill>
                  <a:srgbClr val="1f1f1f"/>
                </a:solidFill>
                <a:latin typeface="Arial"/>
              </a:rPr>
              <a:t>пульсоксиметрии  </a:t>
            </a:r>
            <a:r>
              <a:rPr b="0" lang="ru-RU" sz="2350" spc="-1" strike="noStrike">
                <a:solidFill>
                  <a:srgbClr val="1f1f1f"/>
                </a:solidFill>
                <a:latin typeface="Arial"/>
              </a:rPr>
              <a:t>(SpO</a:t>
            </a:r>
            <a:r>
              <a:rPr b="0" lang="ru-RU" sz="2329" spc="-1" strike="noStrike" baseline="-10000">
                <a:solidFill>
                  <a:srgbClr val="1f1f1f"/>
                </a:solidFill>
                <a:latin typeface="Arial"/>
              </a:rPr>
              <a:t>2</a:t>
            </a:r>
            <a:r>
              <a:rPr b="0" lang="ru-RU" sz="2350" spc="-1" strike="noStrike">
                <a:solidFill>
                  <a:srgbClr val="1f1f1f"/>
                </a:solidFill>
                <a:latin typeface="Arial"/>
              </a:rPr>
              <a:t>) ≤</a:t>
            </a:r>
            <a:r>
              <a:rPr b="0" lang="ru-RU" sz="2350" spc="-2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350" spc="-7" strike="noStrike">
                <a:solidFill>
                  <a:srgbClr val="1f1f1f"/>
                </a:solidFill>
                <a:latin typeface="Arial"/>
              </a:rPr>
              <a:t>95%;</a:t>
            </a:r>
            <a:endParaRPr b="0" lang="ru-RU" sz="2350" spc="-1" strike="noStrike">
              <a:latin typeface="Arial"/>
            </a:endParaRPr>
          </a:p>
          <a:p>
            <a:pPr marL="450360" indent="-412560">
              <a:lnSpc>
                <a:spcPct val="100000"/>
              </a:lnSpc>
              <a:spcBef>
                <a:spcPts val="1069"/>
              </a:spcBef>
              <a:buClr>
                <a:srgbClr val="006fc0"/>
              </a:buClr>
              <a:buFont typeface="Wingdings" charset="2"/>
              <a:buChar char=""/>
            </a:pPr>
            <a:r>
              <a:rPr b="0" lang="ru-RU" sz="2350" spc="-15" strike="noStrike">
                <a:solidFill>
                  <a:srgbClr val="1f1f1f"/>
                </a:solidFill>
                <a:latin typeface="Arial"/>
              </a:rPr>
              <a:t>боль </a:t>
            </a:r>
            <a:r>
              <a:rPr b="0" lang="ru-RU" sz="2350" spc="-1" strike="noStrike">
                <a:solidFill>
                  <a:srgbClr val="1f1f1f"/>
                </a:solidFill>
                <a:latin typeface="Arial"/>
              </a:rPr>
              <a:t>в </a:t>
            </a:r>
            <a:r>
              <a:rPr b="0" lang="ru-RU" sz="2350" spc="-26" strike="noStrike">
                <a:solidFill>
                  <a:srgbClr val="1f1f1f"/>
                </a:solidFill>
                <a:latin typeface="Arial"/>
              </a:rPr>
              <a:t>горле, </a:t>
            </a:r>
            <a:r>
              <a:rPr b="0" lang="ru-RU" sz="2350" spc="-7" strike="noStrike">
                <a:solidFill>
                  <a:srgbClr val="1f1f1f"/>
                </a:solidFill>
                <a:latin typeface="Arial"/>
              </a:rPr>
              <a:t>насморк </a:t>
            </a:r>
            <a:r>
              <a:rPr b="0" lang="ru-RU" sz="2350" spc="-1" strike="noStrike">
                <a:solidFill>
                  <a:srgbClr val="1f1f1f"/>
                </a:solidFill>
                <a:latin typeface="Arial"/>
              </a:rPr>
              <a:t>и </a:t>
            </a:r>
            <a:r>
              <a:rPr b="0" lang="ru-RU" sz="2350" spc="-7" strike="noStrike">
                <a:solidFill>
                  <a:srgbClr val="1f1f1f"/>
                </a:solidFill>
                <a:latin typeface="Arial"/>
              </a:rPr>
              <a:t>другие  катаральные симптомы, слабость,  </a:t>
            </a:r>
            <a:r>
              <a:rPr b="0" lang="ru-RU" sz="2350" spc="-15" strike="noStrike">
                <a:solidFill>
                  <a:srgbClr val="1f1f1f"/>
                </a:solidFill>
                <a:latin typeface="Arial"/>
              </a:rPr>
              <a:t>головная боль, </a:t>
            </a:r>
            <a:r>
              <a:rPr b="0" lang="ru-RU" sz="2350" spc="-7" strike="noStrike">
                <a:solidFill>
                  <a:srgbClr val="1f1f1f"/>
                </a:solidFill>
                <a:latin typeface="Arial"/>
              </a:rPr>
              <a:t>аносмия,</a:t>
            </a:r>
            <a:r>
              <a:rPr b="0" lang="ru-RU" sz="2350" spc="-2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350" spc="-12" strike="noStrike">
                <a:solidFill>
                  <a:srgbClr val="1f1f1f"/>
                </a:solidFill>
                <a:latin typeface="Arial"/>
              </a:rPr>
              <a:t>дисгевзия,</a:t>
            </a:r>
            <a:endParaRPr b="0" lang="ru-RU" sz="2350" spc="-1" strike="noStrike">
              <a:latin typeface="Arial"/>
            </a:endParaRPr>
          </a:p>
        </p:txBody>
      </p:sp>
      <p:sp>
        <p:nvSpPr>
          <p:cNvPr id="208" name="CustomShape 32"/>
          <p:cNvSpPr/>
          <p:nvPr/>
        </p:nvSpPr>
        <p:spPr>
          <a:xfrm>
            <a:off x="9590760" y="3904560"/>
            <a:ext cx="782640" cy="782640"/>
          </a:xfrm>
          <a:custGeom>
            <a:avLst/>
            <a:gdLst/>
            <a:ahLst/>
            <a:rect l="l" t="t" r="r" b="b"/>
            <a:pathLst>
              <a:path w="782954" h="782954">
                <a:moveTo>
                  <a:pt x="391298" y="0"/>
                </a:moveTo>
                <a:lnTo>
                  <a:pt x="342203" y="3047"/>
                </a:lnTo>
                <a:lnTo>
                  <a:pt x="294931" y="11947"/>
                </a:lnTo>
                <a:lnTo>
                  <a:pt x="249849" y="26331"/>
                </a:lnTo>
                <a:lnTo>
                  <a:pt x="207321" y="45835"/>
                </a:lnTo>
                <a:lnTo>
                  <a:pt x="167716" y="70092"/>
                </a:lnTo>
                <a:lnTo>
                  <a:pt x="131398" y="98735"/>
                </a:lnTo>
                <a:lnTo>
                  <a:pt x="98735" y="131398"/>
                </a:lnTo>
                <a:lnTo>
                  <a:pt x="70092" y="167716"/>
                </a:lnTo>
                <a:lnTo>
                  <a:pt x="45835" y="207321"/>
                </a:lnTo>
                <a:lnTo>
                  <a:pt x="26331" y="249849"/>
                </a:lnTo>
                <a:lnTo>
                  <a:pt x="11947" y="294931"/>
                </a:lnTo>
                <a:lnTo>
                  <a:pt x="3047" y="342203"/>
                </a:lnTo>
                <a:lnTo>
                  <a:pt x="0" y="391298"/>
                </a:lnTo>
                <a:lnTo>
                  <a:pt x="3047" y="440371"/>
                </a:lnTo>
                <a:lnTo>
                  <a:pt x="11947" y="487627"/>
                </a:lnTo>
                <a:lnTo>
                  <a:pt x="26331" y="532701"/>
                </a:lnTo>
                <a:lnTo>
                  <a:pt x="45835" y="575225"/>
                </a:lnTo>
                <a:lnTo>
                  <a:pt x="70092" y="614831"/>
                </a:lnTo>
                <a:lnTo>
                  <a:pt x="98735" y="651153"/>
                </a:lnTo>
                <a:lnTo>
                  <a:pt x="131398" y="683823"/>
                </a:lnTo>
                <a:lnTo>
                  <a:pt x="167716" y="712474"/>
                </a:lnTo>
                <a:lnTo>
                  <a:pt x="207321" y="736739"/>
                </a:lnTo>
                <a:lnTo>
                  <a:pt x="249849" y="756251"/>
                </a:lnTo>
                <a:lnTo>
                  <a:pt x="294931" y="770643"/>
                </a:lnTo>
                <a:lnTo>
                  <a:pt x="342203" y="779548"/>
                </a:lnTo>
                <a:lnTo>
                  <a:pt x="391298" y="782597"/>
                </a:lnTo>
                <a:lnTo>
                  <a:pt x="440371" y="779548"/>
                </a:lnTo>
                <a:lnTo>
                  <a:pt x="487627" y="770643"/>
                </a:lnTo>
                <a:lnTo>
                  <a:pt x="532701" y="756251"/>
                </a:lnTo>
                <a:lnTo>
                  <a:pt x="575225" y="736739"/>
                </a:lnTo>
                <a:lnTo>
                  <a:pt x="614831" y="712474"/>
                </a:lnTo>
                <a:lnTo>
                  <a:pt x="651153" y="683823"/>
                </a:lnTo>
                <a:lnTo>
                  <a:pt x="683823" y="651153"/>
                </a:lnTo>
                <a:lnTo>
                  <a:pt x="712474" y="614831"/>
                </a:lnTo>
                <a:lnTo>
                  <a:pt x="736739" y="575225"/>
                </a:lnTo>
                <a:lnTo>
                  <a:pt x="756251" y="532701"/>
                </a:lnTo>
                <a:lnTo>
                  <a:pt x="770643" y="487627"/>
                </a:lnTo>
                <a:lnTo>
                  <a:pt x="779548" y="440371"/>
                </a:lnTo>
                <a:lnTo>
                  <a:pt x="782597" y="391298"/>
                </a:lnTo>
                <a:lnTo>
                  <a:pt x="779548" y="342203"/>
                </a:lnTo>
                <a:lnTo>
                  <a:pt x="770643" y="294931"/>
                </a:lnTo>
                <a:lnTo>
                  <a:pt x="756251" y="249849"/>
                </a:lnTo>
                <a:lnTo>
                  <a:pt x="736739" y="207321"/>
                </a:lnTo>
                <a:lnTo>
                  <a:pt x="712474" y="167716"/>
                </a:lnTo>
                <a:lnTo>
                  <a:pt x="683823" y="131398"/>
                </a:lnTo>
                <a:lnTo>
                  <a:pt x="651153" y="98735"/>
                </a:lnTo>
                <a:lnTo>
                  <a:pt x="614831" y="70092"/>
                </a:lnTo>
                <a:lnTo>
                  <a:pt x="575225" y="45835"/>
                </a:lnTo>
                <a:lnTo>
                  <a:pt x="532701" y="26331"/>
                </a:lnTo>
                <a:lnTo>
                  <a:pt x="487627" y="11947"/>
                </a:lnTo>
                <a:lnTo>
                  <a:pt x="440371" y="3047"/>
                </a:lnTo>
                <a:lnTo>
                  <a:pt x="39129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33"/>
          <p:cNvSpPr/>
          <p:nvPr/>
        </p:nvSpPr>
        <p:spPr>
          <a:xfrm>
            <a:off x="7192080" y="3108960"/>
            <a:ext cx="5012280" cy="15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433800" indent="-421200">
              <a:lnSpc>
                <a:spcPct val="100000"/>
              </a:lnSpc>
              <a:spcBef>
                <a:spcPts val="99"/>
              </a:spcBef>
            </a:pPr>
            <a:r>
              <a:rPr b="1" lang="ru-RU" sz="2350" spc="-7" strike="noStrike">
                <a:solidFill>
                  <a:srgbClr val="1f1f1f"/>
                </a:solidFill>
                <a:latin typeface="Arial"/>
              </a:rPr>
              <a:t>1) </a:t>
            </a:r>
            <a:r>
              <a:rPr b="0" lang="ru-RU" sz="2350" spc="-1" strike="noStrike">
                <a:solidFill>
                  <a:srgbClr val="1f1f1f"/>
                </a:solidFill>
                <a:latin typeface="Arial"/>
              </a:rPr>
              <a:t>Клинические </a:t>
            </a:r>
            <a:r>
              <a:rPr b="0" lang="ru-RU" sz="2350" spc="-12" strike="noStrike">
                <a:solidFill>
                  <a:srgbClr val="1f1f1f"/>
                </a:solidFill>
                <a:latin typeface="Arial"/>
              </a:rPr>
              <a:t>проявления </a:t>
            </a:r>
            <a:r>
              <a:rPr b="0" lang="ru-RU" sz="2350" spc="-1" strike="noStrike">
                <a:solidFill>
                  <a:srgbClr val="1f1f1f"/>
                </a:solidFill>
                <a:latin typeface="Arial"/>
              </a:rPr>
              <a:t>острой  </a:t>
            </a:r>
            <a:r>
              <a:rPr b="0" lang="ru-RU" sz="2350" spc="-12" strike="noStrike">
                <a:solidFill>
                  <a:srgbClr val="1f1f1f"/>
                </a:solidFill>
                <a:latin typeface="Arial"/>
              </a:rPr>
              <a:t>респираторной </a:t>
            </a:r>
            <a:r>
              <a:rPr b="0" lang="ru-RU" sz="2350" spc="-7" strike="noStrike">
                <a:solidFill>
                  <a:srgbClr val="1f1f1f"/>
                </a:solidFill>
                <a:latin typeface="Arial"/>
              </a:rPr>
              <a:t>инфекции</a:t>
            </a:r>
            <a:r>
              <a:rPr b="0" lang="ru-RU" sz="2350" spc="-75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350" spc="-1" strike="noStrike">
                <a:solidFill>
                  <a:srgbClr val="1f1f1f"/>
                </a:solidFill>
                <a:latin typeface="Arial"/>
              </a:rPr>
              <a:t>(ОРИ).</a:t>
            </a:r>
            <a:endParaRPr b="0" lang="ru-RU" sz="2350" spc="-1" strike="noStrike">
              <a:latin typeface="Arial"/>
            </a:endParaRPr>
          </a:p>
          <a:p>
            <a:pPr marL="569520" indent="-421200" algn="ctr">
              <a:lnSpc>
                <a:spcPct val="100000"/>
              </a:lnSpc>
              <a:spcBef>
                <a:spcPts val="224"/>
              </a:spcBef>
            </a:pPr>
            <a:r>
              <a:rPr b="1" lang="ru-RU" sz="5400" spc="4" strike="noStrike">
                <a:solidFill>
                  <a:srgbClr val="ffffff"/>
                </a:solidFill>
                <a:latin typeface="Arial"/>
              </a:rPr>
              <a:t>+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210" name="CustomShape 34"/>
          <p:cNvSpPr/>
          <p:nvPr/>
        </p:nvSpPr>
        <p:spPr>
          <a:xfrm>
            <a:off x="6469920" y="6502680"/>
            <a:ext cx="767520" cy="1361880"/>
          </a:xfrm>
          <a:custGeom>
            <a:avLst/>
            <a:gdLst/>
            <a:ahLst/>
            <a:rect l="l" t="t" r="r" b="b"/>
            <a:pathLst>
              <a:path w="767715" h="1362075">
                <a:moveTo>
                  <a:pt x="0" y="0"/>
                </a:moveTo>
                <a:lnTo>
                  <a:pt x="0" y="1361637"/>
                </a:lnTo>
                <a:lnTo>
                  <a:pt x="767468" y="680818"/>
                </a:lnTo>
                <a:lnTo>
                  <a:pt x="0" y="0"/>
                </a:lnTo>
                <a:close/>
              </a:path>
            </a:pathLst>
          </a:custGeom>
          <a:solidFill>
            <a:srgbClr val="d1e4f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35"/>
          <p:cNvSpPr/>
          <p:nvPr/>
        </p:nvSpPr>
        <p:spPr>
          <a:xfrm>
            <a:off x="6512040" y="6675120"/>
            <a:ext cx="466920" cy="92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5950" spc="-1" strike="noStrike">
                <a:solidFill>
                  <a:srgbClr val="ffffff"/>
                </a:solidFill>
                <a:latin typeface="Arial"/>
              </a:rPr>
              <a:t>+</a:t>
            </a:r>
            <a:endParaRPr b="0" lang="ru-RU" sz="59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Рисунок 1" descr=""/>
          <p:cNvPicPr/>
          <p:nvPr/>
        </p:nvPicPr>
        <p:blipFill>
          <a:blip r:embed="rId1"/>
          <a:stretch/>
        </p:blipFill>
        <p:spPr>
          <a:xfrm>
            <a:off x="1212840" y="1476360"/>
            <a:ext cx="18135360" cy="11201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CustomShape 1"/>
          <p:cNvSpPr/>
          <p:nvPr/>
        </p:nvSpPr>
        <p:spPr>
          <a:xfrm>
            <a:off x="19344960" y="13513680"/>
            <a:ext cx="383040" cy="3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120" bIns="0">
            <a:spAutoFit/>
          </a:bodyPr>
          <a:p>
            <a:pPr marL="12600">
              <a:lnSpc>
                <a:spcPct val="100000"/>
              </a:lnSpc>
              <a:spcBef>
                <a:spcPts val="119"/>
              </a:spcBef>
            </a:pPr>
            <a:r>
              <a:rPr b="0" lang="ru-RU" sz="2500" spc="9" strike="noStrike">
                <a:solidFill>
                  <a:srgbClr val="8f8f8f"/>
                </a:solidFill>
                <a:latin typeface="Arial"/>
              </a:rPr>
              <a:t>68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726" name="CustomShape 2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7" name="CustomShape 3"/>
          <p:cNvSpPr/>
          <p:nvPr/>
        </p:nvSpPr>
        <p:spPr>
          <a:xfrm>
            <a:off x="791640" y="2022480"/>
            <a:ext cx="7841160" cy="360"/>
          </a:xfrm>
          <a:custGeom>
            <a:avLst/>
            <a:gdLst/>
            <a:ahLst/>
            <a:rect l="l" t="t" r="r" b="b"/>
            <a:pathLst>
              <a:path w="7841615" h="0">
                <a:moveTo>
                  <a:pt x="0" y="0"/>
                </a:moveTo>
                <a:lnTo>
                  <a:pt x="7841107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8" name="CustomShape 4"/>
          <p:cNvSpPr/>
          <p:nvPr/>
        </p:nvSpPr>
        <p:spPr>
          <a:xfrm>
            <a:off x="790920" y="1994400"/>
            <a:ext cx="2945520" cy="360"/>
          </a:xfrm>
          <a:custGeom>
            <a:avLst/>
            <a:gdLst/>
            <a:ahLst/>
            <a:rect l="l" t="t" r="r" b="b"/>
            <a:pathLst>
              <a:path w="2945765" h="0">
                <a:moveTo>
                  <a:pt x="0" y="0"/>
                </a:moveTo>
                <a:lnTo>
                  <a:pt x="294563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9" name="CustomShape 5"/>
          <p:cNvSpPr/>
          <p:nvPr/>
        </p:nvSpPr>
        <p:spPr>
          <a:xfrm>
            <a:off x="4241880" y="5757480"/>
            <a:ext cx="4270680" cy="1497600"/>
          </a:xfrm>
          <a:custGeom>
            <a:avLst/>
            <a:gdLst/>
            <a:ahLst/>
            <a:rect l="l" t="t" r="r" b="b"/>
            <a:pathLst>
              <a:path w="4271009" h="1497965">
                <a:moveTo>
                  <a:pt x="0" y="1497686"/>
                </a:moveTo>
                <a:lnTo>
                  <a:pt x="4270934" y="1497686"/>
                </a:lnTo>
                <a:lnTo>
                  <a:pt x="4270934" y="0"/>
                </a:lnTo>
                <a:lnTo>
                  <a:pt x="0" y="0"/>
                </a:lnTo>
                <a:lnTo>
                  <a:pt x="0" y="14976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0" name="CustomShape 6"/>
          <p:cNvSpPr/>
          <p:nvPr/>
        </p:nvSpPr>
        <p:spPr>
          <a:xfrm>
            <a:off x="8512920" y="5757480"/>
            <a:ext cx="4111920" cy="1497600"/>
          </a:xfrm>
          <a:custGeom>
            <a:avLst/>
            <a:gdLst/>
            <a:ahLst/>
            <a:rect l="l" t="t" r="r" b="b"/>
            <a:pathLst>
              <a:path w="4112259" h="1497965">
                <a:moveTo>
                  <a:pt x="0" y="1497686"/>
                </a:moveTo>
                <a:lnTo>
                  <a:pt x="4111733" y="1497686"/>
                </a:lnTo>
                <a:lnTo>
                  <a:pt x="4111733" y="0"/>
                </a:lnTo>
                <a:lnTo>
                  <a:pt x="0" y="0"/>
                </a:lnTo>
                <a:lnTo>
                  <a:pt x="0" y="14976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1" name="CustomShape 7"/>
          <p:cNvSpPr/>
          <p:nvPr/>
        </p:nvSpPr>
        <p:spPr>
          <a:xfrm>
            <a:off x="12624480" y="5757480"/>
            <a:ext cx="6630840" cy="1497600"/>
          </a:xfrm>
          <a:custGeom>
            <a:avLst/>
            <a:gdLst/>
            <a:ahLst/>
            <a:rect l="l" t="t" r="r" b="b"/>
            <a:pathLst>
              <a:path w="6631305" h="1497965">
                <a:moveTo>
                  <a:pt x="0" y="1497686"/>
                </a:moveTo>
                <a:lnTo>
                  <a:pt x="6630877" y="1497686"/>
                </a:lnTo>
                <a:lnTo>
                  <a:pt x="6630877" y="0"/>
                </a:lnTo>
                <a:lnTo>
                  <a:pt x="0" y="0"/>
                </a:lnTo>
                <a:lnTo>
                  <a:pt x="0" y="14976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2" name="CustomShape 8"/>
          <p:cNvSpPr/>
          <p:nvPr/>
        </p:nvSpPr>
        <p:spPr>
          <a:xfrm>
            <a:off x="4241880" y="8466480"/>
            <a:ext cx="4270680" cy="924840"/>
          </a:xfrm>
          <a:custGeom>
            <a:avLst/>
            <a:gdLst/>
            <a:ahLst/>
            <a:rect l="l" t="t" r="r" b="b"/>
            <a:pathLst>
              <a:path w="4271009" h="925195">
                <a:moveTo>
                  <a:pt x="0" y="924595"/>
                </a:moveTo>
                <a:lnTo>
                  <a:pt x="4270934" y="924595"/>
                </a:lnTo>
                <a:lnTo>
                  <a:pt x="4270934" y="0"/>
                </a:lnTo>
                <a:lnTo>
                  <a:pt x="0" y="0"/>
                </a:lnTo>
                <a:lnTo>
                  <a:pt x="0" y="9245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3" name="CustomShape 9"/>
          <p:cNvSpPr/>
          <p:nvPr/>
        </p:nvSpPr>
        <p:spPr>
          <a:xfrm>
            <a:off x="8512920" y="8466480"/>
            <a:ext cx="4111920" cy="924840"/>
          </a:xfrm>
          <a:custGeom>
            <a:avLst/>
            <a:gdLst/>
            <a:ahLst/>
            <a:rect l="l" t="t" r="r" b="b"/>
            <a:pathLst>
              <a:path w="4112259" h="925195">
                <a:moveTo>
                  <a:pt x="0" y="924595"/>
                </a:moveTo>
                <a:lnTo>
                  <a:pt x="4111733" y="924595"/>
                </a:lnTo>
                <a:lnTo>
                  <a:pt x="4111733" y="0"/>
                </a:lnTo>
                <a:lnTo>
                  <a:pt x="0" y="0"/>
                </a:lnTo>
                <a:lnTo>
                  <a:pt x="0" y="9245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4" name="CustomShape 10"/>
          <p:cNvSpPr/>
          <p:nvPr/>
        </p:nvSpPr>
        <p:spPr>
          <a:xfrm>
            <a:off x="12624480" y="8466480"/>
            <a:ext cx="6630840" cy="924840"/>
          </a:xfrm>
          <a:custGeom>
            <a:avLst/>
            <a:gdLst/>
            <a:ahLst/>
            <a:rect l="l" t="t" r="r" b="b"/>
            <a:pathLst>
              <a:path w="6631305" h="925195">
                <a:moveTo>
                  <a:pt x="0" y="924595"/>
                </a:moveTo>
                <a:lnTo>
                  <a:pt x="6630877" y="924595"/>
                </a:lnTo>
                <a:lnTo>
                  <a:pt x="6630877" y="0"/>
                </a:lnTo>
                <a:lnTo>
                  <a:pt x="0" y="0"/>
                </a:lnTo>
                <a:lnTo>
                  <a:pt x="0" y="9245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5" name="CustomShape 11"/>
          <p:cNvSpPr/>
          <p:nvPr/>
        </p:nvSpPr>
        <p:spPr>
          <a:xfrm>
            <a:off x="4241880" y="10342800"/>
            <a:ext cx="4270680" cy="1693800"/>
          </a:xfrm>
          <a:custGeom>
            <a:avLst/>
            <a:gdLst/>
            <a:ahLst/>
            <a:rect l="l" t="t" r="r" b="b"/>
            <a:pathLst>
              <a:path w="4271009" h="1694179">
                <a:moveTo>
                  <a:pt x="0" y="1693909"/>
                </a:moveTo>
                <a:lnTo>
                  <a:pt x="4270934" y="1693909"/>
                </a:lnTo>
                <a:lnTo>
                  <a:pt x="4270934" y="0"/>
                </a:lnTo>
                <a:lnTo>
                  <a:pt x="0" y="0"/>
                </a:lnTo>
                <a:lnTo>
                  <a:pt x="0" y="16939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6" name="CustomShape 12"/>
          <p:cNvSpPr/>
          <p:nvPr/>
        </p:nvSpPr>
        <p:spPr>
          <a:xfrm>
            <a:off x="8512920" y="10342800"/>
            <a:ext cx="4111920" cy="1693800"/>
          </a:xfrm>
          <a:custGeom>
            <a:avLst/>
            <a:gdLst/>
            <a:ahLst/>
            <a:rect l="l" t="t" r="r" b="b"/>
            <a:pathLst>
              <a:path w="4112259" h="1694179">
                <a:moveTo>
                  <a:pt x="0" y="1693909"/>
                </a:moveTo>
                <a:lnTo>
                  <a:pt x="4111733" y="1693909"/>
                </a:lnTo>
                <a:lnTo>
                  <a:pt x="4111733" y="0"/>
                </a:lnTo>
                <a:lnTo>
                  <a:pt x="0" y="0"/>
                </a:lnTo>
                <a:lnTo>
                  <a:pt x="0" y="16939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7" name="CustomShape 13"/>
          <p:cNvSpPr/>
          <p:nvPr/>
        </p:nvSpPr>
        <p:spPr>
          <a:xfrm>
            <a:off x="12624480" y="10342800"/>
            <a:ext cx="6630840" cy="1693800"/>
          </a:xfrm>
          <a:custGeom>
            <a:avLst/>
            <a:gdLst/>
            <a:ahLst/>
            <a:rect l="l" t="t" r="r" b="b"/>
            <a:pathLst>
              <a:path w="6631305" h="1694179">
                <a:moveTo>
                  <a:pt x="0" y="1693909"/>
                </a:moveTo>
                <a:lnTo>
                  <a:pt x="6630877" y="1693909"/>
                </a:lnTo>
                <a:lnTo>
                  <a:pt x="6630877" y="0"/>
                </a:lnTo>
                <a:lnTo>
                  <a:pt x="0" y="0"/>
                </a:lnTo>
                <a:lnTo>
                  <a:pt x="0" y="16939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738" name="Table 14"/>
          <p:cNvGraphicFramePr/>
          <p:nvPr/>
        </p:nvGraphicFramePr>
        <p:xfrm>
          <a:off x="790920" y="2287440"/>
          <a:ext cx="18464040" cy="9749160"/>
        </p:xfrm>
        <a:graphic>
          <a:graphicData uri="http://schemas.openxmlformats.org/drawingml/2006/table">
            <a:tbl>
              <a:tblPr/>
              <a:tblGrid>
                <a:gridCol w="3450960"/>
                <a:gridCol w="4270680"/>
                <a:gridCol w="4111560"/>
                <a:gridCol w="6630840"/>
              </a:tblGrid>
              <a:tr h="650160">
                <a:tc>
                  <a:txBody>
                    <a:bodyPr lIns="0" rIns="0" tIns="268920" bIns="0">
                      <a:noAutofit/>
                    </a:bodyPr>
                    <a:p>
                      <a:pPr marL="2520" algn="ctr">
                        <a:lnSpc>
                          <a:spcPct val="100000"/>
                        </a:lnSpc>
                        <a:spcBef>
                          <a:spcPts val="2120"/>
                        </a:spcBef>
                      </a:pPr>
                      <a:r>
                        <a:rPr b="1" lang="ru-RU" sz="250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Препарат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solidFill>
                      <a:srgbClr val="e8ebfd"/>
                    </a:solidFill>
                  </a:tcPr>
                </a:tc>
                <a:tc>
                  <a:txBody>
                    <a:bodyPr lIns="0" rIns="0" tIns="26892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2120"/>
                        </a:spcBef>
                      </a:pPr>
                      <a:r>
                        <a:rPr b="1" lang="ru-RU" sz="250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Профилактическая</a:t>
                      </a:r>
                      <a:r>
                        <a:rPr b="1" lang="ru-RU" sz="2500" spc="49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50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доза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solidFill>
                      <a:srgbClr val="e8ebfd"/>
                    </a:solidFill>
                  </a:tcPr>
                </a:tc>
                <a:tc>
                  <a:txBody>
                    <a:bodyPr lIns="0" rIns="0" tIns="268920" bIns="0">
                      <a:noAutofit/>
                    </a:bodyPr>
                    <a:p>
                      <a:pPr marL="369000">
                        <a:lnSpc>
                          <a:spcPct val="100000"/>
                        </a:lnSpc>
                        <a:spcBef>
                          <a:spcPts val="2120"/>
                        </a:spcBef>
                      </a:pPr>
                      <a:r>
                        <a:rPr b="1" lang="ru-RU" sz="250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Промежуточная</a:t>
                      </a:r>
                      <a:r>
                        <a:rPr b="1" lang="ru-RU" sz="2500" spc="38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50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доза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solidFill>
                      <a:srgbClr val="e8ebfd"/>
                    </a:solidFill>
                  </a:tcPr>
                </a:tc>
                <a:tc>
                  <a:txBody>
                    <a:bodyPr lIns="0" rIns="0" tIns="26892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2120"/>
                        </a:spcBef>
                      </a:pPr>
                      <a:r>
                        <a:rPr b="1" lang="ru-RU" sz="250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Лечебная</a:t>
                      </a:r>
                      <a:r>
                        <a:rPr b="1" lang="ru-RU" sz="2500" spc="18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50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доза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solidFill>
                      <a:srgbClr val="e8ebfd"/>
                    </a:solidFill>
                  </a:tcPr>
                </a:tc>
              </a:tr>
              <a:tr h="1737000"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1225440" indent="-1004040">
                        <a:lnSpc>
                          <a:spcPts val="2251"/>
                        </a:lnSpc>
                        <a:spcBef>
                          <a:spcPts val="6"/>
                        </a:spcBef>
                      </a:pPr>
                      <a:r>
                        <a:rPr b="1" lang="ru-RU" sz="195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Не</a:t>
                      </a:r>
                      <a:r>
                        <a:rPr b="1" lang="ru-RU" sz="1950" spc="-15" strike="noStrike">
                          <a:solidFill>
                            <a:srgbClr val="1f1f1f"/>
                          </a:solidFill>
                          <a:latin typeface="Arial"/>
                        </a:rPr>
                        <a:t>ф</a:t>
                      </a:r>
                      <a:r>
                        <a:rPr b="1" lang="ru-RU" sz="19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ра</a:t>
                      </a:r>
                      <a:r>
                        <a:rPr b="1" lang="ru-RU" sz="19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к</a:t>
                      </a:r>
                      <a:r>
                        <a:rPr b="1" lang="ru-RU" sz="19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ц</a:t>
                      </a:r>
                      <a:r>
                        <a:rPr b="1" lang="ru-RU" sz="1950" spc="-15" strike="noStrike">
                          <a:solidFill>
                            <a:srgbClr val="1f1f1f"/>
                          </a:solidFill>
                          <a:latin typeface="Arial"/>
                        </a:rPr>
                        <a:t>и</a:t>
                      </a:r>
                      <a:r>
                        <a:rPr b="1" lang="ru-RU" sz="19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о</a:t>
                      </a:r>
                      <a:r>
                        <a:rPr b="1" lang="ru-RU" sz="19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н</a:t>
                      </a:r>
                      <a:r>
                        <a:rPr b="1" lang="ru-RU" sz="19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иро</a:t>
                      </a:r>
                      <a:r>
                        <a:rPr b="1" lang="ru-RU" sz="195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в</a:t>
                      </a:r>
                      <a:r>
                        <a:rPr b="1" lang="ru-RU" sz="195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а</a:t>
                      </a:r>
                      <a:r>
                        <a:rPr b="1" lang="ru-RU" sz="19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н</a:t>
                      </a:r>
                      <a:r>
                        <a:rPr b="1" lang="ru-RU" sz="19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ный  </a:t>
                      </a:r>
                      <a:r>
                        <a:rPr b="1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гепарин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1440" algn="ctr">
                        <a:lnSpc>
                          <a:spcPct val="100000"/>
                        </a:lnSpc>
                      </a:pP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Подкожно 5000 </a:t>
                      </a:r>
                      <a:r>
                        <a:rPr b="0" lang="ru-RU" sz="1950" spc="18" strike="noStrike">
                          <a:solidFill>
                            <a:srgbClr val="1f1f1f"/>
                          </a:solidFill>
                          <a:latin typeface="Arial"/>
                        </a:rPr>
                        <a:t>ЕД 2-3</a:t>
                      </a:r>
                      <a:r>
                        <a:rPr b="0" lang="ru-RU" sz="195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раза/сут.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2296"/>
                        </a:lnSpc>
                      </a:pP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Подкожно 7500</a:t>
                      </a:r>
                      <a:r>
                        <a:rPr b="0" lang="ru-RU" sz="19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50" spc="18" strike="noStrike">
                          <a:solidFill>
                            <a:srgbClr val="1f1f1f"/>
                          </a:solidFill>
                          <a:latin typeface="Arial"/>
                        </a:rPr>
                        <a:t>ЕД</a:t>
                      </a:r>
                      <a:endParaRPr b="0" lang="ru-RU" sz="19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2296"/>
                        </a:lnSpc>
                      </a:pP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2-3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раза/сут.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noFill/>
                  </a:tcPr>
                </a:tc>
                <a:tc>
                  <a:txBody>
                    <a:bodyPr lIns="0" rIns="0" tIns="25920" bIns="0">
                      <a:noAutofit/>
                    </a:bodyPr>
                    <a:p>
                      <a:pPr marL="67320" indent="1440" algn="ctr">
                        <a:lnSpc>
                          <a:spcPct val="96000"/>
                        </a:lnSpc>
                        <a:spcBef>
                          <a:spcPts val="204"/>
                        </a:spcBef>
                      </a:pP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В/в инфузия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оптимально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под контролем анти-Ха 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активности </a:t>
                      </a:r>
                      <a:r>
                        <a:rPr b="0" lang="ru-RU" sz="1950" spc="18" strike="noStrike">
                          <a:solidFill>
                            <a:srgbClr val="1f1f1f"/>
                          </a:solidFill>
                          <a:latin typeface="Arial"/>
                        </a:rPr>
                        <a:t>(АЧТВ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может повышаться при COVID-19,  поэтому может быть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ненадежным). Начальная доза 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при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венозных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тромбоэмболических осложнениях –  внутривенно болюсом 80 ЕД/кг (максимально 5000 ЕД)  и инфузия с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начальной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скоростью 18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ЕД/кг/ч.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noFill/>
                  </a:tcPr>
                </a:tc>
              </a:tr>
              <a:tr h="702000">
                <a:tc>
                  <a:txBody>
                    <a:bodyPr lIns="0" rIns="0" tIns="540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Далтепарин</a:t>
                      </a:r>
                      <a:r>
                        <a:rPr b="1" lang="ru-RU" sz="1950" spc="49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натрия*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 lIns="0" rIns="0" tIns="129960" bIns="0">
                      <a:noAutofit/>
                    </a:bodyPr>
                    <a:p>
                      <a:pPr marL="1577880" indent="-1065960">
                        <a:lnSpc>
                          <a:spcPts val="2251"/>
                        </a:lnSpc>
                        <a:spcBef>
                          <a:spcPts val="1026"/>
                        </a:spcBef>
                      </a:pP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Подкожно 5000 анти-Ха </a:t>
                      </a:r>
                      <a:r>
                        <a:rPr b="0" lang="ru-RU" sz="1950" spc="18" strike="noStrike">
                          <a:solidFill>
                            <a:srgbClr val="1f1f1f"/>
                          </a:solidFill>
                          <a:latin typeface="Arial"/>
                        </a:rPr>
                        <a:t>МЕ 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1</a:t>
                      </a:r>
                      <a:r>
                        <a:rPr b="0" lang="ru-RU" sz="19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раз/сут.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 lIns="0" rIns="0" tIns="129960" bIns="0">
                      <a:noAutofit/>
                    </a:bodyPr>
                    <a:p>
                      <a:pPr marL="1330200" indent="-898200">
                        <a:lnSpc>
                          <a:spcPts val="2251"/>
                        </a:lnSpc>
                        <a:spcBef>
                          <a:spcPts val="1026"/>
                        </a:spcBef>
                      </a:pP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Подкожно 5000 анти-Ха </a:t>
                      </a:r>
                      <a:r>
                        <a:rPr b="0" lang="ru-RU" sz="1950" spc="18" strike="noStrike">
                          <a:solidFill>
                            <a:srgbClr val="1f1f1f"/>
                          </a:solidFill>
                          <a:latin typeface="Arial"/>
                        </a:rPr>
                        <a:t>МЕ 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2</a:t>
                      </a:r>
                      <a:r>
                        <a:rPr b="0" lang="ru-RU" sz="19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раза/сут.**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 lIns="0" rIns="0" tIns="129960" bIns="0">
                      <a:noAutofit/>
                    </a:bodyPr>
                    <a:p>
                      <a:pPr marL="2689200" indent="-1062000">
                        <a:lnSpc>
                          <a:spcPts val="2251"/>
                        </a:lnSpc>
                        <a:spcBef>
                          <a:spcPts val="1026"/>
                        </a:spcBef>
                      </a:pP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Подкожно 100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анти-Ха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МЕ/кг  2</a:t>
                      </a:r>
                      <a:r>
                        <a:rPr b="0" lang="ru-RU" sz="19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раза/сут.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solidFill>
                      <a:srgbClr val="dddddd"/>
                    </a:solidFill>
                  </a:tcPr>
                </a:tc>
              </a:tr>
              <a:tr h="2025000"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Надропарин</a:t>
                      </a:r>
                      <a:r>
                        <a:rPr b="1" lang="ru-RU" sz="1950" spc="24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кальция*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noFill/>
                  </a:tcPr>
                </a:tc>
                <a:tc>
                  <a:txBody>
                    <a:bodyPr lIns="0" rIns="0" tIns="34200" bIns="0">
                      <a:noAutofit/>
                    </a:bodyPr>
                    <a:p>
                      <a:pPr marL="490320" indent="-360" algn="ctr">
                        <a:lnSpc>
                          <a:spcPts val="2251"/>
                        </a:lnSpc>
                        <a:spcBef>
                          <a:spcPts val="269"/>
                        </a:spcBef>
                      </a:pP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Подкожно 3800 анти-Ха </a:t>
                      </a:r>
                      <a:r>
                        <a:rPr b="0" lang="ru-RU" sz="1950" spc="18" strike="noStrike">
                          <a:solidFill>
                            <a:srgbClr val="1f1f1f"/>
                          </a:solidFill>
                          <a:latin typeface="Arial"/>
                        </a:rPr>
                        <a:t>МЕ 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(0,4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мл) 1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раз/сут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при</a:t>
                      </a:r>
                      <a:r>
                        <a:rPr b="0" lang="ru-RU" sz="1950" spc="18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массе</a:t>
                      </a:r>
                      <a:endParaRPr b="0" lang="ru-RU" sz="19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2154"/>
                        </a:lnSpc>
                      </a:pP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тела ≤ 70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кг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или 5700 анти-Ха</a:t>
                      </a:r>
                      <a:r>
                        <a:rPr b="0" lang="ru-RU" sz="1950" spc="-26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50" spc="18" strike="noStrike">
                          <a:solidFill>
                            <a:srgbClr val="1f1f1f"/>
                          </a:solidFill>
                          <a:latin typeface="Arial"/>
                        </a:rPr>
                        <a:t>МЕ</a:t>
                      </a:r>
                      <a:endParaRPr b="0" lang="ru-RU" sz="1950" spc="-1" strike="noStrike">
                        <a:latin typeface="Arial"/>
                      </a:endParaRPr>
                    </a:p>
                    <a:p>
                      <a:pPr marL="775800" indent="345960">
                        <a:lnSpc>
                          <a:spcPts val="2251"/>
                        </a:lnSpc>
                        <a:spcBef>
                          <a:spcPts val="111"/>
                        </a:spcBef>
                      </a:pP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(0,6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мл) 1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раз/сут 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при массе тела &gt; 70</a:t>
                      </a:r>
                      <a:r>
                        <a:rPr b="0" lang="ru-RU" sz="1950" spc="-60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кг.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noFill/>
                  </a:tcPr>
                </a:tc>
                <a:tc>
                  <a:txBody>
                    <a:bodyPr lIns="0" rIns="0" tIns="360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839520" indent="-407160">
                        <a:lnSpc>
                          <a:spcPts val="2251"/>
                        </a:lnSpc>
                      </a:pP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Подкожно 5700 анти-Ха </a:t>
                      </a:r>
                      <a:r>
                        <a:rPr b="0" lang="ru-RU" sz="1950" spc="18" strike="noStrike">
                          <a:solidFill>
                            <a:srgbClr val="1f1f1f"/>
                          </a:solidFill>
                          <a:latin typeface="Arial"/>
                        </a:rPr>
                        <a:t>МЕ 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(0,6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мл) 2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раза/сут.**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noFill/>
                  </a:tcPr>
                </a:tc>
                <a:tc>
                  <a:txBody>
                    <a:bodyPr lIns="0" rIns="0" tIns="612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1440" algn="ctr">
                        <a:lnSpc>
                          <a:spcPts val="2299"/>
                        </a:lnSpc>
                      </a:pP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Подкожно 86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анти-Ха</a:t>
                      </a:r>
                      <a:r>
                        <a:rPr b="0" lang="ru-RU" sz="1950" spc="18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МЕ/кг</a:t>
                      </a:r>
                      <a:endParaRPr b="0" lang="ru-RU" sz="1950" spc="-1" strike="noStrike">
                        <a:latin typeface="Arial"/>
                      </a:endParaRPr>
                    </a:p>
                    <a:p>
                      <a:pPr marL="1440" algn="ctr">
                        <a:lnSpc>
                          <a:spcPts val="2299"/>
                        </a:lnSpc>
                      </a:pP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2</a:t>
                      </a:r>
                      <a:r>
                        <a:rPr b="0" lang="ru-RU" sz="19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раза/сут.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noFill/>
                  </a:tcPr>
                </a:tc>
              </a:tr>
              <a:tr h="1171800">
                <a:tc>
                  <a:txBody>
                    <a:bodyPr lIns="0" rIns="0" tIns="684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4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Эноксапарин</a:t>
                      </a:r>
                      <a:r>
                        <a:rPr b="1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 натрия*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 lIns="0" rIns="0" tIns="684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4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1150560" indent="-638280">
                        <a:lnSpc>
                          <a:spcPts val="2251"/>
                        </a:lnSpc>
                      </a:pP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Подкожно 4000 анти-Ха </a:t>
                      </a:r>
                      <a:r>
                        <a:rPr b="0" lang="ru-RU" sz="1950" spc="18" strike="noStrike">
                          <a:solidFill>
                            <a:srgbClr val="1f1f1f"/>
                          </a:solidFill>
                          <a:latin typeface="Arial"/>
                        </a:rPr>
                        <a:t>МЕ 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(40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мг)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1</a:t>
                      </a:r>
                      <a:r>
                        <a:rPr b="0" lang="ru-RU" sz="19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раз/сут.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 lIns="0" rIns="0" tIns="34200" bIns="0">
                      <a:noAutofit/>
                    </a:bodyPr>
                    <a:p>
                      <a:pPr marL="389880" indent="720" algn="ctr">
                        <a:lnSpc>
                          <a:spcPts val="2251"/>
                        </a:lnSpc>
                        <a:spcBef>
                          <a:spcPts val="269"/>
                        </a:spcBef>
                      </a:pP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Подкожно 4000 анти-Ха </a:t>
                      </a:r>
                      <a:r>
                        <a:rPr b="0" lang="ru-RU" sz="1950" spc="18" strike="noStrike">
                          <a:solidFill>
                            <a:srgbClr val="1f1f1f"/>
                          </a:solidFill>
                          <a:latin typeface="Arial"/>
                        </a:rPr>
                        <a:t>МЕ 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(40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мг)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2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раза/сут;</a:t>
                      </a:r>
                      <a:r>
                        <a:rPr b="0" lang="ru-RU" sz="1950" spc="-21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возможно</a:t>
                      </a:r>
                      <a:endParaRPr b="0" lang="ru-RU" sz="19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2154"/>
                        </a:lnSpc>
                      </a:pP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увеличение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до 50 </a:t>
                      </a:r>
                      <a:r>
                        <a:rPr b="0" lang="ru-RU" sz="1950" spc="18" strike="noStrike">
                          <a:solidFill>
                            <a:srgbClr val="1f1f1f"/>
                          </a:solidFill>
                          <a:latin typeface="Arial"/>
                        </a:rPr>
                        <a:t>МЕ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(0,5</a:t>
                      </a:r>
                      <a:r>
                        <a:rPr b="0" lang="ru-RU" sz="1950" spc="29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мг)/кг</a:t>
                      </a:r>
                      <a:endParaRPr b="0" lang="ru-RU" sz="19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2299"/>
                        </a:lnSpc>
                      </a:pP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2</a:t>
                      </a:r>
                      <a:r>
                        <a:rPr b="0" lang="ru-RU" sz="19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раза/сут.**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 lIns="0" rIns="0" tIns="177480" bIns="0">
                      <a:noAutofit/>
                    </a:bodyPr>
                    <a:p>
                      <a:pPr marL="280800" indent="1440" algn="ctr">
                        <a:lnSpc>
                          <a:spcPts val="2251"/>
                        </a:lnSpc>
                        <a:spcBef>
                          <a:spcPts val="1400"/>
                        </a:spcBef>
                      </a:pP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Подкожно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100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анти-Ха </a:t>
                      </a:r>
                      <a:r>
                        <a:rPr b="0" lang="ru-RU" sz="1950" spc="18" strike="noStrike">
                          <a:solidFill>
                            <a:srgbClr val="1f1f1f"/>
                          </a:solidFill>
                          <a:latin typeface="Arial"/>
                        </a:rPr>
                        <a:t>МЕ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(1 мг)/кг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2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раза/сут,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при  клиренсе креатинина 15-30 мл/мин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100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анти-Ха </a:t>
                      </a:r>
                      <a:r>
                        <a:rPr b="0" lang="ru-RU" sz="1950" spc="18" strike="noStrike">
                          <a:solidFill>
                            <a:srgbClr val="1f1f1f"/>
                          </a:solidFill>
                          <a:latin typeface="Arial"/>
                        </a:rPr>
                        <a:t>МЕ 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(1 мг)/кг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1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раз/сут.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solidFill>
                      <a:srgbClr val="dddddd"/>
                    </a:solidFill>
                  </a:tcPr>
                </a:tc>
              </a:tr>
              <a:tr h="892080">
                <a:tc>
                  <a:txBody>
                    <a:bodyPr lIns="0" rIns="0" tIns="252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Парнапарин</a:t>
                      </a:r>
                      <a:r>
                        <a:rPr b="1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 натрия*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noFill/>
                  </a:tcPr>
                </a:tc>
                <a:tc>
                  <a:txBody>
                    <a:bodyPr lIns="0" rIns="0" tIns="34200" bIns="0">
                      <a:noAutofit/>
                    </a:bodyPr>
                    <a:p>
                      <a:pPr marL="118800" indent="-360" algn="ctr">
                        <a:lnSpc>
                          <a:spcPts val="2251"/>
                        </a:lnSpc>
                        <a:spcBef>
                          <a:spcPts val="269"/>
                        </a:spcBef>
                      </a:pP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Подкожно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0,3 </a:t>
                      </a:r>
                      <a:r>
                        <a:rPr b="0" lang="ru-RU" sz="1950" spc="18" strike="noStrike">
                          <a:solidFill>
                            <a:srgbClr val="1f1f1f"/>
                          </a:solidFill>
                          <a:latin typeface="Arial"/>
                        </a:rPr>
                        <a:t>мл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(3200 анти-Ха  МЕ) или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0,4</a:t>
                      </a:r>
                      <a:r>
                        <a:rPr b="0" lang="ru-RU" sz="1950" spc="24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мг</a:t>
                      </a:r>
                      <a:r>
                        <a:rPr b="0" lang="ru-RU" sz="1950" spc="18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(4250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	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анти-Ха</a:t>
                      </a:r>
                      <a:r>
                        <a:rPr b="0" lang="ru-RU" sz="1950" spc="-60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МЕ)  1</a:t>
                      </a:r>
                      <a:r>
                        <a:rPr b="0" lang="ru-RU" sz="19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раз/сут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noFill/>
                  </a:tcPr>
                </a:tc>
                <a:tc>
                  <a:txBody>
                    <a:bodyPr lIns="0" rIns="0" tIns="158400" bIns="0">
                      <a:noAutofit/>
                    </a:bodyPr>
                    <a:p>
                      <a:pPr algn="ctr">
                        <a:lnSpc>
                          <a:spcPts val="2296"/>
                        </a:lnSpc>
                        <a:spcBef>
                          <a:spcPts val="1250"/>
                        </a:spcBef>
                      </a:pP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Подкожно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0,3 </a:t>
                      </a:r>
                      <a:r>
                        <a:rPr b="0" lang="ru-RU" sz="1950" spc="18" strike="noStrike">
                          <a:solidFill>
                            <a:srgbClr val="1f1f1f"/>
                          </a:solidFill>
                          <a:latin typeface="Arial"/>
                        </a:rPr>
                        <a:t>мл</a:t>
                      </a:r>
                      <a:endParaRPr b="0" lang="ru-RU" sz="19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2296"/>
                        </a:lnSpc>
                      </a:pP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(3200 анти-Ха МЕ) 2</a:t>
                      </a:r>
                      <a:r>
                        <a:rPr b="0" lang="ru-RU" sz="195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раза/сут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noFill/>
                  </a:tcPr>
                </a:tc>
                <a:tc>
                  <a:txBody>
                    <a:bodyPr lIns="0" rIns="0" tIns="252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Подкожно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0,6 </a:t>
                      </a:r>
                      <a:r>
                        <a:rPr b="0" lang="ru-RU" sz="1950" spc="18" strike="noStrike">
                          <a:solidFill>
                            <a:srgbClr val="1f1f1f"/>
                          </a:solidFill>
                          <a:latin typeface="Arial"/>
                        </a:rPr>
                        <a:t>мл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(6400 анти-Ха МЕ) 2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раза/сут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noFill/>
                  </a:tcPr>
                </a:tc>
              </a:tr>
              <a:tr h="776520">
                <a:tc>
                  <a:txBody>
                    <a:bodyPr lIns="0" rIns="0" tIns="108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720" algn="ctr">
                        <a:lnSpc>
                          <a:spcPct val="100000"/>
                        </a:lnSpc>
                      </a:pPr>
                      <a:r>
                        <a:rPr b="1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Бемипарин </a:t>
                      </a:r>
                      <a:r>
                        <a:rPr b="1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натрия*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 lIns="0" rIns="0" tIns="165600" bIns="0">
                      <a:noAutofit/>
                    </a:bodyPr>
                    <a:p>
                      <a:pPr marL="1718280" indent="-1312200">
                        <a:lnSpc>
                          <a:spcPct val="101000"/>
                        </a:lnSpc>
                        <a:spcBef>
                          <a:spcPts val="1304"/>
                        </a:spcBef>
                      </a:pP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Подкожно 2500 анти-Ха </a:t>
                      </a:r>
                      <a:r>
                        <a:rPr b="0" lang="ru-RU" sz="1950" spc="18" strike="noStrike">
                          <a:solidFill>
                            <a:srgbClr val="1f1f1f"/>
                          </a:solidFill>
                          <a:latin typeface="Arial"/>
                        </a:rPr>
                        <a:t>МЕ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1  раз/сут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 lIns="0" rIns="0" tIns="128880" bIns="0">
                      <a:noAutofit/>
                    </a:bodyPr>
                    <a:p>
                      <a:pPr marL="1531800" indent="-1098720">
                        <a:lnSpc>
                          <a:spcPct val="109000"/>
                        </a:lnSpc>
                        <a:spcBef>
                          <a:spcPts val="1015"/>
                        </a:spcBef>
                      </a:pP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Подкожно 3500 анти-Ха </a:t>
                      </a:r>
                      <a:r>
                        <a:rPr b="0" lang="ru-RU" sz="1950" spc="18" strike="noStrike">
                          <a:solidFill>
                            <a:srgbClr val="1f1f1f"/>
                          </a:solidFill>
                          <a:latin typeface="Arial"/>
                        </a:rPr>
                        <a:t>МЕ 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1</a:t>
                      </a:r>
                      <a:r>
                        <a:rPr b="0" lang="ru-RU" sz="1950" spc="43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раз/сут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 lIns="0" rIns="0" tIns="108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720" algn="ctr">
                        <a:lnSpc>
                          <a:spcPct val="100000"/>
                        </a:lnSpc>
                      </a:pP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Бемипарин</a:t>
                      </a:r>
                      <a:r>
                        <a:rPr b="0" lang="ru-RU" sz="1950" spc="18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натрия*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solidFill>
                      <a:srgbClr val="dddddd"/>
                    </a:solidFill>
                  </a:tcPr>
                </a:tc>
              </a:tr>
              <a:tr h="1419480"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720" algn="ctr">
                        <a:lnSpc>
                          <a:spcPct val="100000"/>
                        </a:lnSpc>
                        <a:spcBef>
                          <a:spcPts val="1749"/>
                        </a:spcBef>
                      </a:pPr>
                      <a:r>
                        <a:rPr b="1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Фондапаринукс</a:t>
                      </a:r>
                      <a:r>
                        <a:rPr b="1" lang="ru-RU" sz="1950" spc="32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натрия*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noFill/>
                  </a:tcPr>
                </a:tc>
                <a:tc>
                  <a:txBody>
                    <a:bodyPr lIns="0" rIns="0" tIns="540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2296"/>
                        </a:lnSpc>
                      </a:pP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Подкожно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2,5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 мг</a:t>
                      </a:r>
                      <a:endParaRPr b="0" lang="ru-RU" sz="19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ts val="2296"/>
                        </a:lnSpc>
                      </a:pP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1</a:t>
                      </a:r>
                      <a:r>
                        <a:rPr b="0" lang="ru-RU" sz="19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раз/сут.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noFill/>
                  </a:tcPr>
                </a:tc>
                <a:tc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noFill/>
                  </a:tcPr>
                </a:tc>
                <a:tc>
                  <a:txBody>
                    <a:bodyPr lIns="0" rIns="0" tIns="432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119520" indent="-4680" algn="ctr">
                        <a:lnSpc>
                          <a:spcPct val="96000"/>
                        </a:lnSpc>
                      </a:pP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Лечение венозных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тромбоэмболических осложнений:  5 мг 1 раз/сут при массе тела до 50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кг; 7,5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мг 1</a:t>
                      </a:r>
                      <a:r>
                        <a:rPr b="0" lang="ru-RU" sz="1950" spc="-32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раз/сут  при массе тела 50-100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кг; </a:t>
                      </a:r>
                      <a:r>
                        <a:rPr b="0" lang="ru-RU" sz="195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10 мг 1 раз/сут при массе  тела выше </a:t>
                      </a:r>
                      <a:r>
                        <a:rPr b="0" lang="ru-RU" sz="19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100 кг.</a:t>
                      </a:r>
                      <a:endParaRPr b="0" lang="ru-RU" sz="19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739" name="CustomShape 15"/>
          <p:cNvSpPr/>
          <p:nvPr/>
        </p:nvSpPr>
        <p:spPr>
          <a:xfrm>
            <a:off x="791640" y="12038040"/>
            <a:ext cx="18464760" cy="1791000"/>
          </a:xfrm>
          <a:custGeom>
            <a:avLst/>
            <a:gdLst/>
            <a:ahLst/>
            <a:rect l="l" t="t" r="r" b="b"/>
            <a:pathLst>
              <a:path w="18465165" h="1791334">
                <a:moveTo>
                  <a:pt x="18348641" y="0"/>
                </a:moveTo>
                <a:lnTo>
                  <a:pt x="116025" y="0"/>
                </a:lnTo>
                <a:lnTo>
                  <a:pt x="70862" y="9113"/>
                </a:lnTo>
                <a:lnTo>
                  <a:pt x="33982" y="33969"/>
                </a:lnTo>
                <a:lnTo>
                  <a:pt x="9117" y="70838"/>
                </a:lnTo>
                <a:lnTo>
                  <a:pt x="0" y="115991"/>
                </a:lnTo>
                <a:lnTo>
                  <a:pt x="0" y="1674722"/>
                </a:lnTo>
                <a:lnTo>
                  <a:pt x="9117" y="1719892"/>
                </a:lnTo>
                <a:lnTo>
                  <a:pt x="33982" y="1756776"/>
                </a:lnTo>
                <a:lnTo>
                  <a:pt x="70862" y="1781642"/>
                </a:lnTo>
                <a:lnTo>
                  <a:pt x="116025" y="1790759"/>
                </a:lnTo>
                <a:lnTo>
                  <a:pt x="18348641" y="1790759"/>
                </a:lnTo>
                <a:lnTo>
                  <a:pt x="18393794" y="1781642"/>
                </a:lnTo>
                <a:lnTo>
                  <a:pt x="18430663" y="1756776"/>
                </a:lnTo>
                <a:lnTo>
                  <a:pt x="18455519" y="1719892"/>
                </a:lnTo>
                <a:lnTo>
                  <a:pt x="18464632" y="1674722"/>
                </a:lnTo>
                <a:lnTo>
                  <a:pt x="18464632" y="115991"/>
                </a:lnTo>
                <a:lnTo>
                  <a:pt x="18455519" y="70838"/>
                </a:lnTo>
                <a:lnTo>
                  <a:pt x="18430663" y="33969"/>
                </a:lnTo>
                <a:lnTo>
                  <a:pt x="18393794" y="9113"/>
                </a:lnTo>
                <a:lnTo>
                  <a:pt x="18348641" y="0"/>
                </a:lnTo>
                <a:close/>
              </a:path>
            </a:pathLst>
          </a:custGeom>
          <a:solidFill>
            <a:srgbClr val="ffe7e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0" name="CustomShape 16"/>
          <p:cNvSpPr/>
          <p:nvPr/>
        </p:nvSpPr>
        <p:spPr>
          <a:xfrm>
            <a:off x="791640" y="12038040"/>
            <a:ext cx="18464760" cy="1791000"/>
          </a:xfrm>
          <a:custGeom>
            <a:avLst/>
            <a:gdLst/>
            <a:ahLst/>
            <a:rect l="l" t="t" r="r" b="b"/>
            <a:pathLst>
              <a:path w="18465165" h="1791334">
                <a:moveTo>
                  <a:pt x="0" y="115991"/>
                </a:moveTo>
                <a:lnTo>
                  <a:pt x="9117" y="70838"/>
                </a:lnTo>
                <a:lnTo>
                  <a:pt x="33982" y="33969"/>
                </a:lnTo>
                <a:lnTo>
                  <a:pt x="70862" y="9113"/>
                </a:lnTo>
                <a:lnTo>
                  <a:pt x="116025" y="0"/>
                </a:lnTo>
                <a:lnTo>
                  <a:pt x="18348641" y="0"/>
                </a:lnTo>
                <a:lnTo>
                  <a:pt x="18393794" y="9113"/>
                </a:lnTo>
                <a:lnTo>
                  <a:pt x="18430663" y="33969"/>
                </a:lnTo>
                <a:lnTo>
                  <a:pt x="18455518" y="70838"/>
                </a:lnTo>
                <a:lnTo>
                  <a:pt x="18464632" y="115991"/>
                </a:lnTo>
                <a:lnTo>
                  <a:pt x="18464632" y="1674722"/>
                </a:lnTo>
                <a:lnTo>
                  <a:pt x="18455518" y="1719892"/>
                </a:lnTo>
                <a:lnTo>
                  <a:pt x="18430663" y="1756776"/>
                </a:lnTo>
                <a:lnTo>
                  <a:pt x="18393794" y="1781642"/>
                </a:lnTo>
                <a:lnTo>
                  <a:pt x="18348641" y="1790759"/>
                </a:lnTo>
                <a:lnTo>
                  <a:pt x="116025" y="1790759"/>
                </a:lnTo>
                <a:lnTo>
                  <a:pt x="70862" y="1781642"/>
                </a:lnTo>
                <a:lnTo>
                  <a:pt x="33982" y="1756776"/>
                </a:lnTo>
                <a:lnTo>
                  <a:pt x="9117" y="1719892"/>
                </a:lnTo>
                <a:lnTo>
                  <a:pt x="0" y="1674722"/>
                </a:lnTo>
                <a:lnTo>
                  <a:pt x="0" y="115991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1" name="CustomShape 17"/>
          <p:cNvSpPr/>
          <p:nvPr/>
        </p:nvSpPr>
        <p:spPr>
          <a:xfrm>
            <a:off x="909720" y="12088800"/>
            <a:ext cx="18141120" cy="166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1800" spc="-1" strike="noStrike">
                <a:solidFill>
                  <a:srgbClr val="565656"/>
                </a:solidFill>
                <a:latin typeface="Arial"/>
              </a:rPr>
              <a:t>* </a:t>
            </a:r>
            <a:r>
              <a:rPr b="0" lang="ru-RU" sz="1700" spc="4" strike="noStrike">
                <a:solidFill>
                  <a:srgbClr val="1f1f1f"/>
                </a:solidFill>
                <a:latin typeface="Arial"/>
              </a:rPr>
              <a:t>при </a:t>
            </a:r>
            <a:r>
              <a:rPr b="0" lang="ru-RU" sz="1700" spc="-1" strike="noStrike">
                <a:solidFill>
                  <a:srgbClr val="1f1f1f"/>
                </a:solidFill>
                <a:latin typeface="Arial"/>
              </a:rPr>
              <a:t>выраженной </a:t>
            </a:r>
            <a:r>
              <a:rPr b="0" lang="ru-RU" sz="1800" spc="-12" strike="noStrike">
                <a:solidFill>
                  <a:srgbClr val="1f1f1f"/>
                </a:solidFill>
                <a:latin typeface="Arial"/>
              </a:rPr>
              <a:t>почечной недостаточности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противопоказаны </a:t>
            </a:r>
            <a:r>
              <a:rPr b="0" lang="ru-RU" sz="1800" spc="4" strike="noStrike">
                <a:solidFill>
                  <a:srgbClr val="1f1f1f"/>
                </a:solidFill>
                <a:latin typeface="Arial"/>
              </a:rPr>
              <a:t>(см. </a:t>
            </a: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инструкцию к</a:t>
            </a:r>
            <a:r>
              <a:rPr b="0" lang="ru-RU" sz="1800" spc="-11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препаратам);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"/>
              </a:spcBef>
            </a:pP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** </a:t>
            </a:r>
            <a:r>
              <a:rPr b="0" lang="ru-RU" sz="1800" spc="-15" strike="noStrike">
                <a:solidFill>
                  <a:srgbClr val="1f1f1f"/>
                </a:solidFill>
                <a:latin typeface="Arial"/>
              </a:rPr>
              <a:t>единого </a:t>
            </a:r>
            <a:r>
              <a:rPr b="0" lang="ru-RU" sz="1800" spc="-12" strike="noStrike">
                <a:solidFill>
                  <a:srgbClr val="1f1f1f"/>
                </a:solidFill>
                <a:latin typeface="Arial"/>
              </a:rPr>
              <a:t>определения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промежуточных </a:t>
            </a:r>
            <a:r>
              <a:rPr b="0" lang="ru-RU" sz="1800" spc="-12" strike="noStrike">
                <a:solidFill>
                  <a:srgbClr val="1f1f1f"/>
                </a:solidFill>
                <a:latin typeface="Arial"/>
              </a:rPr>
              <a:t>доз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антикоагулянтов</a:t>
            </a:r>
            <a:r>
              <a:rPr b="0" lang="ru-RU" sz="1800" spc="-80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1800" spc="-72" strike="noStrike">
                <a:solidFill>
                  <a:srgbClr val="1f1f1f"/>
                </a:solidFill>
                <a:latin typeface="Arial"/>
              </a:rPr>
              <a:t>нет.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</a:pP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Рутинное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мониторирование </a:t>
            </a: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анти-Ха активности в крови при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подкожном </a:t>
            </a:r>
            <a:r>
              <a:rPr b="0" lang="ru-RU" sz="1800" spc="-12" strike="noStrike">
                <a:solidFill>
                  <a:srgbClr val="1f1f1f"/>
                </a:solidFill>
                <a:latin typeface="Arial"/>
              </a:rPr>
              <a:t>введении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антикоагулянтов </a:t>
            </a: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не </a:t>
            </a:r>
            <a:r>
              <a:rPr b="0" lang="ru-RU" sz="1800" spc="-15" strike="noStrike">
                <a:solidFill>
                  <a:srgbClr val="1f1f1f"/>
                </a:solidFill>
                <a:latin typeface="Arial"/>
              </a:rPr>
              <a:t>требуется. </a:t>
            </a:r>
            <a:r>
              <a:rPr b="0" lang="ru-RU" sz="1800" spc="4" strike="noStrike">
                <a:solidFill>
                  <a:srgbClr val="1f1f1f"/>
                </a:solidFill>
                <a:latin typeface="Arial"/>
              </a:rPr>
              <a:t>Оно </a:t>
            </a:r>
            <a:r>
              <a:rPr b="0" lang="ru-RU" sz="1800" spc="-15" strike="noStrike">
                <a:solidFill>
                  <a:srgbClr val="1f1f1f"/>
                </a:solidFill>
                <a:latin typeface="Arial"/>
              </a:rPr>
              <a:t>может </a:t>
            </a: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быть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рассмотрено для </a:t>
            </a:r>
            <a:r>
              <a:rPr b="0" lang="ru-RU" sz="1800" spc="-12" strike="noStrike">
                <a:solidFill>
                  <a:srgbClr val="1f1f1f"/>
                </a:solidFill>
                <a:latin typeface="Arial"/>
              </a:rPr>
              <a:t>подбора</a:t>
            </a:r>
            <a:r>
              <a:rPr b="0" lang="ru-RU" sz="1800" spc="-165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дозы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</a:pP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у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больных </a:t>
            </a: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с повышенным риском </a:t>
            </a:r>
            <a:r>
              <a:rPr b="0" lang="ru-RU" sz="1800" spc="-12" strike="noStrike">
                <a:solidFill>
                  <a:srgbClr val="1f1f1f"/>
                </a:solidFill>
                <a:latin typeface="Arial"/>
              </a:rPr>
              <a:t>кровотечений </a:t>
            </a: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и/или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тромбоза. </a:t>
            </a:r>
            <a:r>
              <a:rPr b="0" lang="ru-RU" sz="1800" spc="-12" strike="noStrike">
                <a:solidFill>
                  <a:srgbClr val="1f1f1f"/>
                </a:solidFill>
                <a:latin typeface="Arial"/>
              </a:rPr>
              <a:t>Целевые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значения для </a:t>
            </a: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профилактического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применения </a:t>
            </a:r>
            <a:r>
              <a:rPr b="0" lang="ru-RU" sz="1800" spc="4" strike="noStrike">
                <a:solidFill>
                  <a:srgbClr val="1f1f1f"/>
                </a:solidFill>
                <a:latin typeface="Arial"/>
              </a:rPr>
              <a:t>0,2-0,6 </a:t>
            </a: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анти-Ха ЕД/мл,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для </a:t>
            </a:r>
            <a:r>
              <a:rPr b="0" lang="ru-RU" sz="1800" spc="-12" strike="noStrike">
                <a:solidFill>
                  <a:srgbClr val="1f1f1f"/>
                </a:solidFill>
                <a:latin typeface="Arial"/>
              </a:rPr>
              <a:t>лечебных доз </a:t>
            </a: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0,6-1,0  анти-Ха ЕД/мл. </a:t>
            </a:r>
            <a:r>
              <a:rPr b="0" lang="ru-RU" sz="1800" spc="4" strike="noStrike">
                <a:solidFill>
                  <a:srgbClr val="1f1f1f"/>
                </a:solidFill>
                <a:latin typeface="Arial"/>
              </a:rPr>
              <a:t>При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применении </a:t>
            </a: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НМГ кровь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для </a:t>
            </a:r>
            <a:r>
              <a:rPr b="0" lang="ru-RU" sz="1800" spc="-15" strike="noStrike">
                <a:solidFill>
                  <a:srgbClr val="1f1f1f"/>
                </a:solidFill>
                <a:latin typeface="Arial"/>
              </a:rPr>
              <a:t>определения </a:t>
            </a: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анти-Ха активности </a:t>
            </a:r>
            <a:r>
              <a:rPr b="0" lang="ru-RU" sz="1800" spc="-15" strike="noStrike">
                <a:solidFill>
                  <a:srgbClr val="1f1f1f"/>
                </a:solidFill>
                <a:latin typeface="Arial"/>
              </a:rPr>
              <a:t>берется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через </a:t>
            </a:r>
            <a:r>
              <a:rPr b="0" lang="ru-RU" sz="1800" spc="4" strike="noStrike">
                <a:solidFill>
                  <a:srgbClr val="1f1f1f"/>
                </a:solidFill>
                <a:latin typeface="Arial"/>
              </a:rPr>
              <a:t>4-6 </a:t>
            </a: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ч после </a:t>
            </a:r>
            <a:r>
              <a:rPr b="0" lang="ru-RU" sz="1800" spc="-12" strike="noStrike">
                <a:solidFill>
                  <a:srgbClr val="1f1f1f"/>
                </a:solidFill>
                <a:latin typeface="Arial"/>
              </a:rPr>
              <a:t>введения препарата </a:t>
            </a: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(оптимально после 3-4-х инъекций),  при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подкожном </a:t>
            </a:r>
            <a:r>
              <a:rPr b="0" lang="ru-RU" sz="1800" spc="-12" strike="noStrike">
                <a:solidFill>
                  <a:srgbClr val="1f1f1f"/>
                </a:solidFill>
                <a:latin typeface="Arial"/>
              </a:rPr>
              <a:t>введении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промежуточных </a:t>
            </a:r>
            <a:r>
              <a:rPr b="0" lang="ru-RU" sz="1800" spc="-12" strike="noStrike">
                <a:solidFill>
                  <a:srgbClr val="1f1f1f"/>
                </a:solidFill>
                <a:latin typeface="Arial"/>
              </a:rPr>
              <a:t>доз </a:t>
            </a: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НФГ –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посередине </a:t>
            </a: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между инъекциями, при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внутривенной инфузии </a:t>
            </a: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НФГ –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через </a:t>
            </a: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6 </a:t>
            </a:r>
            <a:r>
              <a:rPr b="0" lang="ru-RU" sz="1800" spc="4" strike="noStrike">
                <a:solidFill>
                  <a:srgbClr val="1f1f1f"/>
                </a:solidFill>
                <a:latin typeface="Arial"/>
              </a:rPr>
              <a:t>часов </a:t>
            </a: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после каждого изменения</a:t>
            </a:r>
            <a:r>
              <a:rPr b="0" lang="ru-RU" sz="1800" spc="-185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дозы.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42" name="TextShape 18"/>
          <p:cNvSpPr txBox="1"/>
          <p:nvPr/>
        </p:nvSpPr>
        <p:spPr>
          <a:xfrm>
            <a:off x="669240" y="371160"/>
            <a:ext cx="16335000" cy="23896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2929" spc="21" strike="noStrike" baseline="1000">
                <a:solidFill>
                  <a:srgbClr val="1f1f1f"/>
                </a:solidFill>
                <a:latin typeface="Arial"/>
              </a:rPr>
              <a:t>Приложение</a:t>
            </a:r>
            <a:r>
              <a:rPr b="1" lang="ru-RU" sz="2929" spc="49" strike="noStrike" baseline="1000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929" spc="21" strike="noStrike" baseline="1000">
                <a:solidFill>
                  <a:srgbClr val="1f1f1f"/>
                </a:solidFill>
                <a:latin typeface="Arial"/>
              </a:rPr>
              <a:t>9-2</a:t>
            </a:r>
            <a:r>
              <a:rPr b="1" lang="ru-RU" sz="2929" spc="21" strike="noStrike" baseline="1000">
                <a:solidFill>
                  <a:srgbClr val="1f1f1f"/>
                </a:solidFill>
                <a:latin typeface="Arial"/>
              </a:rPr>
              <a:t>	</a:t>
            </a:r>
            <a:r>
              <a:rPr b="1" lang="ru-RU" sz="3600" spc="-7" strike="noStrike">
                <a:solidFill>
                  <a:srgbClr val="c00000"/>
                </a:solidFill>
                <a:latin typeface="Arial"/>
              </a:rPr>
              <a:t>Список </a:t>
            </a:r>
            <a:r>
              <a:rPr b="1" lang="ru-RU" sz="3600" spc="-32" strike="noStrike">
                <a:solidFill>
                  <a:srgbClr val="1f1f1f"/>
                </a:solidFill>
                <a:latin typeface="Arial"/>
              </a:rPr>
              <a:t>возможных </a:t>
            </a:r>
            <a:r>
              <a:rPr b="1" lang="ru-RU" sz="3600" spc="-1" strike="noStrike">
                <a:solidFill>
                  <a:srgbClr val="1f1f1f"/>
                </a:solidFill>
                <a:latin typeface="Arial"/>
              </a:rPr>
              <a:t>к</a:t>
            </a:r>
            <a:r>
              <a:rPr b="1" lang="ru-RU" sz="3600" spc="38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3600" spc="-7" strike="noStrike">
                <a:solidFill>
                  <a:srgbClr val="1f1f1f"/>
                </a:solidFill>
                <a:latin typeface="Arial"/>
              </a:rPr>
              <a:t>назначению</a:t>
            </a:r>
            <a:br/>
            <a:r>
              <a:rPr b="1" lang="ru-RU" sz="3600" spc="-12" strike="noStrike">
                <a:solidFill>
                  <a:srgbClr val="c00000"/>
                </a:solidFill>
                <a:latin typeface="Arial"/>
              </a:rPr>
              <a:t>антикоагулянтных средств </a:t>
            </a:r>
            <a:r>
              <a:rPr b="1" lang="ru-RU" sz="3600" spc="-1" strike="noStrike">
                <a:solidFill>
                  <a:srgbClr val="1f1f1f"/>
                </a:solidFill>
                <a:latin typeface="Arial"/>
              </a:rPr>
              <a:t>для </a:t>
            </a:r>
            <a:r>
              <a:rPr b="1" lang="ru-RU" sz="3600" spc="-15" strike="noStrike">
                <a:solidFill>
                  <a:srgbClr val="1f1f1f"/>
                </a:solidFill>
                <a:latin typeface="Arial"/>
              </a:rPr>
              <a:t>лечения </a:t>
            </a:r>
            <a:r>
              <a:rPr b="1" lang="ru-RU" sz="3600" spc="-7" strike="noStrike">
                <a:solidFill>
                  <a:srgbClr val="1f1f1f"/>
                </a:solidFill>
                <a:latin typeface="Arial"/>
              </a:rPr>
              <a:t>COVID-19 </a:t>
            </a:r>
            <a:r>
              <a:rPr b="1" lang="ru-RU" sz="3600" spc="-1" strike="noStrike">
                <a:solidFill>
                  <a:srgbClr val="c00000"/>
                </a:solidFill>
                <a:latin typeface="Arial"/>
              </a:rPr>
              <a:t>у</a:t>
            </a:r>
            <a:r>
              <a:rPr b="1" lang="ru-RU" sz="3600" spc="168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1" lang="ru-RU" sz="3600" spc="-7" strike="noStrike">
                <a:solidFill>
                  <a:srgbClr val="c00000"/>
                </a:solidFill>
                <a:latin typeface="Arial"/>
              </a:rPr>
              <a:t>взрослых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CustomShape 1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4" name="CustomShape 2"/>
          <p:cNvSpPr/>
          <p:nvPr/>
        </p:nvSpPr>
        <p:spPr>
          <a:xfrm>
            <a:off x="682920" y="1161360"/>
            <a:ext cx="7841160" cy="360"/>
          </a:xfrm>
          <a:custGeom>
            <a:avLst/>
            <a:gdLst/>
            <a:ahLst/>
            <a:rect l="l" t="t" r="r" b="b"/>
            <a:pathLst>
              <a:path w="7841615" h="0">
                <a:moveTo>
                  <a:pt x="0" y="0"/>
                </a:moveTo>
                <a:lnTo>
                  <a:pt x="7841107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5" name="CustomShape 3"/>
          <p:cNvSpPr/>
          <p:nvPr/>
        </p:nvSpPr>
        <p:spPr>
          <a:xfrm>
            <a:off x="682200" y="1131840"/>
            <a:ext cx="2945520" cy="360"/>
          </a:xfrm>
          <a:custGeom>
            <a:avLst/>
            <a:gdLst/>
            <a:ahLst/>
            <a:rect l="l" t="t" r="r" b="b"/>
            <a:pathLst>
              <a:path w="2945765" h="0">
                <a:moveTo>
                  <a:pt x="0" y="0"/>
                </a:moveTo>
                <a:lnTo>
                  <a:pt x="294563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746" name="Table 4"/>
          <p:cNvGraphicFramePr/>
          <p:nvPr/>
        </p:nvGraphicFramePr>
        <p:xfrm>
          <a:off x="790920" y="2287440"/>
          <a:ext cx="18464760" cy="5132160"/>
        </p:xfrm>
        <a:graphic>
          <a:graphicData uri="http://schemas.openxmlformats.org/drawingml/2006/table">
            <a:tbl>
              <a:tblPr/>
              <a:tblGrid>
                <a:gridCol w="3812760"/>
                <a:gridCol w="7326000"/>
                <a:gridCol w="7326000"/>
              </a:tblGrid>
              <a:tr h="1063080">
                <a:tc>
                  <a:txBody>
                    <a:bodyPr lIns="0" rIns="0" tIns="540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3960" algn="ctr">
                        <a:lnSpc>
                          <a:spcPct val="100000"/>
                        </a:lnSpc>
                      </a:pPr>
                      <a:r>
                        <a:rPr b="1" lang="ru-RU" sz="250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Препарат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solidFill>
                      <a:srgbClr val="e8ebfd"/>
                    </a:solidFill>
                  </a:tcPr>
                </a:tc>
                <a:tc>
                  <a:txBody>
                    <a:bodyPr lIns="0" rIns="0" tIns="540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50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Лечебная</a:t>
                      </a:r>
                      <a:r>
                        <a:rPr b="1" lang="ru-RU" sz="2500" spc="18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50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доза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solidFill>
                      <a:srgbClr val="e8ebfd"/>
                    </a:solidFill>
                  </a:tcPr>
                </a:tc>
                <a:tc>
                  <a:tcPr>
                    <a:lnL w="12240">
                      <a:solidFill>
                        <a:srgbClr val="1f1f1f"/>
                      </a:solidFill>
                    </a:lnL>
                    <a:solidFill>
                      <a:srgbClr val="e8ebfd"/>
                    </a:solidFill>
                  </a:tcPr>
                </a:tc>
              </a:tr>
              <a:tr h="1178280">
                <a:tc>
                  <a:txBody>
                    <a:bodyPr lIns="0" rIns="0" tIns="360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Ривароксабан</a:t>
                      </a:r>
                      <a:r>
                        <a:rPr b="1" lang="ru-RU" sz="215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*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noFill/>
                  </a:tcPr>
                </a:tc>
                <a:tc>
                  <a:txBody>
                    <a:bodyPr lIns="0" rIns="0" tIns="360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720" algn="ctr">
                        <a:lnSpc>
                          <a:spcPct val="100000"/>
                        </a:lnSpc>
                      </a:pP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10 мг per os</a:t>
                      </a:r>
                      <a:r>
                        <a:rPr b="0" lang="ru-RU" sz="215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1 раз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	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в сутки в </a:t>
                      </a:r>
                      <a:r>
                        <a:rPr b="0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течение 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30</a:t>
                      </a:r>
                      <a:r>
                        <a:rPr b="0" lang="ru-RU" sz="2150" spc="-32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дней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latin typeface="Arial"/>
                          <a:ea typeface="Times New Roman"/>
                        </a:rPr>
                        <a:t>Лечение ТГВ/ТЭЛА: 15 мг 2 раза/сут 21 сутки, затем 20 мг 1 раз/сут не менее 3 месяцев 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1f1f1f"/>
                      </a:solidFill>
                    </a:lnL>
                    <a:noFill/>
                  </a:tcPr>
                </a:tc>
              </a:tr>
              <a:tr h="1213200">
                <a:tc>
                  <a:txBody>
                    <a:bodyPr lIns="0" rIns="0" tIns="252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Апиксабан</a:t>
                      </a:r>
                      <a:r>
                        <a:rPr b="1" lang="ru-RU" sz="21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*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 lIns="0" rIns="0" tIns="252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3102480">
                        <a:lnSpc>
                          <a:spcPct val="100000"/>
                        </a:lnSpc>
                      </a:pPr>
                      <a:r>
                        <a:rPr b="0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2.5 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мг per</a:t>
                      </a:r>
                      <a:r>
                        <a:rPr b="0" lang="ru-RU" sz="21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os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	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2 </a:t>
                      </a:r>
                      <a:r>
                        <a:rPr b="0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раза 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в сутки в течение 30</a:t>
                      </a:r>
                      <a:r>
                        <a:rPr b="0" lang="ru-RU" sz="2150" spc="-26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дней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solidFill>
                      <a:srgbClr val="dddddd"/>
                    </a:solidFill>
                  </a:tcPr>
                </a:tc>
                <a:tc>
                  <a:txBody>
                    <a:bodyPr lIns="0" rIns="0" tIns="252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latin typeface="Arial"/>
                        </a:rPr>
                        <a:t>Лечение ТГВ/ТЭЛА: 10 мг 2 раза/сут 7 суток, затем 5 мг 2 раза/сут как минимум 3 месяца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solidFill>
                      <a:srgbClr val="dddddd"/>
                    </a:solidFill>
                  </a:tcPr>
                </a:tc>
              </a:tr>
              <a:tr h="1362240"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latin typeface="Arial"/>
                          <a:ea typeface="Times New Roman"/>
                        </a:rPr>
                        <a:t>Дабигатрана этексилат**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400" marR="68400">
                    <a:lnR w="12240">
                      <a:solidFill>
                        <a:srgbClr val="1f1f1f"/>
                      </a:solidFill>
                    </a:lnR>
                    <a:noFill/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latin typeface="Arial"/>
                          <a:ea typeface="Times New Roman"/>
                        </a:rPr>
                        <a:t>110 мг 2 раза/сут; 75 мг 2 раза/сут у больных с клиренсом креатинина 30-49 мл/мин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noFill/>
                  </a:tcPr>
                </a:tc>
                <a:tc>
                  <a:txBody>
                    <a:bodyPr lIns="0" rIns="0" tIns="252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latin typeface="Arial"/>
                        </a:rPr>
                        <a:t>Лечение ТГВ/ТЭЛА: после как минимум 5 суток введения лечебных доз парентеральных антикоагулянтов 150 мг 2 раза/сут не менее 3 месяцев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747" name="CustomShape 5"/>
          <p:cNvSpPr/>
          <p:nvPr/>
        </p:nvSpPr>
        <p:spPr>
          <a:xfrm>
            <a:off x="655920" y="12580200"/>
            <a:ext cx="18464760" cy="512640"/>
          </a:xfrm>
          <a:custGeom>
            <a:avLst/>
            <a:gdLst/>
            <a:ahLst/>
            <a:rect l="l" t="t" r="r" b="b"/>
            <a:pathLst>
              <a:path w="18465165" h="513079">
                <a:moveTo>
                  <a:pt x="18431394" y="0"/>
                </a:moveTo>
                <a:lnTo>
                  <a:pt x="33238" y="0"/>
                </a:lnTo>
                <a:lnTo>
                  <a:pt x="20298" y="2614"/>
                </a:lnTo>
                <a:lnTo>
                  <a:pt x="9733" y="9742"/>
                </a:lnTo>
                <a:lnTo>
                  <a:pt x="2611" y="20308"/>
                </a:lnTo>
                <a:lnTo>
                  <a:pt x="0" y="33238"/>
                </a:lnTo>
                <a:lnTo>
                  <a:pt x="0" y="479782"/>
                </a:lnTo>
                <a:lnTo>
                  <a:pt x="2611" y="492712"/>
                </a:lnTo>
                <a:lnTo>
                  <a:pt x="9733" y="503278"/>
                </a:lnTo>
                <a:lnTo>
                  <a:pt x="20298" y="510406"/>
                </a:lnTo>
                <a:lnTo>
                  <a:pt x="33238" y="513021"/>
                </a:lnTo>
                <a:lnTo>
                  <a:pt x="18431394" y="513021"/>
                </a:lnTo>
                <a:lnTo>
                  <a:pt x="18444324" y="510406"/>
                </a:lnTo>
                <a:lnTo>
                  <a:pt x="18454890" y="503278"/>
                </a:lnTo>
                <a:lnTo>
                  <a:pt x="18462018" y="492712"/>
                </a:lnTo>
                <a:lnTo>
                  <a:pt x="18464632" y="479782"/>
                </a:lnTo>
                <a:lnTo>
                  <a:pt x="18464632" y="33238"/>
                </a:lnTo>
                <a:lnTo>
                  <a:pt x="18462018" y="20308"/>
                </a:lnTo>
                <a:lnTo>
                  <a:pt x="18454890" y="9742"/>
                </a:lnTo>
                <a:lnTo>
                  <a:pt x="18444324" y="2614"/>
                </a:lnTo>
                <a:lnTo>
                  <a:pt x="18431394" y="0"/>
                </a:lnTo>
                <a:close/>
              </a:path>
            </a:pathLst>
          </a:custGeom>
          <a:solidFill>
            <a:srgbClr val="ffe7e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8" name="CustomShape 6"/>
          <p:cNvSpPr/>
          <p:nvPr/>
        </p:nvSpPr>
        <p:spPr>
          <a:xfrm>
            <a:off x="682200" y="12555720"/>
            <a:ext cx="18464760" cy="807480"/>
          </a:xfrm>
          <a:custGeom>
            <a:avLst/>
            <a:gdLst/>
            <a:ahLst/>
            <a:rect l="l" t="t" r="r" b="b"/>
            <a:pathLst>
              <a:path w="18465165" h="513079">
                <a:moveTo>
                  <a:pt x="0" y="33238"/>
                </a:moveTo>
                <a:lnTo>
                  <a:pt x="2611" y="20308"/>
                </a:lnTo>
                <a:lnTo>
                  <a:pt x="9733" y="9742"/>
                </a:lnTo>
                <a:lnTo>
                  <a:pt x="20298" y="2614"/>
                </a:lnTo>
                <a:lnTo>
                  <a:pt x="33238" y="0"/>
                </a:lnTo>
                <a:lnTo>
                  <a:pt x="18431393" y="0"/>
                </a:lnTo>
                <a:lnTo>
                  <a:pt x="18444323" y="2614"/>
                </a:lnTo>
                <a:lnTo>
                  <a:pt x="18454890" y="9742"/>
                </a:lnTo>
                <a:lnTo>
                  <a:pt x="18462017" y="20308"/>
                </a:lnTo>
                <a:lnTo>
                  <a:pt x="18464632" y="33238"/>
                </a:lnTo>
                <a:lnTo>
                  <a:pt x="18464632" y="479782"/>
                </a:lnTo>
                <a:lnTo>
                  <a:pt x="18462017" y="492712"/>
                </a:lnTo>
                <a:lnTo>
                  <a:pt x="18454890" y="503278"/>
                </a:lnTo>
                <a:lnTo>
                  <a:pt x="18444323" y="510406"/>
                </a:lnTo>
                <a:lnTo>
                  <a:pt x="18431393" y="513021"/>
                </a:lnTo>
                <a:lnTo>
                  <a:pt x="33238" y="513021"/>
                </a:lnTo>
                <a:lnTo>
                  <a:pt x="20298" y="510406"/>
                </a:lnTo>
                <a:lnTo>
                  <a:pt x="9733" y="503278"/>
                </a:lnTo>
                <a:lnTo>
                  <a:pt x="2611" y="492712"/>
                </a:lnTo>
                <a:lnTo>
                  <a:pt x="0" y="479782"/>
                </a:lnTo>
                <a:lnTo>
                  <a:pt x="0" y="33238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9" name="CustomShape 7"/>
          <p:cNvSpPr/>
          <p:nvPr/>
        </p:nvSpPr>
        <p:spPr>
          <a:xfrm>
            <a:off x="790920" y="12585240"/>
            <a:ext cx="540792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1800" spc="-1" strike="noStrike">
                <a:solidFill>
                  <a:srgbClr val="565656"/>
                </a:solidFill>
                <a:latin typeface="Arial"/>
              </a:rPr>
              <a:t>*при наличии факторов </a:t>
            </a:r>
            <a:r>
              <a:rPr b="0" lang="ru-RU" sz="1800" spc="4" strike="noStrike">
                <a:solidFill>
                  <a:srgbClr val="565656"/>
                </a:solidFill>
                <a:latin typeface="Arial"/>
              </a:rPr>
              <a:t>риска</a:t>
            </a:r>
            <a:r>
              <a:rPr b="0" lang="ru-RU" sz="1800" spc="-86" strike="noStrike">
                <a:solidFill>
                  <a:srgbClr val="565656"/>
                </a:solidFill>
                <a:latin typeface="Arial"/>
              </a:rPr>
              <a:t> </a:t>
            </a:r>
            <a:r>
              <a:rPr b="0" lang="ru-RU" sz="1800" spc="-7" strike="noStrike">
                <a:solidFill>
                  <a:srgbClr val="565656"/>
                </a:solidFill>
                <a:latin typeface="Arial"/>
              </a:rPr>
              <a:t>тромбообразования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***при отсутствии ривароксабана и апиксабана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50" name="TextShape 8"/>
          <p:cNvSpPr txBox="1"/>
          <p:nvPr/>
        </p:nvSpPr>
        <p:spPr>
          <a:xfrm>
            <a:off x="19332360" y="13543920"/>
            <a:ext cx="408600" cy="825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25560">
              <a:lnSpc>
                <a:spcPts val="2886"/>
              </a:lnSpc>
            </a:pPr>
            <a:fld id="{C0AC2BAD-AEDE-4026-9F41-8AA1A26ED356}" type="slidenum">
              <a:rPr b="0" lang="ru-RU" sz="2500" spc="9" strike="noStrike">
                <a:solidFill>
                  <a:srgbClr val="8f8f8f"/>
                </a:solidFill>
                <a:latin typeface="Arial"/>
              </a:rPr>
              <a:t>&lt;номер&gt;</a:t>
            </a:fld>
            <a:endParaRPr b="0" lang="ru-RU" sz="2500" spc="-1" strike="noStrike">
              <a:latin typeface="Times New Roman"/>
            </a:endParaRPr>
          </a:p>
        </p:txBody>
      </p:sp>
      <p:sp>
        <p:nvSpPr>
          <p:cNvPr id="751" name="TextShape 9"/>
          <p:cNvSpPr txBox="1"/>
          <p:nvPr/>
        </p:nvSpPr>
        <p:spPr>
          <a:xfrm>
            <a:off x="669240" y="371160"/>
            <a:ext cx="13435560" cy="23896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2929" spc="21" strike="noStrike" baseline="1000">
                <a:solidFill>
                  <a:srgbClr val="1f1f1f"/>
                </a:solidFill>
                <a:latin typeface="Arial"/>
              </a:rPr>
              <a:t>Приложение</a:t>
            </a:r>
            <a:r>
              <a:rPr b="1" lang="ru-RU" sz="2929" spc="49" strike="noStrike" baseline="1000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929" spc="21" strike="noStrike" baseline="1000">
                <a:solidFill>
                  <a:srgbClr val="1f1f1f"/>
                </a:solidFill>
                <a:latin typeface="Arial"/>
              </a:rPr>
              <a:t>9-1</a:t>
            </a:r>
            <a:r>
              <a:rPr b="1" lang="ru-RU" sz="2929" spc="21" strike="noStrike" baseline="1000">
                <a:solidFill>
                  <a:srgbClr val="1f1f1f"/>
                </a:solidFill>
                <a:latin typeface="Arial"/>
              </a:rPr>
              <a:t>	</a:t>
            </a:r>
            <a:r>
              <a:rPr b="1" lang="ru-RU" sz="3600" spc="-7" strike="noStrike">
                <a:solidFill>
                  <a:srgbClr val="c00000"/>
                </a:solidFill>
                <a:latin typeface="Arial"/>
              </a:rPr>
              <a:t>Пероральные </a:t>
            </a:r>
            <a:r>
              <a:rPr b="1" lang="ru-RU" sz="3600" spc="-12" strike="noStrike">
                <a:solidFill>
                  <a:srgbClr val="c00000"/>
                </a:solidFill>
                <a:latin typeface="Arial"/>
              </a:rPr>
              <a:t>антикоагулянты </a:t>
            </a:r>
            <a:r>
              <a:rPr b="1" lang="ru-RU" sz="3600" spc="-21" strike="noStrike">
                <a:solidFill>
                  <a:srgbClr val="c00000"/>
                </a:solidFill>
                <a:latin typeface="Arial"/>
              </a:rPr>
              <a:t>прямого</a:t>
            </a:r>
            <a:r>
              <a:rPr b="1" lang="ru-RU" sz="3600" spc="94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1" lang="ru-RU" sz="3600" spc="-1" strike="noStrike">
                <a:solidFill>
                  <a:srgbClr val="c00000"/>
                </a:solidFill>
                <a:latin typeface="Arial"/>
              </a:rPr>
              <a:t>действия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2" name="CustomShape 10"/>
          <p:cNvSpPr/>
          <p:nvPr/>
        </p:nvSpPr>
        <p:spPr>
          <a:xfrm>
            <a:off x="14903280" y="1007280"/>
            <a:ext cx="2692080" cy="1009440"/>
          </a:xfrm>
          <a:prstGeom prst="flowChartAlternateProcess">
            <a:avLst/>
          </a:prstGeom>
          <a:solidFill>
            <a:srgbClr val="d3f8fb"/>
          </a:solidFill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6600" spc="-1" strike="noStrike">
                <a:solidFill>
                  <a:srgbClr val="000000"/>
                </a:solidFill>
                <a:latin typeface="Calibri"/>
              </a:rPr>
              <a:t>V 10</a:t>
            </a:r>
            <a:endParaRPr b="0" lang="ru-RU" sz="6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Рисунок 3" descr=""/>
          <p:cNvPicPr/>
          <p:nvPr/>
        </p:nvPicPr>
        <p:blipFill>
          <a:blip r:embed="rId1"/>
          <a:stretch/>
        </p:blipFill>
        <p:spPr>
          <a:xfrm>
            <a:off x="1060560" y="866880"/>
            <a:ext cx="17525520" cy="11658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Рисунок 1" descr=""/>
          <p:cNvPicPr/>
          <p:nvPr/>
        </p:nvPicPr>
        <p:blipFill>
          <a:blip r:embed="rId1"/>
          <a:stretch/>
        </p:blipFill>
        <p:spPr>
          <a:xfrm>
            <a:off x="1365120" y="866880"/>
            <a:ext cx="18211320" cy="13106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" name="Рисунок 1" descr=""/>
          <p:cNvPicPr/>
          <p:nvPr/>
        </p:nvPicPr>
        <p:blipFill>
          <a:blip r:embed="rId1"/>
          <a:stretch/>
        </p:blipFill>
        <p:spPr>
          <a:xfrm>
            <a:off x="755640" y="866880"/>
            <a:ext cx="18744840" cy="12191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Рисунок 1" descr=""/>
          <p:cNvPicPr/>
          <p:nvPr/>
        </p:nvPicPr>
        <p:blipFill>
          <a:blip r:embed="rId1"/>
          <a:stretch/>
        </p:blipFill>
        <p:spPr>
          <a:xfrm>
            <a:off x="1670040" y="561960"/>
            <a:ext cx="16077960" cy="1523520"/>
          </a:xfrm>
          <a:prstGeom prst="rect">
            <a:avLst/>
          </a:prstGeom>
          <a:ln>
            <a:noFill/>
          </a:ln>
        </p:spPr>
      </p:pic>
      <p:pic>
        <p:nvPicPr>
          <p:cNvPr id="757" name="Рисунок 2" descr=""/>
          <p:cNvPicPr/>
          <p:nvPr/>
        </p:nvPicPr>
        <p:blipFill>
          <a:blip r:embed="rId2"/>
          <a:stretch/>
        </p:blipFill>
        <p:spPr>
          <a:xfrm>
            <a:off x="1670040" y="2085840"/>
            <a:ext cx="15925320" cy="9067320"/>
          </a:xfrm>
          <a:prstGeom prst="rect">
            <a:avLst/>
          </a:prstGeom>
          <a:ln>
            <a:noFill/>
          </a:ln>
        </p:spPr>
      </p:pic>
      <p:pic>
        <p:nvPicPr>
          <p:cNvPr id="758" name="Рисунок 3" descr=""/>
          <p:cNvPicPr/>
          <p:nvPr/>
        </p:nvPicPr>
        <p:blipFill>
          <a:blip r:embed="rId3"/>
          <a:stretch/>
        </p:blipFill>
        <p:spPr>
          <a:xfrm>
            <a:off x="2736720" y="12144240"/>
            <a:ext cx="15468120" cy="868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CustomShape 1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0" name="CustomShape 2"/>
          <p:cNvSpPr/>
          <p:nvPr/>
        </p:nvSpPr>
        <p:spPr>
          <a:xfrm>
            <a:off x="682920" y="1893240"/>
            <a:ext cx="8300520" cy="360"/>
          </a:xfrm>
          <a:custGeom>
            <a:avLst/>
            <a:gdLst/>
            <a:ahLst/>
            <a:rect l="l" t="t" r="r" b="b"/>
            <a:pathLst>
              <a:path w="8300720" h="0">
                <a:moveTo>
                  <a:pt x="0" y="0"/>
                </a:moveTo>
                <a:lnTo>
                  <a:pt x="8300488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61" name="CustomShape 3"/>
          <p:cNvSpPr/>
          <p:nvPr/>
        </p:nvSpPr>
        <p:spPr>
          <a:xfrm>
            <a:off x="682200" y="1863720"/>
            <a:ext cx="2882520" cy="360"/>
          </a:xfrm>
          <a:custGeom>
            <a:avLst/>
            <a:gdLst/>
            <a:ahLst/>
            <a:rect l="l" t="t" r="r" b="b"/>
            <a:pathLst>
              <a:path w="2882900" h="0">
                <a:moveTo>
                  <a:pt x="0" y="0"/>
                </a:moveTo>
                <a:lnTo>
                  <a:pt x="288282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62" name="TextShape 4"/>
          <p:cNvSpPr txBox="1"/>
          <p:nvPr/>
        </p:nvSpPr>
        <p:spPr>
          <a:xfrm>
            <a:off x="669240" y="340560"/>
            <a:ext cx="13424040" cy="2392200"/>
          </a:xfrm>
          <a:prstGeom prst="rect">
            <a:avLst/>
          </a:prstGeom>
          <a:noFill/>
          <a:ln>
            <a:noFill/>
          </a:ln>
        </p:spPr>
        <p:txBody>
          <a:bodyPr lIns="0" rIns="0" tIns="15840" bIns="0">
            <a:noAutofit/>
          </a:bodyPr>
          <a:p>
            <a:pPr marL="12600">
              <a:lnSpc>
                <a:spcPts val="4484"/>
              </a:lnSpc>
              <a:spcBef>
                <a:spcPts val="125"/>
              </a:spcBef>
            </a:pPr>
            <a:r>
              <a:rPr b="1" lang="ru-RU" sz="2929" spc="21" strike="noStrike" baseline="4000">
                <a:solidFill>
                  <a:srgbClr val="1f1f1f"/>
                </a:solidFill>
                <a:latin typeface="Arial"/>
              </a:rPr>
              <a:t>Приложение</a:t>
            </a:r>
            <a:r>
              <a:rPr b="1" lang="ru-RU" sz="2929" spc="49" strike="noStrike" baseline="4000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929" spc="21" strike="noStrike" baseline="4000">
                <a:solidFill>
                  <a:srgbClr val="1f1f1f"/>
                </a:solidFill>
                <a:latin typeface="Arial"/>
              </a:rPr>
              <a:t>10-1</a:t>
            </a:r>
            <a:r>
              <a:rPr b="1" lang="ru-RU" sz="2929" spc="21" strike="noStrike" baseline="4000">
                <a:solidFill>
                  <a:srgbClr val="1f1f1f"/>
                </a:solidFill>
                <a:latin typeface="Arial"/>
              </a:rPr>
              <a:t>	</a:t>
            </a:r>
            <a:r>
              <a:rPr b="1" lang="ru-RU" sz="3950" spc="-7" strike="noStrike">
                <a:solidFill>
                  <a:srgbClr val="1f1f1f"/>
                </a:solidFill>
                <a:latin typeface="Segoe UI"/>
              </a:rPr>
              <a:t>Рекомендованные</a:t>
            </a:r>
            <a:br/>
            <a:r>
              <a:rPr b="1" lang="ru-RU" sz="3950" spc="4" strike="noStrike">
                <a:solidFill>
                  <a:srgbClr val="c00000"/>
                </a:solidFill>
                <a:latin typeface="Segoe UI"/>
              </a:rPr>
              <a:t>схемы </a:t>
            </a:r>
            <a:r>
              <a:rPr b="1" lang="ru-RU" sz="3950" spc="9" strike="noStrike">
                <a:solidFill>
                  <a:srgbClr val="c00000"/>
                </a:solidFill>
                <a:latin typeface="Segoe UI"/>
              </a:rPr>
              <a:t>лечения </a:t>
            </a:r>
            <a:r>
              <a:rPr b="1" lang="ru-RU" sz="3950" spc="9" strike="noStrike">
                <a:solidFill>
                  <a:srgbClr val="1f1f1f"/>
                </a:solidFill>
                <a:latin typeface="Segoe UI"/>
              </a:rPr>
              <a:t>в </a:t>
            </a:r>
            <a:r>
              <a:rPr b="1" lang="ru-RU" sz="3950" spc="-15" strike="noStrike">
                <a:solidFill>
                  <a:srgbClr val="c00000"/>
                </a:solidFill>
                <a:latin typeface="Segoe UI"/>
              </a:rPr>
              <a:t>амбулаторных </a:t>
            </a:r>
            <a:r>
              <a:rPr b="1" lang="ru-RU" sz="3950" spc="9" strike="noStrike">
                <a:solidFill>
                  <a:srgbClr val="c00000"/>
                </a:solidFill>
                <a:latin typeface="Segoe UI"/>
              </a:rPr>
              <a:t>условиях</a:t>
            </a:r>
            <a:r>
              <a:rPr b="1" lang="ru-RU" sz="3950" spc="-26" strike="noStrike">
                <a:solidFill>
                  <a:srgbClr val="c00000"/>
                </a:solidFill>
                <a:latin typeface="Segoe UI"/>
              </a:rPr>
              <a:t> </a:t>
            </a:r>
            <a:r>
              <a:rPr b="0" lang="ru-RU" sz="3700" spc="-7" strike="noStrike">
                <a:solidFill>
                  <a:srgbClr val="8f8f8f"/>
                </a:solidFill>
                <a:latin typeface="Arial"/>
              </a:rPr>
              <a:t>[1]</a:t>
            </a:r>
            <a:endParaRPr b="0" lang="ru-RU" sz="3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3" name="CustomShape 5"/>
          <p:cNvSpPr/>
          <p:nvPr/>
        </p:nvSpPr>
        <p:spPr>
          <a:xfrm>
            <a:off x="6220440" y="4933440"/>
            <a:ext cx="13008240" cy="1185120"/>
          </a:xfrm>
          <a:custGeom>
            <a:avLst/>
            <a:gdLst/>
            <a:ahLst/>
            <a:rect l="l" t="t" r="r" b="b"/>
            <a:pathLst>
              <a:path w="13008610" h="1185545">
                <a:moveTo>
                  <a:pt x="0" y="1185243"/>
                </a:moveTo>
                <a:lnTo>
                  <a:pt x="13008339" y="1185243"/>
                </a:lnTo>
                <a:lnTo>
                  <a:pt x="13008339" y="0"/>
                </a:lnTo>
                <a:lnTo>
                  <a:pt x="0" y="0"/>
                </a:lnTo>
                <a:lnTo>
                  <a:pt x="0" y="11852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4" name="CustomShape 6"/>
          <p:cNvSpPr/>
          <p:nvPr/>
        </p:nvSpPr>
        <p:spPr>
          <a:xfrm>
            <a:off x="6220440" y="6118560"/>
            <a:ext cx="13008240" cy="524880"/>
          </a:xfrm>
          <a:custGeom>
            <a:avLst/>
            <a:gdLst/>
            <a:ahLst/>
            <a:rect l="l" t="t" r="r" b="b"/>
            <a:pathLst>
              <a:path w="13008610" h="525145">
                <a:moveTo>
                  <a:pt x="0" y="525032"/>
                </a:moveTo>
                <a:lnTo>
                  <a:pt x="13008339" y="525032"/>
                </a:lnTo>
                <a:lnTo>
                  <a:pt x="13008339" y="0"/>
                </a:lnTo>
                <a:lnTo>
                  <a:pt x="0" y="0"/>
                </a:lnTo>
                <a:lnTo>
                  <a:pt x="0" y="5250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5" name="CustomShape 7"/>
          <p:cNvSpPr/>
          <p:nvPr/>
        </p:nvSpPr>
        <p:spPr>
          <a:xfrm>
            <a:off x="6220440" y="8879040"/>
            <a:ext cx="13008240" cy="524880"/>
          </a:xfrm>
          <a:custGeom>
            <a:avLst/>
            <a:gdLst/>
            <a:ahLst/>
            <a:rect l="l" t="t" r="r" b="b"/>
            <a:pathLst>
              <a:path w="13008610" h="525145">
                <a:moveTo>
                  <a:pt x="0" y="525032"/>
                </a:moveTo>
                <a:lnTo>
                  <a:pt x="13008339" y="525032"/>
                </a:lnTo>
                <a:lnTo>
                  <a:pt x="13008339" y="0"/>
                </a:lnTo>
                <a:lnTo>
                  <a:pt x="0" y="0"/>
                </a:lnTo>
                <a:lnTo>
                  <a:pt x="0" y="5250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6" name="CustomShape 8"/>
          <p:cNvSpPr/>
          <p:nvPr/>
        </p:nvSpPr>
        <p:spPr>
          <a:xfrm>
            <a:off x="6220440" y="9403920"/>
            <a:ext cx="13008240" cy="1185120"/>
          </a:xfrm>
          <a:custGeom>
            <a:avLst/>
            <a:gdLst/>
            <a:ahLst/>
            <a:rect l="l" t="t" r="r" b="b"/>
            <a:pathLst>
              <a:path w="13008610" h="1185545">
                <a:moveTo>
                  <a:pt x="0" y="1185243"/>
                </a:moveTo>
                <a:lnTo>
                  <a:pt x="13008339" y="1185243"/>
                </a:lnTo>
                <a:lnTo>
                  <a:pt x="13008339" y="0"/>
                </a:lnTo>
                <a:lnTo>
                  <a:pt x="0" y="0"/>
                </a:lnTo>
                <a:lnTo>
                  <a:pt x="0" y="11852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7" name="CustomShape 9"/>
          <p:cNvSpPr/>
          <p:nvPr/>
        </p:nvSpPr>
        <p:spPr>
          <a:xfrm>
            <a:off x="6220440" y="10589040"/>
            <a:ext cx="13008240" cy="524880"/>
          </a:xfrm>
          <a:custGeom>
            <a:avLst/>
            <a:gdLst/>
            <a:ahLst/>
            <a:rect l="l" t="t" r="r" b="b"/>
            <a:pathLst>
              <a:path w="13008610" h="525145">
                <a:moveTo>
                  <a:pt x="0" y="525032"/>
                </a:moveTo>
                <a:lnTo>
                  <a:pt x="13008339" y="525032"/>
                </a:lnTo>
                <a:lnTo>
                  <a:pt x="13008339" y="0"/>
                </a:lnTo>
                <a:lnTo>
                  <a:pt x="0" y="0"/>
                </a:lnTo>
                <a:lnTo>
                  <a:pt x="0" y="5250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768" name="Table 10"/>
          <p:cNvGraphicFramePr/>
          <p:nvPr/>
        </p:nvGraphicFramePr>
        <p:xfrm>
          <a:off x="709560" y="2257920"/>
          <a:ext cx="18518040" cy="8856000"/>
        </p:xfrm>
        <a:graphic>
          <a:graphicData uri="http://schemas.openxmlformats.org/drawingml/2006/table">
            <a:tbl>
              <a:tblPr/>
              <a:tblGrid>
                <a:gridCol w="1522080"/>
                <a:gridCol w="1052640"/>
                <a:gridCol w="2935440"/>
                <a:gridCol w="13007880"/>
              </a:tblGrid>
              <a:tr h="473040">
                <a:tc>
                  <a:tcPr>
                    <a:lnR w="12240">
                      <a:solidFill>
                        <a:srgbClr val="1f1f1f"/>
                      </a:solidFill>
                    </a:lnR>
                    <a:solidFill>
                      <a:srgbClr val="e8ebfd"/>
                    </a:solidFill>
                  </a:tcPr>
                </a:tc>
                <a:tc>
                  <a:txBody>
                    <a:bodyPr lIns="0" rIns="0" tIns="9180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26"/>
                        </a:spcBef>
                      </a:pPr>
                      <a:r>
                        <a:rPr b="1" lang="ru-RU" sz="250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№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solidFill>
                      <a:srgbClr val="e8ebfd"/>
                    </a:solidFill>
                  </a:tcPr>
                </a:tc>
                <a:tc>
                  <a:txBody>
                    <a:bodyPr lIns="0" rIns="0" tIns="9180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26"/>
                        </a:spcBef>
                      </a:pPr>
                      <a:r>
                        <a:rPr b="1" lang="ru-RU" sz="250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Препарат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solidFill>
                      <a:srgbClr val="e8ebfd"/>
                    </a:solidFill>
                  </a:tcPr>
                </a:tc>
                <a:tc>
                  <a:txBody>
                    <a:bodyPr lIns="0" rIns="0" tIns="91800" bIns="0">
                      <a:noAutofit/>
                    </a:bodyPr>
                    <a:p>
                      <a:pPr marL="97920">
                        <a:lnSpc>
                          <a:spcPct val="100000"/>
                        </a:lnSpc>
                        <a:spcBef>
                          <a:spcPts val="726"/>
                        </a:spcBef>
                      </a:pPr>
                      <a:r>
                        <a:rPr b="1" lang="ru-RU" sz="250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Режим</a:t>
                      </a:r>
                      <a:r>
                        <a:rPr b="1" lang="ru-RU" sz="250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 дозирования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solidFill>
                      <a:srgbClr val="e8ebfd"/>
                    </a:solidFill>
                  </a:tcPr>
                </a:tc>
              </a:tr>
              <a:tr h="473040">
                <a:tc gridSpan="4">
                  <a:txBody>
                    <a:bodyPr lIns="0" rIns="0" tIns="9180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726"/>
                        </a:spcBef>
                      </a:pPr>
                      <a:r>
                        <a:rPr b="1" lang="ru-RU" sz="250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Легкое</a:t>
                      </a:r>
                      <a:r>
                        <a:rPr b="1" lang="ru-RU" sz="250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50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течение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solidFill>
                      <a:srgbClr val="d6f0de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731600">
                <a:tc rowSpan="3"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216000"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Схема</a:t>
                      </a:r>
                      <a:r>
                        <a:rPr b="1" lang="ru-RU" sz="2150" spc="-21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1 (</a:t>
                      </a: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highlight>
                            <a:srgbClr val="d3f8fb"/>
                          </a:highlight>
                          <a:latin typeface="Arial"/>
                        </a:rPr>
                        <a:t>приоритетная)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720" algn="ctr">
                        <a:lnSpc>
                          <a:spcPct val="100000"/>
                        </a:lnSpc>
                        <a:spcBef>
                          <a:spcPts val="1871"/>
                        </a:spcBef>
                      </a:pPr>
                      <a:r>
                        <a:rPr b="1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1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97200">
                        <a:lnSpc>
                          <a:spcPct val="100000"/>
                        </a:lnSpc>
                        <a:spcBef>
                          <a:spcPts val="1871"/>
                        </a:spcBef>
                      </a:pPr>
                      <a:r>
                        <a:rPr b="1" lang="ru-RU" sz="21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Фавипиравир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92520" bIns="0">
                      <a:noAutofit/>
                    </a:bodyPr>
                    <a:p>
                      <a:pPr marL="97920">
                        <a:lnSpc>
                          <a:spcPct val="100000"/>
                        </a:lnSpc>
                        <a:spcBef>
                          <a:spcPts val="731"/>
                        </a:spcBef>
                      </a:pP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Для пациентов с </a:t>
                      </a:r>
                      <a:r>
                        <a:rPr b="0" lang="ru-RU" sz="21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массой 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тела </a:t>
                      </a:r>
                      <a:r>
                        <a:rPr b="0" lang="ru-RU" sz="21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˂ 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75</a:t>
                      </a:r>
                      <a:r>
                        <a:rPr b="0" lang="ru-RU" sz="2150" spc="-75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кг:</a:t>
                      </a:r>
                      <a:endParaRPr b="0" lang="ru-RU" sz="2150" spc="-1" strike="noStrike">
                        <a:latin typeface="Arial"/>
                      </a:endParaRPr>
                    </a:p>
                    <a:p>
                      <a:pPr marL="97920"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по 1600 мг 2 р/сут в 1-й </a:t>
                      </a:r>
                      <a:r>
                        <a:rPr b="0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день 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и далее по 600 мг</a:t>
                      </a:r>
                      <a:r>
                        <a:rPr b="0" lang="ru-RU" sz="2150" spc="24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2 р/сут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	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со 2 по 10</a:t>
                      </a:r>
                      <a:r>
                        <a:rPr b="0" lang="ru-RU" sz="2150" spc="-80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день.  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Для пациентов с массой тела 75 кг и</a:t>
                      </a:r>
                      <a:r>
                        <a:rPr b="0" lang="ru-RU" sz="2150" spc="-46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более:</a:t>
                      </a:r>
                      <a:endParaRPr b="0" lang="ru-RU" sz="2150" spc="-1" strike="noStrike">
                        <a:latin typeface="Arial"/>
                      </a:endParaRPr>
                    </a:p>
                    <a:p>
                      <a:pPr marL="97920">
                        <a:lnSpc>
                          <a:spcPct val="100000"/>
                        </a:lnSpc>
                        <a:spcBef>
                          <a:spcPts val="14"/>
                        </a:spcBef>
                      </a:pP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по 1800 мг 2 раза/сут в 1-й </a:t>
                      </a:r>
                      <a:r>
                        <a:rPr b="0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день, 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далее по 800 мг 2 раза/сут со 2 по 10</a:t>
                      </a:r>
                      <a:r>
                        <a:rPr b="0" lang="ru-RU" sz="2150" spc="-66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день.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</a:tr>
              <a:tr h="13849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684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4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720" algn="ctr">
                        <a:lnSpc>
                          <a:spcPct val="100000"/>
                        </a:lnSpc>
                      </a:pPr>
                      <a:r>
                        <a:rPr b="1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2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9324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34"/>
                        </a:spcBef>
                      </a:pP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ИФН-α,</a:t>
                      </a:r>
                      <a:endParaRPr b="0" lang="ru-RU" sz="2150" spc="-1" strike="noStrike">
                        <a:latin typeface="Arial"/>
                      </a:endParaRPr>
                    </a:p>
                    <a:p>
                      <a:pPr marL="97200">
                        <a:lnSpc>
                          <a:spcPct val="100000"/>
                        </a:lnSpc>
                      </a:pPr>
                      <a:r>
                        <a:rPr b="1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ин</a:t>
                      </a:r>
                      <a:r>
                        <a:rPr b="1" lang="ru-RU" sz="2150" spc="-21" strike="noStrike">
                          <a:solidFill>
                            <a:srgbClr val="1f1f1f"/>
                          </a:solidFill>
                          <a:latin typeface="Arial"/>
                        </a:rPr>
                        <a:t>т</a:t>
                      </a:r>
                      <a:r>
                        <a:rPr b="1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рана</a:t>
                      </a:r>
                      <a:r>
                        <a:rPr b="1" lang="ru-RU" sz="215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з</a:t>
                      </a:r>
                      <a:r>
                        <a:rPr b="1" lang="ru-RU" sz="215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альные  </a:t>
                      </a: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формы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90720" bIns="0">
                      <a:noAutofit/>
                    </a:bodyPr>
                    <a:p>
                      <a:pPr marL="97920">
                        <a:lnSpc>
                          <a:spcPct val="100000"/>
                        </a:lnSpc>
                        <a:spcBef>
                          <a:spcPts val="714"/>
                        </a:spcBef>
                      </a:pPr>
                      <a:r>
                        <a:rPr b="0" lang="ru-RU" sz="2150" spc="9" strike="sngStrike">
                          <a:solidFill>
                            <a:srgbClr val="ff0000"/>
                          </a:solidFill>
                          <a:latin typeface="Arial"/>
                        </a:rPr>
                        <a:t>По </a:t>
                      </a:r>
                      <a:r>
                        <a:rPr b="0" lang="ru-RU" sz="2150" spc="4" strike="sngStrike">
                          <a:solidFill>
                            <a:srgbClr val="ff0000"/>
                          </a:solidFill>
                          <a:latin typeface="Arial"/>
                        </a:rPr>
                        <a:t>3 капли в каждый носовой </a:t>
                      </a:r>
                      <a:r>
                        <a:rPr b="0" lang="ru-RU" sz="2150" spc="-1" strike="sngStrike">
                          <a:solidFill>
                            <a:srgbClr val="ff0000"/>
                          </a:solidFill>
                          <a:latin typeface="Arial"/>
                        </a:rPr>
                        <a:t>ход </a:t>
                      </a:r>
                      <a:r>
                        <a:rPr b="0" lang="ru-RU" sz="2150" spc="4" strike="sngStrike">
                          <a:solidFill>
                            <a:srgbClr val="ff0000"/>
                          </a:solidFill>
                          <a:latin typeface="Arial"/>
                        </a:rPr>
                        <a:t>(3000 МЕ) 5 р/сут в </a:t>
                      </a:r>
                      <a:r>
                        <a:rPr b="0" lang="ru-RU" sz="2150" spc="-1" strike="sngStrike">
                          <a:solidFill>
                            <a:srgbClr val="ff0000"/>
                          </a:solidFill>
                          <a:latin typeface="Arial"/>
                        </a:rPr>
                        <a:t>течение </a:t>
                      </a:r>
                      <a:r>
                        <a:rPr b="0" lang="ru-RU" sz="2150" spc="4" strike="sngStrike">
                          <a:solidFill>
                            <a:srgbClr val="ff0000"/>
                          </a:solidFill>
                          <a:latin typeface="Arial"/>
                        </a:rPr>
                        <a:t>5 </a:t>
                      </a:r>
                      <a:r>
                        <a:rPr b="0" lang="ru-RU" sz="2150" spc="-1" strike="sngStrike">
                          <a:solidFill>
                            <a:srgbClr val="ff0000"/>
                          </a:solidFill>
                          <a:latin typeface="Arial"/>
                        </a:rPr>
                        <a:t>дней;  впрыскивание </a:t>
                      </a:r>
                      <a:r>
                        <a:rPr b="0" lang="ru-RU" sz="2150" spc="9" strike="sngStrike">
                          <a:solidFill>
                            <a:srgbClr val="ff0000"/>
                          </a:solidFill>
                          <a:latin typeface="Arial"/>
                        </a:rPr>
                        <a:t>5-6</a:t>
                      </a:r>
                      <a:r>
                        <a:rPr b="0" lang="ru-RU" sz="2150" spc="-7" strike="sngStrike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150" spc="-1" strike="sngStrike">
                          <a:solidFill>
                            <a:srgbClr val="ff0000"/>
                          </a:solidFill>
                          <a:latin typeface="Arial"/>
                        </a:rPr>
                        <a:t>раз</a:t>
                      </a:r>
                      <a:endParaRPr b="0" lang="ru-RU" sz="2150" spc="-1" strike="noStrike">
                        <a:latin typeface="Arial"/>
                      </a:endParaRPr>
                    </a:p>
                    <a:p>
                      <a:pPr marL="97920">
                        <a:lnSpc>
                          <a:spcPct val="100000"/>
                        </a:lnSpc>
                        <a:spcBef>
                          <a:spcPts val="714"/>
                        </a:spcBef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latin typeface="Calibri"/>
                        </a:rPr>
                        <a:t>В соответствии с инструкцией по применению препарата (спрей, капли, раствор, лиофилизат для приготовления раствора, гель или мазь)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</a:tr>
              <a:tr h="4208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932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734"/>
                        </a:spcBef>
                      </a:pPr>
                      <a:r>
                        <a:rPr b="1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3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9324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34"/>
                        </a:spcBef>
                      </a:pP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Парацетамол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93240" bIns="0">
                      <a:noAutofit/>
                    </a:bodyPr>
                    <a:p>
                      <a:pPr marL="97920">
                        <a:lnSpc>
                          <a:spcPct val="100000"/>
                        </a:lnSpc>
                        <a:spcBef>
                          <a:spcPts val="734"/>
                        </a:spcBef>
                      </a:pP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1-2 табл. (500-1000 мг) </a:t>
                      </a:r>
                      <a:r>
                        <a:rPr b="0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2-3 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р/сут, не более 4 г в</a:t>
                      </a:r>
                      <a:r>
                        <a:rPr b="0" lang="ru-RU" sz="2150" spc="-60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сутки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</a:tr>
              <a:tr h="420840">
                <a:tc rowSpan="3"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216000"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Схема</a:t>
                      </a:r>
                      <a:r>
                        <a:rPr b="1" lang="ru-RU" sz="2150" spc="-21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2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0" rIns="0" tIns="932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734"/>
                        </a:spcBef>
                      </a:pPr>
                      <a:r>
                        <a:rPr b="1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1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0" rIns="0" tIns="9324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34"/>
                        </a:spcBef>
                      </a:pP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Гидроксихлорохин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0" rIns="0" tIns="93240" bIns="0">
                      <a:noAutofit/>
                    </a:bodyPr>
                    <a:p>
                      <a:pPr marL="97920">
                        <a:lnSpc>
                          <a:spcPct val="100000"/>
                        </a:lnSpc>
                        <a:spcBef>
                          <a:spcPts val="734"/>
                        </a:spcBef>
                      </a:pP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400 мг в 1-й день (200 мг 2 р/сут), далее 200 мг в сутки (100 </a:t>
                      </a:r>
                      <a:r>
                        <a:rPr b="0" lang="ru-RU" sz="21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мг 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2 р/сут), в течение 6-8</a:t>
                      </a:r>
                      <a:r>
                        <a:rPr b="0" lang="ru-RU" sz="2150" spc="-137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дней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14846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720" algn="ctr">
                        <a:lnSpc>
                          <a:spcPct val="100000"/>
                        </a:lnSpc>
                      </a:pPr>
                      <a:r>
                        <a:rPr b="1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2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0" rIns="0" tIns="9324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34"/>
                        </a:spcBef>
                      </a:pP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ИФН-α,</a:t>
                      </a:r>
                      <a:endParaRPr b="0" lang="ru-RU" sz="2150" spc="-1" strike="noStrike">
                        <a:latin typeface="Arial"/>
                      </a:endParaRPr>
                    </a:p>
                    <a:p>
                      <a:pPr marL="97200">
                        <a:lnSpc>
                          <a:spcPct val="100000"/>
                        </a:lnSpc>
                      </a:pPr>
                      <a:r>
                        <a:rPr b="1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ин</a:t>
                      </a:r>
                      <a:r>
                        <a:rPr b="1" lang="ru-RU" sz="2150" spc="-21" strike="noStrike">
                          <a:solidFill>
                            <a:srgbClr val="1f1f1f"/>
                          </a:solidFill>
                          <a:latin typeface="Arial"/>
                        </a:rPr>
                        <a:t>т</a:t>
                      </a:r>
                      <a:r>
                        <a:rPr b="1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рана</a:t>
                      </a:r>
                      <a:r>
                        <a:rPr b="1" lang="ru-RU" sz="215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з</a:t>
                      </a:r>
                      <a:r>
                        <a:rPr b="1" lang="ru-RU" sz="215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альные  </a:t>
                      </a: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формы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0" rIns="0" tIns="93240" bIns="0">
                      <a:noAutofit/>
                    </a:bodyPr>
                    <a:p>
                      <a:pPr marL="97920">
                        <a:lnSpc>
                          <a:spcPct val="100000"/>
                        </a:lnSpc>
                        <a:spcBef>
                          <a:spcPts val="734"/>
                        </a:spcBef>
                      </a:pPr>
                      <a:r>
                        <a:rPr b="0" lang="ru-RU" sz="2150" spc="9" strike="sngStrike">
                          <a:solidFill>
                            <a:srgbClr val="1f1f1f"/>
                          </a:solidFill>
                          <a:latin typeface="Arial"/>
                        </a:rPr>
                        <a:t>По 3 </a:t>
                      </a:r>
                      <a:r>
                        <a:rPr b="0" lang="ru-RU" sz="2150" spc="4" strike="sngStrike">
                          <a:solidFill>
                            <a:srgbClr val="1f1f1f"/>
                          </a:solidFill>
                          <a:latin typeface="Arial"/>
                        </a:rPr>
                        <a:t>капли в </a:t>
                      </a:r>
                      <a:r>
                        <a:rPr b="0" lang="ru-RU" sz="2150" spc="9" strike="sngStrike">
                          <a:solidFill>
                            <a:srgbClr val="1f1f1f"/>
                          </a:solidFill>
                          <a:latin typeface="Arial"/>
                        </a:rPr>
                        <a:t>каждый </a:t>
                      </a:r>
                      <a:r>
                        <a:rPr b="0" lang="ru-RU" sz="2150" spc="4" strike="sngStrike">
                          <a:solidFill>
                            <a:srgbClr val="1f1f1f"/>
                          </a:solidFill>
                          <a:latin typeface="Arial"/>
                        </a:rPr>
                        <a:t>носовой </a:t>
                      </a:r>
                      <a:r>
                        <a:rPr b="0" lang="ru-RU" sz="2150" spc="-1" strike="sngStrike">
                          <a:solidFill>
                            <a:srgbClr val="1f1f1f"/>
                          </a:solidFill>
                          <a:latin typeface="Arial"/>
                        </a:rPr>
                        <a:t>ход </a:t>
                      </a:r>
                      <a:r>
                        <a:rPr b="0" lang="ru-RU" sz="2150" spc="4" strike="sngStrike">
                          <a:solidFill>
                            <a:srgbClr val="1f1f1f"/>
                          </a:solidFill>
                          <a:latin typeface="Arial"/>
                        </a:rPr>
                        <a:t>(3000 </a:t>
                      </a:r>
                      <a:r>
                        <a:rPr b="0" lang="ru-RU" sz="2150" spc="9" strike="sngStrike">
                          <a:solidFill>
                            <a:srgbClr val="1f1f1f"/>
                          </a:solidFill>
                          <a:latin typeface="Arial"/>
                        </a:rPr>
                        <a:t>МЕ) 5 </a:t>
                      </a:r>
                      <a:r>
                        <a:rPr b="0" lang="ru-RU" sz="2150" spc="-1" strike="sngStrike">
                          <a:solidFill>
                            <a:srgbClr val="1f1f1f"/>
                          </a:solidFill>
                          <a:latin typeface="Arial"/>
                        </a:rPr>
                        <a:t>р/сут </a:t>
                      </a:r>
                      <a:r>
                        <a:rPr b="0" lang="ru-RU" sz="2150" spc="4" strike="sngStrike">
                          <a:solidFill>
                            <a:srgbClr val="1f1f1f"/>
                          </a:solidFill>
                          <a:latin typeface="Arial"/>
                        </a:rPr>
                        <a:t>в течение </a:t>
                      </a:r>
                      <a:r>
                        <a:rPr b="0" lang="ru-RU" sz="2150" spc="9" strike="sngStrike">
                          <a:solidFill>
                            <a:srgbClr val="1f1f1f"/>
                          </a:solidFill>
                          <a:latin typeface="Arial"/>
                        </a:rPr>
                        <a:t>5</a:t>
                      </a:r>
                      <a:r>
                        <a:rPr b="0" lang="ru-RU" sz="2150" spc="-100" strike="sng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150" spc="-1" strike="sngStrike">
                          <a:solidFill>
                            <a:srgbClr val="1f1f1f"/>
                          </a:solidFill>
                          <a:latin typeface="Arial"/>
                        </a:rPr>
                        <a:t>дней;</a:t>
                      </a:r>
                      <a:endParaRPr b="0" lang="ru-RU" sz="2150" spc="-1" strike="noStrike">
                        <a:latin typeface="Arial"/>
                      </a:endParaRPr>
                    </a:p>
                    <a:p>
                      <a:pPr marL="979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b="0" lang="ru-RU" sz="2150" spc="-1" strike="sngStrike">
                          <a:solidFill>
                            <a:srgbClr val="1f1f1f"/>
                          </a:solidFill>
                          <a:latin typeface="Arial"/>
                        </a:rPr>
                        <a:t>впрыскивание </a:t>
                      </a:r>
                      <a:r>
                        <a:rPr b="0" lang="ru-RU" sz="2150" spc="9" strike="sngStrike">
                          <a:solidFill>
                            <a:srgbClr val="1f1f1f"/>
                          </a:solidFill>
                          <a:latin typeface="Arial"/>
                        </a:rPr>
                        <a:t>5-6</a:t>
                      </a:r>
                      <a:r>
                        <a:rPr b="0" lang="ru-RU" sz="2150" spc="-7" strike="sng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150" spc="-1" strike="sngStrike">
                          <a:solidFill>
                            <a:srgbClr val="1f1f1f"/>
                          </a:solidFill>
                          <a:latin typeface="Arial"/>
                        </a:rPr>
                        <a:t>раз</a:t>
                      </a:r>
                      <a:endParaRPr b="0" lang="ru-RU" sz="2150" spc="-1" strike="noStrike">
                        <a:latin typeface="Arial"/>
                      </a:endParaRPr>
                    </a:p>
                    <a:p>
                      <a:pPr marL="979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latin typeface="Calibri"/>
                        </a:rPr>
                        <a:t>В соответствии с инструкцией по применению препарата (спрей, капли, раствор, лиофилизат для приготовления раствора, гель или мазь)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4208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932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734"/>
                        </a:spcBef>
                      </a:pPr>
                      <a:r>
                        <a:rPr b="1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3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0" rIns="0" tIns="9324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34"/>
                        </a:spcBef>
                      </a:pP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Парацетамол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0" rIns="0" tIns="93240" bIns="0">
                      <a:noAutofit/>
                    </a:bodyPr>
                    <a:p>
                      <a:pPr marL="97920">
                        <a:lnSpc>
                          <a:spcPct val="100000"/>
                        </a:lnSpc>
                        <a:spcBef>
                          <a:spcPts val="734"/>
                        </a:spcBef>
                      </a:pP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1-2 табл. (500-1000 мг) </a:t>
                      </a:r>
                      <a:r>
                        <a:rPr b="0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2-3 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р/сут, не более 4 г в</a:t>
                      </a:r>
                      <a:r>
                        <a:rPr b="0" lang="ru-RU" sz="2150" spc="-60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сутки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420840">
                <a:tc rowSpan="3"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216000"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Схема</a:t>
                      </a:r>
                      <a:r>
                        <a:rPr b="1" lang="ru-RU" sz="2150" spc="-21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1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3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noFill/>
                  </a:tcPr>
                </a:tc>
                <a:tc>
                  <a:txBody>
                    <a:bodyPr lIns="0" rIns="0" tIns="932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734"/>
                        </a:spcBef>
                      </a:pPr>
                      <a:r>
                        <a:rPr b="1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1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9324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34"/>
                        </a:spcBef>
                      </a:pP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Умифеновир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93240" bIns="0">
                      <a:noAutofit/>
                    </a:bodyPr>
                    <a:p>
                      <a:pPr marL="97920">
                        <a:lnSpc>
                          <a:spcPct val="100000"/>
                        </a:lnSpc>
                        <a:spcBef>
                          <a:spcPts val="734"/>
                        </a:spcBef>
                      </a:pP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200 мг </a:t>
                      </a:r>
                      <a:r>
                        <a:rPr b="0" lang="ru-RU" sz="21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4 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р/сут в течение </a:t>
                      </a:r>
                      <a:r>
                        <a:rPr b="0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5-7</a:t>
                      </a:r>
                      <a:r>
                        <a:rPr b="0" lang="ru-RU" sz="2150" spc="-46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дней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</a:tr>
              <a:tr h="10803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720" algn="ctr">
                        <a:lnSpc>
                          <a:spcPct val="100000"/>
                        </a:lnSpc>
                      </a:pPr>
                      <a:r>
                        <a:rPr b="1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2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9324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34"/>
                        </a:spcBef>
                      </a:pP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ИФН-α,</a:t>
                      </a:r>
                      <a:endParaRPr b="0" lang="ru-RU" sz="2150" spc="-1" strike="noStrike">
                        <a:latin typeface="Arial"/>
                      </a:endParaRPr>
                    </a:p>
                    <a:p>
                      <a:pPr marL="972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интраназальные</a:t>
                      </a:r>
                      <a:endParaRPr b="0" lang="ru-RU" sz="2150" spc="-1" strike="noStrike">
                        <a:latin typeface="Arial"/>
                      </a:endParaRPr>
                    </a:p>
                    <a:p>
                      <a:pPr marL="972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формы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90720" bIns="0">
                      <a:noAutofit/>
                    </a:bodyPr>
                    <a:p>
                      <a:pPr marL="97920">
                        <a:lnSpc>
                          <a:spcPct val="100000"/>
                        </a:lnSpc>
                        <a:spcBef>
                          <a:spcPts val="714"/>
                        </a:spcBef>
                      </a:pPr>
                      <a:r>
                        <a:rPr b="0" lang="ru-RU" sz="215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По 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3 капли в каждый носовой </a:t>
                      </a:r>
                      <a:r>
                        <a:rPr b="0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ход 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(3000 МЕ) 5 р/сут в </a:t>
                      </a:r>
                      <a:r>
                        <a:rPr b="0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течение 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5 </a:t>
                      </a:r>
                      <a:r>
                        <a:rPr b="0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дней;  впрыскивание 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5-6</a:t>
                      </a:r>
                      <a:r>
                        <a:rPr b="0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 раз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</a:tr>
              <a:tr h="4208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932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734"/>
                        </a:spcBef>
                      </a:pPr>
                      <a:r>
                        <a:rPr b="1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3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noFill/>
                  </a:tcPr>
                </a:tc>
                <a:tc>
                  <a:txBody>
                    <a:bodyPr lIns="0" rIns="0" tIns="9324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34"/>
                        </a:spcBef>
                      </a:pPr>
                      <a:r>
                        <a:rPr b="1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Парацетамол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noFill/>
                  </a:tcPr>
                </a:tc>
                <a:tc>
                  <a:txBody>
                    <a:bodyPr lIns="0" rIns="0" tIns="93240" bIns="0">
                      <a:noAutofit/>
                    </a:bodyPr>
                    <a:p>
                      <a:pPr marL="97920">
                        <a:lnSpc>
                          <a:spcPct val="100000"/>
                        </a:lnSpc>
                        <a:spcBef>
                          <a:spcPts val="734"/>
                        </a:spcBef>
                      </a:pP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1-2 табл. (500-1000 мг) </a:t>
                      </a:r>
                      <a:r>
                        <a:rPr b="0" lang="ru-RU" sz="215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2-3 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р/сут, не более 4 г в</a:t>
                      </a:r>
                      <a:r>
                        <a:rPr b="0" lang="ru-RU" sz="2150" spc="-60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15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сутки</a:t>
                      </a:r>
                      <a:endParaRPr b="0" lang="ru-RU" sz="215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769" name="TextShape 11"/>
          <p:cNvSpPr txBox="1"/>
          <p:nvPr/>
        </p:nvSpPr>
        <p:spPr>
          <a:xfrm>
            <a:off x="19332360" y="13543920"/>
            <a:ext cx="408600" cy="825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25560">
              <a:lnSpc>
                <a:spcPts val="2886"/>
              </a:lnSpc>
            </a:pPr>
            <a:fld id="{7E49AC57-7001-42B6-9CB9-218184970093}" type="slidenum">
              <a:rPr b="0" lang="ru-RU" sz="2500" spc="9" strike="noStrike">
                <a:solidFill>
                  <a:srgbClr val="8f8f8f"/>
                </a:solidFill>
                <a:latin typeface="Arial"/>
              </a:rPr>
              <a:t>&lt;номер&gt;</a:t>
            </a:fld>
            <a:endParaRPr b="0" lang="ru-RU" sz="25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Рисунок 3" descr=""/>
          <p:cNvPicPr/>
          <p:nvPr/>
        </p:nvPicPr>
        <p:blipFill>
          <a:blip r:embed="rId1"/>
          <a:stretch/>
        </p:blipFill>
        <p:spPr>
          <a:xfrm>
            <a:off x="1441440" y="638280"/>
            <a:ext cx="17601840" cy="13334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Рисунок 1" descr=""/>
          <p:cNvPicPr/>
          <p:nvPr/>
        </p:nvPicPr>
        <p:blipFill>
          <a:blip r:embed="rId1"/>
          <a:stretch/>
        </p:blipFill>
        <p:spPr>
          <a:xfrm>
            <a:off x="831960" y="866880"/>
            <a:ext cx="18439920" cy="10362960"/>
          </a:xfrm>
          <a:prstGeom prst="rect">
            <a:avLst/>
          </a:prstGeom>
          <a:ln>
            <a:noFill/>
          </a:ln>
        </p:spPr>
      </p:pic>
      <p:pic>
        <p:nvPicPr>
          <p:cNvPr id="772" name="Рисунок 2" descr=""/>
          <p:cNvPicPr/>
          <p:nvPr/>
        </p:nvPicPr>
        <p:blipFill>
          <a:blip r:embed="rId2"/>
          <a:stretch/>
        </p:blipFill>
        <p:spPr>
          <a:xfrm>
            <a:off x="1098720" y="10239480"/>
            <a:ext cx="17906760" cy="3657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2"/>
          <p:cNvSpPr/>
          <p:nvPr/>
        </p:nvSpPr>
        <p:spPr>
          <a:xfrm>
            <a:off x="1265400" y="4311720"/>
            <a:ext cx="7656480" cy="2390400"/>
          </a:xfrm>
          <a:custGeom>
            <a:avLst/>
            <a:gdLst/>
            <a:ahLst/>
            <a:rect l="l" t="t" r="r" b="b"/>
            <a:pathLst>
              <a:path w="7656830" h="2390775">
                <a:moveTo>
                  <a:pt x="7545857" y="0"/>
                </a:moveTo>
                <a:lnTo>
                  <a:pt x="110948" y="0"/>
                </a:lnTo>
                <a:lnTo>
                  <a:pt x="67743" y="8712"/>
                </a:lnTo>
                <a:lnTo>
                  <a:pt x="32479" y="32479"/>
                </a:lnTo>
                <a:lnTo>
                  <a:pt x="8712" y="67743"/>
                </a:lnTo>
                <a:lnTo>
                  <a:pt x="0" y="110948"/>
                </a:lnTo>
                <a:lnTo>
                  <a:pt x="0" y="2279482"/>
                </a:lnTo>
                <a:lnTo>
                  <a:pt x="8712" y="2322687"/>
                </a:lnTo>
                <a:lnTo>
                  <a:pt x="32479" y="2357951"/>
                </a:lnTo>
                <a:lnTo>
                  <a:pt x="67743" y="2381718"/>
                </a:lnTo>
                <a:lnTo>
                  <a:pt x="110948" y="2390430"/>
                </a:lnTo>
                <a:lnTo>
                  <a:pt x="7545857" y="2390430"/>
                </a:lnTo>
                <a:lnTo>
                  <a:pt x="7589061" y="2381718"/>
                </a:lnTo>
                <a:lnTo>
                  <a:pt x="7624325" y="2357951"/>
                </a:lnTo>
                <a:lnTo>
                  <a:pt x="7648092" y="2322687"/>
                </a:lnTo>
                <a:lnTo>
                  <a:pt x="7656805" y="2279482"/>
                </a:lnTo>
                <a:lnTo>
                  <a:pt x="7656805" y="110948"/>
                </a:lnTo>
                <a:lnTo>
                  <a:pt x="7648092" y="67743"/>
                </a:lnTo>
                <a:lnTo>
                  <a:pt x="7624325" y="32479"/>
                </a:lnTo>
                <a:lnTo>
                  <a:pt x="7589061" y="8712"/>
                </a:lnTo>
                <a:lnTo>
                  <a:pt x="7545857" y="0"/>
                </a:lnTo>
                <a:close/>
              </a:path>
            </a:pathLst>
          </a:custGeom>
          <a:solidFill>
            <a:srgbClr val="ffddd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3"/>
          <p:cNvSpPr/>
          <p:nvPr/>
        </p:nvSpPr>
        <p:spPr>
          <a:xfrm>
            <a:off x="791640" y="2019600"/>
            <a:ext cx="8161920" cy="360"/>
          </a:xfrm>
          <a:custGeom>
            <a:avLst/>
            <a:gdLst/>
            <a:ahLst/>
            <a:rect l="l" t="t" r="r" b="b"/>
            <a:pathLst>
              <a:path w="8162290" h="0">
                <a:moveTo>
                  <a:pt x="0" y="0"/>
                </a:moveTo>
                <a:lnTo>
                  <a:pt x="8162146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4"/>
          <p:cNvSpPr/>
          <p:nvPr/>
        </p:nvSpPr>
        <p:spPr>
          <a:xfrm>
            <a:off x="790920" y="1983240"/>
            <a:ext cx="2945520" cy="360"/>
          </a:xfrm>
          <a:custGeom>
            <a:avLst/>
            <a:gdLst/>
            <a:ahLst/>
            <a:rect l="l" t="t" r="r" b="b"/>
            <a:pathLst>
              <a:path w="2945765" h="0">
                <a:moveTo>
                  <a:pt x="0" y="0"/>
                </a:moveTo>
                <a:lnTo>
                  <a:pt x="294563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TextShape 5"/>
          <p:cNvSpPr txBox="1"/>
          <p:nvPr/>
        </p:nvSpPr>
        <p:spPr>
          <a:xfrm>
            <a:off x="762480" y="456840"/>
            <a:ext cx="8318160" cy="2470320"/>
          </a:xfrm>
          <a:prstGeom prst="rect">
            <a:avLst/>
          </a:prstGeom>
          <a:noFill/>
          <a:ln>
            <a:noFill/>
          </a:ln>
        </p:spPr>
        <p:txBody>
          <a:bodyPr lIns="0" rIns="0" tIns="93960" bIns="0">
            <a:noAutofit/>
          </a:bodyPr>
          <a:p>
            <a:pPr marL="1092960" indent="-1080360">
              <a:lnSpc>
                <a:spcPts val="4609"/>
              </a:lnSpc>
              <a:spcBef>
                <a:spcPts val="740"/>
              </a:spcBef>
            </a:pPr>
            <a:r>
              <a:rPr b="1" lang="ru-RU" sz="3600" spc="-1" strike="noStrike">
                <a:solidFill>
                  <a:srgbClr val="353535"/>
                </a:solidFill>
                <a:latin typeface="Arial"/>
              </a:rPr>
              <a:t>п. 3. </a:t>
            </a:r>
            <a:r>
              <a:rPr b="1" lang="ru-RU" sz="4300" spc="4" strike="noStrike">
                <a:solidFill>
                  <a:srgbClr val="c00000"/>
                </a:solidFill>
                <a:latin typeface="Arial"/>
              </a:rPr>
              <a:t>Клинические особенности  </a:t>
            </a:r>
            <a:r>
              <a:rPr b="1" lang="ru-RU" sz="4300" spc="12" strike="noStrike">
                <a:solidFill>
                  <a:srgbClr val="353535"/>
                </a:solidFill>
                <a:latin typeface="Arial"/>
              </a:rPr>
              <a:t>COVID-19</a:t>
            </a:r>
            <a:endParaRPr b="0" lang="ru-RU" sz="4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CustomShape 6"/>
          <p:cNvSpPr/>
          <p:nvPr/>
        </p:nvSpPr>
        <p:spPr>
          <a:xfrm>
            <a:off x="1265400" y="7059960"/>
            <a:ext cx="7656480" cy="726120"/>
          </a:xfrm>
          <a:custGeom>
            <a:avLst/>
            <a:gdLst/>
            <a:ahLst/>
            <a:rect l="l" t="t" r="r" b="b"/>
            <a:pathLst>
              <a:path w="7656830" h="726440">
                <a:moveTo>
                  <a:pt x="7535770" y="0"/>
                </a:moveTo>
                <a:lnTo>
                  <a:pt x="0" y="0"/>
                </a:lnTo>
                <a:lnTo>
                  <a:pt x="0" y="726206"/>
                </a:lnTo>
                <a:lnTo>
                  <a:pt x="7656805" y="726206"/>
                </a:lnTo>
                <a:lnTo>
                  <a:pt x="7656805" y="121034"/>
                </a:lnTo>
                <a:lnTo>
                  <a:pt x="7535770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7"/>
          <p:cNvSpPr/>
          <p:nvPr/>
        </p:nvSpPr>
        <p:spPr>
          <a:xfrm>
            <a:off x="10517760" y="2823840"/>
            <a:ext cx="7615080" cy="724680"/>
          </a:xfrm>
          <a:custGeom>
            <a:avLst/>
            <a:gdLst/>
            <a:ahLst/>
            <a:rect l="l" t="t" r="r" b="b"/>
            <a:pathLst>
              <a:path w="7615555" h="725170">
                <a:moveTo>
                  <a:pt x="7494738" y="0"/>
                </a:moveTo>
                <a:lnTo>
                  <a:pt x="0" y="0"/>
                </a:lnTo>
                <a:lnTo>
                  <a:pt x="0" y="724831"/>
                </a:lnTo>
                <a:lnTo>
                  <a:pt x="7615543" y="724831"/>
                </a:lnTo>
                <a:lnTo>
                  <a:pt x="7615543" y="120805"/>
                </a:lnTo>
                <a:lnTo>
                  <a:pt x="7494738" y="0"/>
                </a:lnTo>
                <a:close/>
              </a:path>
            </a:pathLst>
          </a:custGeom>
          <a:solidFill>
            <a:srgbClr val="d2000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8"/>
          <p:cNvSpPr/>
          <p:nvPr/>
        </p:nvSpPr>
        <p:spPr>
          <a:xfrm>
            <a:off x="1563120" y="4518360"/>
            <a:ext cx="3938400" cy="56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3600" spc="-12" strike="noStrike">
                <a:solidFill>
                  <a:srgbClr val="353535"/>
                </a:solidFill>
                <a:latin typeface="Arial"/>
              </a:rPr>
              <a:t>Формы</a:t>
            </a:r>
            <a:r>
              <a:rPr b="1" lang="ru-RU" sz="3600" spc="-66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1" lang="ru-RU" sz="3600" spc="-1" strike="noStrike">
                <a:solidFill>
                  <a:srgbClr val="353535"/>
                </a:solidFill>
                <a:latin typeface="Arial"/>
              </a:rPr>
              <a:t>COVID-19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20" name="CustomShape 9"/>
          <p:cNvSpPr/>
          <p:nvPr/>
        </p:nvSpPr>
        <p:spPr>
          <a:xfrm>
            <a:off x="1563120" y="5152680"/>
            <a:ext cx="5219280" cy="12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>
            <a:spAutoFit/>
          </a:bodyPr>
          <a:p>
            <a:pPr marL="12600">
              <a:lnSpc>
                <a:spcPts val="4110"/>
              </a:lnSpc>
              <a:spcBef>
                <a:spcPts val="125"/>
              </a:spcBef>
            </a:pPr>
            <a:r>
              <a:rPr b="0" lang="ru-RU" sz="2500" spc="12" strike="noStrike">
                <a:solidFill>
                  <a:srgbClr val="565656"/>
                </a:solidFill>
                <a:latin typeface="Arial"/>
              </a:rPr>
              <a:t>легкая</a:t>
            </a:r>
            <a:r>
              <a:rPr b="0" lang="ru-RU" sz="3600" spc="12" strike="noStrike">
                <a:solidFill>
                  <a:srgbClr val="353535"/>
                </a:solidFill>
                <a:latin typeface="Arial"/>
              </a:rPr>
              <a:t>, </a:t>
            </a:r>
            <a:r>
              <a:rPr b="0" lang="ru-RU" sz="3250" spc="-15" strike="noStrike">
                <a:solidFill>
                  <a:srgbClr val="3d3d3d"/>
                </a:solidFill>
                <a:latin typeface="Arial"/>
              </a:rPr>
              <a:t>средняя</a:t>
            </a:r>
            <a:r>
              <a:rPr b="0" lang="ru-RU" sz="3600" spc="-15" strike="noStrike">
                <a:solidFill>
                  <a:srgbClr val="353535"/>
                </a:solidFill>
                <a:latin typeface="Arial"/>
              </a:rPr>
              <a:t>,</a:t>
            </a:r>
            <a:r>
              <a:rPr b="0" lang="ru-RU" sz="3600" spc="-35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3950" spc="-7" strike="noStrike">
                <a:solidFill>
                  <a:srgbClr val="3d3d3d"/>
                </a:solidFill>
                <a:latin typeface="Arial"/>
              </a:rPr>
              <a:t>тяжелая</a:t>
            </a:r>
            <a:r>
              <a:rPr b="0" lang="ru-RU" sz="3950" spc="-7" strike="noStrike">
                <a:solidFill>
                  <a:srgbClr val="353535"/>
                </a:solidFill>
                <a:latin typeface="Arial"/>
              </a:rPr>
              <a:t>,</a:t>
            </a:r>
            <a:endParaRPr b="0" lang="ru-RU" sz="3950" spc="-1" strike="noStrike">
              <a:latin typeface="Arial"/>
            </a:endParaRPr>
          </a:p>
          <a:p>
            <a:pPr marL="12600">
              <a:lnSpc>
                <a:spcPts val="5610"/>
              </a:lnSpc>
            </a:pPr>
            <a:r>
              <a:rPr b="1" lang="ru-RU" sz="5200" spc="9" strike="noStrike">
                <a:solidFill>
                  <a:srgbClr val="c00000"/>
                </a:solidFill>
                <a:latin typeface="Arial"/>
              </a:rPr>
              <a:t>крайне</a:t>
            </a:r>
            <a:r>
              <a:rPr b="1" lang="ru-RU" sz="5200" spc="-32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1" lang="ru-RU" sz="5200" spc="-1" strike="noStrike">
                <a:solidFill>
                  <a:srgbClr val="c00000"/>
                </a:solidFill>
                <a:latin typeface="Arial"/>
              </a:rPr>
              <a:t>тяжелая</a:t>
            </a:r>
            <a:endParaRPr b="0" lang="ru-RU" sz="5200" spc="-1" strike="noStrike">
              <a:latin typeface="Arial"/>
            </a:endParaRPr>
          </a:p>
        </p:txBody>
      </p:sp>
      <p:sp>
        <p:nvSpPr>
          <p:cNvPr id="221" name="CustomShape 10"/>
          <p:cNvSpPr/>
          <p:nvPr/>
        </p:nvSpPr>
        <p:spPr>
          <a:xfrm>
            <a:off x="11783520" y="3822840"/>
            <a:ext cx="6476760" cy="698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17080" bIns="0">
            <a:spAutoFit/>
          </a:bodyPr>
          <a:p>
            <a:pPr marL="12600">
              <a:lnSpc>
                <a:spcPct val="100000"/>
              </a:lnSpc>
              <a:spcBef>
                <a:spcPts val="1709"/>
              </a:spcBef>
            </a:pP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повышение температуры</a:t>
            </a:r>
            <a:r>
              <a:rPr b="0" lang="ru-RU" sz="2900" spc="-66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тела;</a:t>
            </a:r>
            <a:endParaRPr b="0" lang="ru-RU" sz="2900" spc="-1" strike="noStrike">
              <a:latin typeface="Arial"/>
            </a:endParaRPr>
          </a:p>
          <a:p>
            <a:pPr marL="12600">
              <a:lnSpc>
                <a:spcPts val="3470"/>
              </a:lnSpc>
              <a:spcBef>
                <a:spcPts val="1735"/>
              </a:spcBef>
            </a:pP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кашель </a:t>
            </a:r>
            <a:r>
              <a:rPr b="0" lang="ru-RU" sz="2900" spc="-7" strike="noStrike">
                <a:solidFill>
                  <a:srgbClr val="353535"/>
                </a:solidFill>
                <a:latin typeface="Arial"/>
              </a:rPr>
              <a:t>(сухой или с</a:t>
            </a:r>
            <a:r>
              <a:rPr b="0" lang="ru-RU" sz="2900" spc="-111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900" spc="-15" strike="noStrike">
                <a:solidFill>
                  <a:srgbClr val="353535"/>
                </a:solidFill>
                <a:latin typeface="Arial"/>
              </a:rPr>
              <a:t>небольшим  </a:t>
            </a: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количеством</a:t>
            </a:r>
            <a:r>
              <a:rPr b="0" lang="ru-RU" sz="2900" spc="-55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мокроты);</a:t>
            </a:r>
            <a:endParaRPr b="0" lang="ru-RU" sz="2900" spc="-1" strike="noStrike">
              <a:latin typeface="Arial"/>
            </a:endParaRPr>
          </a:p>
          <a:p>
            <a:pPr marL="12600">
              <a:lnSpc>
                <a:spcPts val="5091"/>
              </a:lnSpc>
              <a:spcBef>
                <a:spcPts val="320"/>
              </a:spcBef>
            </a:pPr>
            <a:r>
              <a:rPr b="0" lang="ru-RU" sz="2900" spc="-7" strike="noStrike">
                <a:solidFill>
                  <a:srgbClr val="353535"/>
                </a:solidFill>
                <a:latin typeface="Arial"/>
              </a:rPr>
              <a:t>утомляемост</a:t>
            </a:r>
            <a:r>
              <a:rPr b="0" lang="ru-RU" sz="2900" spc="-32" strike="noStrike">
                <a:solidFill>
                  <a:srgbClr val="353535"/>
                </a:solidFill>
                <a:latin typeface="Arial"/>
              </a:rPr>
              <a:t>ь</a:t>
            </a:r>
            <a:r>
              <a:rPr b="0" lang="ru-RU" sz="2900" spc="-7" strike="noStrike">
                <a:solidFill>
                  <a:srgbClr val="353535"/>
                </a:solidFill>
                <a:latin typeface="Arial"/>
              </a:rPr>
              <a:t>;  </a:t>
            </a: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одышка*;</a:t>
            </a:r>
            <a:endParaRPr b="0" lang="ru-RU" sz="2900" spc="-1" strike="noStrike">
              <a:latin typeface="Arial"/>
            </a:endParaRPr>
          </a:p>
          <a:p>
            <a:pPr marL="12600">
              <a:lnSpc>
                <a:spcPts val="3470"/>
              </a:lnSpc>
              <a:spcBef>
                <a:spcPts val="1301"/>
              </a:spcBef>
            </a:pP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ощущение</a:t>
            </a:r>
            <a:r>
              <a:rPr b="0" lang="ru-RU" sz="2900" spc="-126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заложенности  </a:t>
            </a:r>
            <a:r>
              <a:rPr b="0" lang="ru-RU" sz="2900" spc="-7" strike="noStrike">
                <a:solidFill>
                  <a:srgbClr val="353535"/>
                </a:solidFill>
                <a:latin typeface="Arial"/>
              </a:rPr>
              <a:t>в </a:t>
            </a: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грудной</a:t>
            </a:r>
            <a:r>
              <a:rPr b="0" lang="ru-RU" sz="2900" spc="-41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900" spc="-7" strike="noStrike">
                <a:solidFill>
                  <a:srgbClr val="353535"/>
                </a:solidFill>
                <a:latin typeface="Arial"/>
              </a:rPr>
              <a:t>клетке;</a:t>
            </a:r>
            <a:endParaRPr b="0" lang="ru-RU" sz="2900" spc="-1" strike="noStrike">
              <a:latin typeface="Arial"/>
            </a:endParaRPr>
          </a:p>
          <a:p>
            <a:pPr marL="12600">
              <a:lnSpc>
                <a:spcPts val="3470"/>
              </a:lnSpc>
              <a:spcBef>
                <a:spcPts val="1616"/>
              </a:spcBef>
            </a:pPr>
            <a:r>
              <a:rPr b="0" lang="ru-RU" sz="2900" spc="-7" strike="noStrike">
                <a:solidFill>
                  <a:srgbClr val="353535"/>
                </a:solidFill>
                <a:latin typeface="Arial"/>
              </a:rPr>
              <a:t>миалгия </a:t>
            </a: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(11%), спутанность</a:t>
            </a:r>
            <a:r>
              <a:rPr b="0" lang="ru-RU" sz="2900" spc="-111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сознания  </a:t>
            </a:r>
            <a:r>
              <a:rPr b="0" lang="ru-RU" sz="2900" spc="-7" strike="noStrike">
                <a:solidFill>
                  <a:srgbClr val="353535"/>
                </a:solidFill>
                <a:latin typeface="Arial"/>
              </a:rPr>
              <a:t>(9%), </a:t>
            </a: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головные </a:t>
            </a:r>
            <a:r>
              <a:rPr b="0" lang="ru-RU" sz="2900" spc="-7" strike="noStrike">
                <a:solidFill>
                  <a:srgbClr val="353535"/>
                </a:solidFill>
                <a:latin typeface="Arial"/>
              </a:rPr>
              <a:t>боли (8</a:t>
            </a:r>
            <a:r>
              <a:rPr b="0" lang="ru-RU" sz="2900" spc="-97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%),</a:t>
            </a:r>
            <a:endParaRPr b="0" lang="ru-RU" sz="2900" spc="-1" strike="noStrike">
              <a:latin typeface="Arial"/>
            </a:endParaRPr>
          </a:p>
          <a:p>
            <a:pPr marL="12600">
              <a:lnSpc>
                <a:spcPts val="3339"/>
              </a:lnSpc>
            </a:pP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кровохарканье (2-3%), </a:t>
            </a:r>
            <a:r>
              <a:rPr b="0" lang="ru-RU" sz="2900" spc="-15" strike="noStrike">
                <a:solidFill>
                  <a:srgbClr val="353535"/>
                </a:solidFill>
                <a:latin typeface="Arial"/>
              </a:rPr>
              <a:t>диарея</a:t>
            </a:r>
            <a:r>
              <a:rPr b="0" lang="ru-RU" sz="2900" spc="-92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900" spc="-7" strike="noStrike">
                <a:solidFill>
                  <a:srgbClr val="353535"/>
                </a:solidFill>
                <a:latin typeface="Arial"/>
              </a:rPr>
              <a:t>(3%),</a:t>
            </a:r>
            <a:endParaRPr b="0" lang="ru-RU" sz="2900" spc="-1" strike="noStrike">
              <a:latin typeface="Arial"/>
            </a:endParaRPr>
          </a:p>
          <a:p>
            <a:pPr marL="12600">
              <a:lnSpc>
                <a:spcPts val="3470"/>
              </a:lnSpc>
              <a:spcBef>
                <a:spcPts val="113"/>
              </a:spcBef>
            </a:pP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тошнота, рвота, сердцебиение, </a:t>
            </a:r>
            <a:r>
              <a:rPr b="0" lang="ru-RU" sz="2900" spc="-7" strike="noStrike">
                <a:solidFill>
                  <a:srgbClr val="353535"/>
                </a:solidFill>
                <a:latin typeface="Arial"/>
              </a:rPr>
              <a:t>боль  в </a:t>
            </a: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горле, насморк, снижение </a:t>
            </a:r>
            <a:r>
              <a:rPr b="0" lang="ru-RU" sz="2900" spc="-15" strike="noStrike">
                <a:solidFill>
                  <a:srgbClr val="353535"/>
                </a:solidFill>
                <a:latin typeface="Arial"/>
              </a:rPr>
              <a:t>обоняния  </a:t>
            </a:r>
            <a:r>
              <a:rPr b="0" lang="ru-RU" sz="2900" spc="-7" strike="noStrike">
                <a:solidFill>
                  <a:srgbClr val="353535"/>
                </a:solidFill>
                <a:latin typeface="Arial"/>
              </a:rPr>
              <a:t>и </a:t>
            </a: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вкуса, признаки</a:t>
            </a:r>
            <a:r>
              <a:rPr b="0" lang="ru-RU" sz="2900" spc="-60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конъюнктивита.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222" name="CustomShape 11"/>
          <p:cNvSpPr/>
          <p:nvPr/>
        </p:nvSpPr>
        <p:spPr>
          <a:xfrm>
            <a:off x="1265400" y="7786080"/>
            <a:ext cx="7656480" cy="3854880"/>
          </a:xfrm>
          <a:prstGeom prst="rect">
            <a:avLst/>
          </a:prstGeom>
          <a:solidFill>
            <a:srgbClr val="e1e7fd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0280" bIns="0">
            <a:spAutoFit/>
          </a:bodyPr>
          <a:p>
            <a:pPr marL="605880" indent="-347040">
              <a:lnSpc>
                <a:spcPct val="100000"/>
              </a:lnSpc>
              <a:spcBef>
                <a:spcPts val="1341"/>
              </a:spcBef>
              <a:buClr>
                <a:srgbClr val="006fc0"/>
              </a:buClr>
              <a:buSzPct val="129000"/>
              <a:buFont typeface="Symbol" charset="2"/>
              <a:buChar char=""/>
            </a:pP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ОРВИ </a:t>
            </a:r>
            <a:r>
              <a:rPr b="0" lang="ru-RU" sz="2900" spc="-21" strike="noStrike">
                <a:solidFill>
                  <a:srgbClr val="353535"/>
                </a:solidFill>
                <a:latin typeface="Arial"/>
              </a:rPr>
              <a:t>легкого</a:t>
            </a:r>
            <a:r>
              <a:rPr b="0" lang="ru-RU" sz="2900" spc="-35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900" spc="-26" strike="noStrike">
                <a:solidFill>
                  <a:srgbClr val="353535"/>
                </a:solidFill>
                <a:latin typeface="Arial"/>
              </a:rPr>
              <a:t>течения;</a:t>
            </a:r>
            <a:endParaRPr b="0" lang="ru-RU" sz="2900" spc="-1" strike="noStrike">
              <a:latin typeface="Arial"/>
            </a:endParaRPr>
          </a:p>
          <a:p>
            <a:pPr marL="605880" indent="-347040">
              <a:lnSpc>
                <a:spcPct val="100000"/>
              </a:lnSpc>
              <a:spcBef>
                <a:spcPts val="876"/>
              </a:spcBef>
              <a:buClr>
                <a:srgbClr val="006fc0"/>
              </a:buClr>
              <a:buSzPct val="129000"/>
              <a:buFont typeface="Symbol" charset="2"/>
              <a:buChar char=""/>
            </a:pP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пневмония </a:t>
            </a:r>
            <a:r>
              <a:rPr b="0" lang="ru-RU" sz="2900" spc="-41" strike="noStrike">
                <a:solidFill>
                  <a:srgbClr val="353535"/>
                </a:solidFill>
                <a:latin typeface="Arial"/>
              </a:rPr>
              <a:t>без</a:t>
            </a:r>
            <a:r>
              <a:rPr b="0" lang="ru-RU" sz="2900" spc="-32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ДН;</a:t>
            </a:r>
            <a:endParaRPr b="0" lang="ru-RU" sz="2900" spc="-1" strike="noStrike">
              <a:latin typeface="Arial"/>
            </a:endParaRPr>
          </a:p>
          <a:p>
            <a:pPr marL="605880" indent="-347040">
              <a:lnSpc>
                <a:spcPct val="100000"/>
              </a:lnSpc>
              <a:spcBef>
                <a:spcPts val="876"/>
              </a:spcBef>
              <a:buClr>
                <a:srgbClr val="006fc0"/>
              </a:buClr>
              <a:buSzPct val="129000"/>
              <a:buFont typeface="Symbol" charset="2"/>
              <a:buChar char=""/>
            </a:pPr>
            <a:r>
              <a:rPr b="0" lang="ru-RU" sz="2900" spc="-60" strike="noStrike">
                <a:solidFill>
                  <a:srgbClr val="353535"/>
                </a:solidFill>
                <a:latin typeface="Arial"/>
              </a:rPr>
              <a:t>ОРДС </a:t>
            </a: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(пневмония </a:t>
            </a:r>
            <a:r>
              <a:rPr b="0" lang="ru-RU" sz="2900" spc="-7" strike="noStrike">
                <a:solidFill>
                  <a:srgbClr val="353535"/>
                </a:solidFill>
                <a:latin typeface="Arial"/>
              </a:rPr>
              <a:t>с</a:t>
            </a:r>
            <a:r>
              <a:rPr b="0" lang="ru-RU" sz="2900" spc="-1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900" spc="-26" strike="noStrike">
                <a:solidFill>
                  <a:srgbClr val="353535"/>
                </a:solidFill>
                <a:latin typeface="Arial"/>
              </a:rPr>
              <a:t>ОДН);</a:t>
            </a:r>
            <a:endParaRPr b="0" lang="ru-RU" sz="2900" spc="-1" strike="noStrike">
              <a:latin typeface="Arial"/>
            </a:endParaRPr>
          </a:p>
          <a:p>
            <a:pPr marL="605880" indent="-347040">
              <a:lnSpc>
                <a:spcPct val="100000"/>
              </a:lnSpc>
              <a:spcBef>
                <a:spcPts val="876"/>
              </a:spcBef>
              <a:buClr>
                <a:srgbClr val="006fc0"/>
              </a:buClr>
              <a:buSzPct val="129000"/>
              <a:buFont typeface="Symbol" charset="2"/>
              <a:buChar char=""/>
            </a:pPr>
            <a:r>
              <a:rPr b="0" lang="ru-RU" sz="2900" spc="-7" strike="noStrike">
                <a:solidFill>
                  <a:srgbClr val="353535"/>
                </a:solidFill>
                <a:latin typeface="Arial"/>
              </a:rPr>
              <a:t>сепсис;</a:t>
            </a:r>
            <a:endParaRPr b="0" lang="ru-RU" sz="2900" spc="-1" strike="noStrike">
              <a:latin typeface="Arial"/>
            </a:endParaRPr>
          </a:p>
          <a:p>
            <a:pPr marL="605880" indent="-347040">
              <a:lnSpc>
                <a:spcPct val="100000"/>
              </a:lnSpc>
              <a:spcBef>
                <a:spcPts val="870"/>
              </a:spcBef>
              <a:buClr>
                <a:srgbClr val="006fc0"/>
              </a:buClr>
              <a:buSzPct val="129000"/>
              <a:buFont typeface="Symbol" charset="2"/>
              <a:buChar char=""/>
            </a:pPr>
            <a:r>
              <a:rPr b="0" lang="ru-RU" sz="2900" spc="-7" strike="noStrike">
                <a:solidFill>
                  <a:srgbClr val="353535"/>
                </a:solidFill>
                <a:latin typeface="Arial"/>
              </a:rPr>
              <a:t>септический</a:t>
            </a:r>
            <a:r>
              <a:rPr b="0" lang="ru-RU" sz="2900" spc="-55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900" spc="-12" strike="noStrike">
                <a:solidFill>
                  <a:srgbClr val="353535"/>
                </a:solidFill>
                <a:latin typeface="Arial"/>
              </a:rPr>
              <a:t>шок;</a:t>
            </a:r>
            <a:endParaRPr b="0" lang="ru-RU" sz="2900" spc="-1" strike="noStrike">
              <a:latin typeface="Arial"/>
            </a:endParaRPr>
          </a:p>
          <a:p>
            <a:pPr marL="605880" indent="-346320">
              <a:lnSpc>
                <a:spcPct val="109000"/>
              </a:lnSpc>
              <a:spcBef>
                <a:spcPts val="541"/>
              </a:spcBef>
              <a:buClr>
                <a:srgbClr val="006fc0"/>
              </a:buClr>
              <a:buSzPct val="129000"/>
              <a:buFont typeface="Symbol" charset="2"/>
              <a:buChar char=""/>
            </a:pPr>
            <a:r>
              <a:rPr b="0" lang="ru-RU" sz="2900" spc="-15" strike="noStrike">
                <a:solidFill>
                  <a:srgbClr val="353535"/>
                </a:solidFill>
                <a:latin typeface="Arial"/>
              </a:rPr>
              <a:t>ДВС-синдром,</a:t>
            </a:r>
            <a:r>
              <a:rPr b="0" lang="ru-RU" sz="2900" spc="-97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900" spc="-21" strike="noStrike">
                <a:solidFill>
                  <a:srgbClr val="353535"/>
                </a:solidFill>
                <a:latin typeface="Arial"/>
              </a:rPr>
              <a:t>тромбозы,  тромбоэмболии.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223" name="CustomShape 12"/>
          <p:cNvSpPr/>
          <p:nvPr/>
        </p:nvSpPr>
        <p:spPr>
          <a:xfrm>
            <a:off x="10787040" y="2873880"/>
            <a:ext cx="5472000" cy="56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3600" spc="-7" strike="noStrike">
                <a:solidFill>
                  <a:srgbClr val="ffffff"/>
                </a:solidFill>
                <a:latin typeface="Arial"/>
              </a:rPr>
              <a:t>Клинические</a:t>
            </a:r>
            <a:r>
              <a:rPr b="1" lang="ru-RU" sz="3600" spc="-4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ru-RU" sz="3600" spc="-15" strike="noStrike">
                <a:solidFill>
                  <a:srgbClr val="ffffff"/>
                </a:solidFill>
                <a:latin typeface="Arial"/>
              </a:rPr>
              <a:t>симптомы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24" name="CustomShape 13"/>
          <p:cNvSpPr/>
          <p:nvPr/>
        </p:nvSpPr>
        <p:spPr>
          <a:xfrm>
            <a:off x="1607400" y="7186320"/>
            <a:ext cx="5338080" cy="56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3600" spc="-7" strike="noStrike">
                <a:solidFill>
                  <a:srgbClr val="ffffff"/>
                </a:solidFill>
                <a:latin typeface="Arial"/>
              </a:rPr>
              <a:t>Клинические</a:t>
            </a:r>
            <a:r>
              <a:rPr b="1" lang="ru-RU" sz="3600" spc="-35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ru-RU" sz="3600" spc="-12" strike="noStrike">
                <a:solidFill>
                  <a:srgbClr val="ffffff"/>
                </a:solidFill>
                <a:latin typeface="Arial"/>
              </a:rPr>
              <a:t>варианты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25" name="CustomShape 14"/>
          <p:cNvSpPr/>
          <p:nvPr/>
        </p:nvSpPr>
        <p:spPr>
          <a:xfrm>
            <a:off x="3022560" y="2376000"/>
            <a:ext cx="3722040" cy="165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2600">
              <a:lnSpc>
                <a:spcPct val="100000"/>
              </a:lnSpc>
              <a:spcBef>
                <a:spcPts val="91"/>
              </a:spcBef>
            </a:pPr>
            <a:r>
              <a:rPr b="1" lang="ru-RU" sz="3600" spc="-1" strike="noStrike">
                <a:solidFill>
                  <a:srgbClr val="d20001"/>
                </a:solidFill>
                <a:latin typeface="Arial"/>
              </a:rPr>
              <a:t>Инку</a:t>
            </a:r>
            <a:r>
              <a:rPr b="1" lang="ru-RU" sz="3600" spc="4" strike="noStrike">
                <a:solidFill>
                  <a:srgbClr val="d20001"/>
                </a:solidFill>
                <a:latin typeface="Arial"/>
              </a:rPr>
              <a:t>б</a:t>
            </a:r>
            <a:r>
              <a:rPr b="1" lang="ru-RU" sz="3600" spc="-7" strike="noStrike">
                <a:solidFill>
                  <a:srgbClr val="d20001"/>
                </a:solidFill>
                <a:latin typeface="Arial"/>
              </a:rPr>
              <a:t>ационный  период</a:t>
            </a:r>
            <a:endParaRPr b="0" lang="ru-RU" sz="36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4"/>
              </a:spcBef>
            </a:pPr>
            <a:r>
              <a:rPr b="0" lang="ru-RU" sz="3600" spc="-41" strike="noStrike">
                <a:solidFill>
                  <a:srgbClr val="353535"/>
                </a:solidFill>
                <a:latin typeface="Arial"/>
              </a:rPr>
              <a:t>от </a:t>
            </a:r>
            <a:r>
              <a:rPr b="0" lang="ru-RU" sz="3600" spc="-1" strike="noStrike">
                <a:solidFill>
                  <a:srgbClr val="353535"/>
                </a:solidFill>
                <a:latin typeface="Arial"/>
              </a:rPr>
              <a:t>2 до 14</a:t>
            </a:r>
            <a:r>
              <a:rPr b="0" lang="ru-RU" sz="3600" spc="29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3600" spc="-7" strike="noStrike">
                <a:solidFill>
                  <a:srgbClr val="353535"/>
                </a:solidFill>
                <a:latin typeface="Arial"/>
              </a:rPr>
              <a:t>суток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26" name="CustomShape 15"/>
          <p:cNvSpPr/>
          <p:nvPr/>
        </p:nvSpPr>
        <p:spPr>
          <a:xfrm>
            <a:off x="10428480" y="3840120"/>
            <a:ext cx="1074600" cy="130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16360" bIns="0">
            <a:spAutoFit/>
          </a:bodyPr>
          <a:p>
            <a:pPr algn="r">
              <a:lnSpc>
                <a:spcPct val="100000"/>
              </a:lnSpc>
              <a:spcBef>
                <a:spcPts val="1704"/>
              </a:spcBef>
            </a:pPr>
            <a:r>
              <a:rPr b="1" lang="ru-RU" sz="2900" spc="-7" strike="noStrike">
                <a:solidFill>
                  <a:srgbClr val="d20001"/>
                </a:solidFill>
                <a:latin typeface="Arial"/>
              </a:rPr>
              <a:t>&gt;</a:t>
            </a:r>
            <a:r>
              <a:rPr b="1" lang="ru-RU" sz="2900" spc="-97" strike="noStrike">
                <a:solidFill>
                  <a:srgbClr val="d20001"/>
                </a:solidFill>
                <a:latin typeface="Arial"/>
              </a:rPr>
              <a:t> </a:t>
            </a:r>
            <a:r>
              <a:rPr b="1" lang="ru-RU" sz="2900" spc="-15" strike="noStrike">
                <a:solidFill>
                  <a:srgbClr val="d20001"/>
                </a:solidFill>
                <a:latin typeface="Arial"/>
              </a:rPr>
              <a:t>90%</a:t>
            </a:r>
            <a:endParaRPr b="0" lang="ru-RU" sz="29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610"/>
              </a:spcBef>
            </a:pPr>
            <a:r>
              <a:rPr b="1" lang="ru-RU" sz="2900" spc="-15" strike="noStrike">
                <a:solidFill>
                  <a:srgbClr val="d20001"/>
                </a:solidFill>
                <a:latin typeface="Arial"/>
              </a:rPr>
              <a:t>80%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227" name="CustomShape 16"/>
          <p:cNvSpPr/>
          <p:nvPr/>
        </p:nvSpPr>
        <p:spPr>
          <a:xfrm>
            <a:off x="10428480" y="5573160"/>
            <a:ext cx="1075320" cy="195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17080" bIns="0">
            <a:spAutoFit/>
          </a:bodyPr>
          <a:p>
            <a:pPr algn="r">
              <a:lnSpc>
                <a:spcPct val="100000"/>
              </a:lnSpc>
              <a:spcBef>
                <a:spcPts val="1709"/>
              </a:spcBef>
            </a:pPr>
            <a:r>
              <a:rPr b="1" lang="ru-RU" sz="2900" spc="-15" strike="noStrike">
                <a:solidFill>
                  <a:srgbClr val="d20001"/>
                </a:solidFill>
                <a:latin typeface="Arial"/>
              </a:rPr>
              <a:t>40%</a:t>
            </a:r>
            <a:endParaRPr b="0" lang="ru-RU" sz="29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610"/>
              </a:spcBef>
            </a:pPr>
            <a:r>
              <a:rPr b="1" lang="ru-RU" sz="2900" spc="-15" strike="noStrike">
                <a:solidFill>
                  <a:srgbClr val="d20001"/>
                </a:solidFill>
                <a:latin typeface="Arial"/>
              </a:rPr>
              <a:t>30%</a:t>
            </a:r>
            <a:endParaRPr b="0" lang="ru-RU" sz="29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610"/>
              </a:spcBef>
            </a:pPr>
            <a:r>
              <a:rPr b="1" lang="ru-RU" sz="2900" spc="-7" strike="noStrike">
                <a:solidFill>
                  <a:srgbClr val="d20001"/>
                </a:solidFill>
                <a:latin typeface="Arial"/>
              </a:rPr>
              <a:t>&gt;</a:t>
            </a:r>
            <a:r>
              <a:rPr b="1" lang="ru-RU" sz="2900" spc="-106" strike="noStrike">
                <a:solidFill>
                  <a:srgbClr val="d20001"/>
                </a:solidFill>
                <a:latin typeface="Arial"/>
              </a:rPr>
              <a:t> </a:t>
            </a:r>
            <a:r>
              <a:rPr b="1" lang="ru-RU" sz="2900" spc="-12" strike="noStrike">
                <a:solidFill>
                  <a:srgbClr val="d20001"/>
                </a:solidFill>
                <a:latin typeface="Arial"/>
              </a:rPr>
              <a:t>20%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228" name="CustomShape 17"/>
          <p:cNvSpPr/>
          <p:nvPr/>
        </p:nvSpPr>
        <p:spPr>
          <a:xfrm>
            <a:off x="980640" y="2354760"/>
            <a:ext cx="2179800" cy="16351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18"/>
          <p:cNvSpPr/>
          <p:nvPr/>
        </p:nvSpPr>
        <p:spPr>
          <a:xfrm>
            <a:off x="1872000" y="3087720"/>
            <a:ext cx="170280" cy="170280"/>
          </a:xfrm>
          <a:custGeom>
            <a:avLst/>
            <a:gdLst/>
            <a:ahLst/>
            <a:rect l="l" t="t" r="r" b="b"/>
            <a:pathLst>
              <a:path w="170814" h="170814">
                <a:moveTo>
                  <a:pt x="163556" y="0"/>
                </a:moveTo>
                <a:lnTo>
                  <a:pt x="6991" y="0"/>
                </a:lnTo>
                <a:lnTo>
                  <a:pt x="0" y="6991"/>
                </a:lnTo>
                <a:lnTo>
                  <a:pt x="0" y="163556"/>
                </a:lnTo>
                <a:lnTo>
                  <a:pt x="6991" y="170548"/>
                </a:lnTo>
                <a:lnTo>
                  <a:pt x="163556" y="170548"/>
                </a:lnTo>
                <a:lnTo>
                  <a:pt x="170548" y="163556"/>
                </a:lnTo>
                <a:lnTo>
                  <a:pt x="170548" y="6991"/>
                </a:lnTo>
                <a:lnTo>
                  <a:pt x="163556" y="0"/>
                </a:lnTo>
                <a:close/>
              </a:path>
            </a:pathLst>
          </a:custGeom>
          <a:solidFill>
            <a:srgbClr val="8b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19"/>
          <p:cNvSpPr/>
          <p:nvPr/>
        </p:nvSpPr>
        <p:spPr>
          <a:xfrm>
            <a:off x="2090520" y="3084840"/>
            <a:ext cx="170280" cy="170280"/>
          </a:xfrm>
          <a:custGeom>
            <a:avLst/>
            <a:gdLst/>
            <a:ahLst/>
            <a:rect l="l" t="t" r="r" b="b"/>
            <a:pathLst>
              <a:path w="170814" h="170814">
                <a:moveTo>
                  <a:pt x="164588" y="0"/>
                </a:moveTo>
                <a:lnTo>
                  <a:pt x="5960" y="0"/>
                </a:lnTo>
                <a:lnTo>
                  <a:pt x="0" y="5960"/>
                </a:lnTo>
                <a:lnTo>
                  <a:pt x="0" y="164588"/>
                </a:lnTo>
                <a:lnTo>
                  <a:pt x="5960" y="170548"/>
                </a:lnTo>
                <a:lnTo>
                  <a:pt x="164588" y="170548"/>
                </a:lnTo>
                <a:lnTo>
                  <a:pt x="170548" y="164588"/>
                </a:lnTo>
                <a:lnTo>
                  <a:pt x="170548" y="5960"/>
                </a:lnTo>
                <a:lnTo>
                  <a:pt x="16458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20"/>
          <p:cNvSpPr/>
          <p:nvPr/>
        </p:nvSpPr>
        <p:spPr>
          <a:xfrm>
            <a:off x="2309400" y="3084840"/>
            <a:ext cx="170280" cy="170280"/>
          </a:xfrm>
          <a:custGeom>
            <a:avLst/>
            <a:gdLst/>
            <a:ahLst/>
            <a:rect l="l" t="t" r="r" b="b"/>
            <a:pathLst>
              <a:path w="170814" h="170814">
                <a:moveTo>
                  <a:pt x="166537" y="0"/>
                </a:moveTo>
                <a:lnTo>
                  <a:pt x="4011" y="0"/>
                </a:lnTo>
                <a:lnTo>
                  <a:pt x="0" y="4011"/>
                </a:lnTo>
                <a:lnTo>
                  <a:pt x="0" y="166537"/>
                </a:lnTo>
                <a:lnTo>
                  <a:pt x="4011" y="170548"/>
                </a:lnTo>
                <a:lnTo>
                  <a:pt x="166537" y="170548"/>
                </a:lnTo>
                <a:lnTo>
                  <a:pt x="170548" y="166537"/>
                </a:lnTo>
                <a:lnTo>
                  <a:pt x="170548" y="4011"/>
                </a:lnTo>
                <a:lnTo>
                  <a:pt x="166537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21"/>
          <p:cNvSpPr/>
          <p:nvPr/>
        </p:nvSpPr>
        <p:spPr>
          <a:xfrm>
            <a:off x="2529360" y="3084840"/>
            <a:ext cx="170280" cy="1702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22"/>
          <p:cNvSpPr/>
          <p:nvPr/>
        </p:nvSpPr>
        <p:spPr>
          <a:xfrm>
            <a:off x="1872000" y="3307680"/>
            <a:ext cx="170280" cy="17028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23"/>
          <p:cNvSpPr/>
          <p:nvPr/>
        </p:nvSpPr>
        <p:spPr>
          <a:xfrm>
            <a:off x="2086560" y="3306600"/>
            <a:ext cx="170280" cy="17028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24"/>
          <p:cNvSpPr/>
          <p:nvPr/>
        </p:nvSpPr>
        <p:spPr>
          <a:xfrm>
            <a:off x="2307960" y="3306600"/>
            <a:ext cx="170280" cy="170280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25"/>
          <p:cNvSpPr/>
          <p:nvPr/>
        </p:nvSpPr>
        <p:spPr>
          <a:xfrm>
            <a:off x="2529360" y="3306600"/>
            <a:ext cx="170280" cy="17028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26"/>
          <p:cNvSpPr/>
          <p:nvPr/>
        </p:nvSpPr>
        <p:spPr>
          <a:xfrm>
            <a:off x="1434600" y="3309120"/>
            <a:ext cx="170280" cy="17028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27"/>
          <p:cNvSpPr/>
          <p:nvPr/>
        </p:nvSpPr>
        <p:spPr>
          <a:xfrm>
            <a:off x="1872000" y="3525120"/>
            <a:ext cx="170280" cy="170280"/>
          </a:xfrm>
          <a:prstGeom prst="rect">
            <a:avLst/>
          </a:prstGeom>
          <a:blipFill rotWithShape="0">
            <a:blip r:embed="rId9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28"/>
          <p:cNvSpPr/>
          <p:nvPr/>
        </p:nvSpPr>
        <p:spPr>
          <a:xfrm>
            <a:off x="1650600" y="3306600"/>
            <a:ext cx="170280" cy="170280"/>
          </a:xfrm>
          <a:prstGeom prst="rect">
            <a:avLst/>
          </a:prstGeom>
          <a:blipFill rotWithShape="0">
            <a:blip r:embed="rId10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29"/>
          <p:cNvSpPr/>
          <p:nvPr/>
        </p:nvSpPr>
        <p:spPr>
          <a:xfrm>
            <a:off x="2086560" y="3523680"/>
            <a:ext cx="170280" cy="170280"/>
          </a:xfrm>
          <a:prstGeom prst="rect">
            <a:avLst/>
          </a:prstGeom>
          <a:blipFill rotWithShape="0">
            <a:blip r:embed="rId1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30"/>
          <p:cNvSpPr/>
          <p:nvPr/>
        </p:nvSpPr>
        <p:spPr>
          <a:xfrm>
            <a:off x="2307960" y="3523680"/>
            <a:ext cx="170280" cy="170280"/>
          </a:xfrm>
          <a:prstGeom prst="rect">
            <a:avLst/>
          </a:prstGeom>
          <a:blipFill rotWithShape="0">
            <a:blip r:embed="rId1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31"/>
          <p:cNvSpPr/>
          <p:nvPr/>
        </p:nvSpPr>
        <p:spPr>
          <a:xfrm>
            <a:off x="1650600" y="3523680"/>
            <a:ext cx="170280" cy="170280"/>
          </a:xfrm>
          <a:prstGeom prst="rect">
            <a:avLst/>
          </a:prstGeom>
          <a:blipFill rotWithShape="0">
            <a:blip r:embed="rId1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32"/>
          <p:cNvSpPr/>
          <p:nvPr/>
        </p:nvSpPr>
        <p:spPr>
          <a:xfrm>
            <a:off x="1434600" y="3526560"/>
            <a:ext cx="170280" cy="170280"/>
          </a:xfrm>
          <a:prstGeom prst="rect">
            <a:avLst/>
          </a:prstGeom>
          <a:blipFill rotWithShape="0">
            <a:blip r:embed="rId1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33"/>
          <p:cNvSpPr/>
          <p:nvPr/>
        </p:nvSpPr>
        <p:spPr>
          <a:xfrm>
            <a:off x="1578240" y="5178960"/>
            <a:ext cx="5170320" cy="360"/>
          </a:xfrm>
          <a:custGeom>
            <a:avLst/>
            <a:gdLst/>
            <a:ahLst/>
            <a:rect l="l" t="t" r="r" b="b"/>
            <a:pathLst>
              <a:path w="5170805" h="0">
                <a:moveTo>
                  <a:pt x="0" y="0"/>
                </a:moveTo>
                <a:lnTo>
                  <a:pt x="5170784" y="0"/>
                </a:lnTo>
              </a:path>
            </a:pathLst>
          </a:custGeom>
          <a:noFill/>
          <a:ln w="45360">
            <a:solidFill>
              <a:srgbClr val="35353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34"/>
          <p:cNvSpPr/>
          <p:nvPr/>
        </p:nvSpPr>
        <p:spPr>
          <a:xfrm>
            <a:off x="10989720" y="10991880"/>
            <a:ext cx="6348960" cy="78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337320" indent="-324720">
              <a:lnSpc>
                <a:spcPct val="101000"/>
              </a:lnSpc>
              <a:spcBef>
                <a:spcPts val="91"/>
              </a:spcBef>
            </a:pPr>
            <a:r>
              <a:rPr b="0" lang="ru-RU" sz="2500" spc="4" strike="noStrike">
                <a:solidFill>
                  <a:srgbClr val="7e7e7e"/>
                </a:solidFill>
                <a:latin typeface="Arial"/>
              </a:rPr>
              <a:t>*</a:t>
            </a:r>
            <a:r>
              <a:rPr b="0" lang="ru-RU" sz="2500" spc="4" strike="noStrike">
                <a:solidFill>
                  <a:srgbClr val="7e7e7e"/>
                </a:solidFill>
                <a:latin typeface="Arial"/>
              </a:rPr>
              <a:t>	</a:t>
            </a:r>
            <a:r>
              <a:rPr b="0" lang="ru-RU" sz="2500" spc="9" strike="noStrike">
                <a:solidFill>
                  <a:srgbClr val="7e7e7e"/>
                </a:solidFill>
                <a:latin typeface="Arial"/>
              </a:rPr>
              <a:t>наиболее тяжелая одышка развивается  к 6-8-му дню от момента заражения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246" name="CustomShape 35"/>
          <p:cNvSpPr/>
          <p:nvPr/>
        </p:nvSpPr>
        <p:spPr>
          <a:xfrm>
            <a:off x="1334520" y="11910600"/>
            <a:ext cx="5484600" cy="138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ru-RU" sz="1800" spc="-1" strike="noStrike">
                <a:solidFill>
                  <a:srgbClr val="353535"/>
                </a:solidFill>
                <a:latin typeface="Arial"/>
              </a:rPr>
              <a:t>Сокращения: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"/>
              </a:spcBef>
            </a:pPr>
            <a:r>
              <a:rPr b="0" lang="ru-RU" sz="1800" spc="-1" strike="noStrike">
                <a:solidFill>
                  <a:srgbClr val="353535"/>
                </a:solidFill>
                <a:latin typeface="Arial"/>
              </a:rPr>
              <a:t>ОРВИ – острая </a:t>
            </a:r>
            <a:r>
              <a:rPr b="0" lang="ru-RU" sz="1800" spc="-7" strike="noStrike">
                <a:solidFill>
                  <a:srgbClr val="353535"/>
                </a:solidFill>
                <a:latin typeface="Arial"/>
              </a:rPr>
              <a:t>респираторная вирусная </a:t>
            </a:r>
            <a:r>
              <a:rPr b="0" lang="ru-RU" sz="1800" spc="-1" strike="noStrike">
                <a:solidFill>
                  <a:srgbClr val="353535"/>
                </a:solidFill>
                <a:latin typeface="Arial"/>
              </a:rPr>
              <a:t>инфекция  </a:t>
            </a:r>
            <a:r>
              <a:rPr b="0" lang="ru-RU" sz="1800" spc="-15" strike="noStrike">
                <a:solidFill>
                  <a:srgbClr val="353535"/>
                </a:solidFill>
                <a:latin typeface="Arial"/>
              </a:rPr>
              <a:t>ОДН </a:t>
            </a:r>
            <a:r>
              <a:rPr b="0" lang="ru-RU" sz="1800" spc="-1" strike="noStrike">
                <a:solidFill>
                  <a:srgbClr val="353535"/>
                </a:solidFill>
                <a:latin typeface="Arial"/>
              </a:rPr>
              <a:t>– острая </a:t>
            </a:r>
            <a:r>
              <a:rPr b="0" lang="ru-RU" sz="1800" spc="-15" strike="noStrike">
                <a:solidFill>
                  <a:srgbClr val="353535"/>
                </a:solidFill>
                <a:latin typeface="Arial"/>
              </a:rPr>
              <a:t>дыхательная </a:t>
            </a:r>
            <a:r>
              <a:rPr b="0" lang="ru-RU" sz="1800" spc="-12" strike="noStrike">
                <a:solidFill>
                  <a:srgbClr val="353535"/>
                </a:solidFill>
                <a:latin typeface="Arial"/>
              </a:rPr>
              <a:t>недостаточность  </a:t>
            </a:r>
            <a:r>
              <a:rPr b="0" lang="ru-RU" sz="1800" spc="-32" strike="noStrike">
                <a:solidFill>
                  <a:srgbClr val="353535"/>
                </a:solidFill>
                <a:latin typeface="Arial"/>
              </a:rPr>
              <a:t>ОРДС </a:t>
            </a:r>
            <a:r>
              <a:rPr b="0" lang="ru-RU" sz="1800" spc="-1" strike="noStrike">
                <a:solidFill>
                  <a:srgbClr val="353535"/>
                </a:solidFill>
                <a:latin typeface="Arial"/>
              </a:rPr>
              <a:t>– острый </a:t>
            </a:r>
            <a:r>
              <a:rPr b="0" lang="ru-RU" sz="1800" spc="-7" strike="noStrike">
                <a:solidFill>
                  <a:srgbClr val="353535"/>
                </a:solidFill>
                <a:latin typeface="Arial"/>
              </a:rPr>
              <a:t>респираторный </a:t>
            </a:r>
            <a:r>
              <a:rPr b="0" lang="ru-RU" sz="1800" spc="-1" strike="noStrike">
                <a:solidFill>
                  <a:srgbClr val="353535"/>
                </a:solidFill>
                <a:latin typeface="Arial"/>
              </a:rPr>
              <a:t>дистресс-синдром  </a:t>
            </a:r>
            <a:r>
              <a:rPr b="0" lang="ru-RU" sz="1800" spc="29" strike="noStrike">
                <a:solidFill>
                  <a:srgbClr val="353535"/>
                </a:solidFill>
                <a:latin typeface="Arial"/>
              </a:rPr>
              <a:t>АД </a:t>
            </a:r>
            <a:r>
              <a:rPr b="0" lang="ru-RU" sz="1800" spc="-1" strike="noStrike">
                <a:solidFill>
                  <a:srgbClr val="353535"/>
                </a:solidFill>
                <a:latin typeface="Arial"/>
              </a:rPr>
              <a:t>– </a:t>
            </a:r>
            <a:r>
              <a:rPr b="0" lang="ru-RU" sz="1800" spc="-12" strike="noStrike">
                <a:solidFill>
                  <a:srgbClr val="353535"/>
                </a:solidFill>
                <a:latin typeface="Arial"/>
              </a:rPr>
              <a:t>артериальное</a:t>
            </a:r>
            <a:r>
              <a:rPr b="0" lang="ru-RU" sz="1800" spc="-92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1800" spc="-12" strike="noStrike">
                <a:solidFill>
                  <a:srgbClr val="353535"/>
                </a:solidFill>
                <a:latin typeface="Arial"/>
              </a:rPr>
              <a:t>давление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7" name="CustomShape 36"/>
          <p:cNvSpPr/>
          <p:nvPr/>
        </p:nvSpPr>
        <p:spPr>
          <a:xfrm>
            <a:off x="10988640" y="12012120"/>
            <a:ext cx="7277400" cy="1360440"/>
          </a:xfrm>
          <a:custGeom>
            <a:avLst/>
            <a:gdLst/>
            <a:ahLst/>
            <a:rect l="l" t="t" r="r" b="b"/>
            <a:pathLst>
              <a:path w="7277734" h="1360805">
                <a:moveTo>
                  <a:pt x="7214043" y="0"/>
                </a:moveTo>
                <a:lnTo>
                  <a:pt x="63153" y="0"/>
                </a:lnTo>
                <a:lnTo>
                  <a:pt x="38586" y="4967"/>
                </a:lnTo>
                <a:lnTo>
                  <a:pt x="18510" y="18510"/>
                </a:lnTo>
                <a:lnTo>
                  <a:pt x="4967" y="38586"/>
                </a:lnTo>
                <a:lnTo>
                  <a:pt x="0" y="63153"/>
                </a:lnTo>
                <a:lnTo>
                  <a:pt x="0" y="1297131"/>
                </a:lnTo>
                <a:lnTo>
                  <a:pt x="4967" y="1321705"/>
                </a:lnTo>
                <a:lnTo>
                  <a:pt x="18510" y="1341771"/>
                </a:lnTo>
                <a:lnTo>
                  <a:pt x="38586" y="1355301"/>
                </a:lnTo>
                <a:lnTo>
                  <a:pt x="63153" y="1360262"/>
                </a:lnTo>
                <a:lnTo>
                  <a:pt x="7214043" y="1360262"/>
                </a:lnTo>
                <a:lnTo>
                  <a:pt x="7238611" y="1355301"/>
                </a:lnTo>
                <a:lnTo>
                  <a:pt x="7258686" y="1341771"/>
                </a:lnTo>
                <a:lnTo>
                  <a:pt x="7272229" y="1321705"/>
                </a:lnTo>
                <a:lnTo>
                  <a:pt x="7277197" y="1297131"/>
                </a:lnTo>
                <a:lnTo>
                  <a:pt x="7277197" y="63153"/>
                </a:lnTo>
                <a:lnTo>
                  <a:pt x="7272229" y="38586"/>
                </a:lnTo>
                <a:lnTo>
                  <a:pt x="7258686" y="18510"/>
                </a:lnTo>
                <a:lnTo>
                  <a:pt x="7238611" y="4967"/>
                </a:lnTo>
                <a:lnTo>
                  <a:pt x="7214043" y="0"/>
                </a:lnTo>
                <a:close/>
              </a:path>
            </a:pathLst>
          </a:custGeom>
          <a:solidFill>
            <a:srgbClr val="ffddd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37"/>
          <p:cNvSpPr/>
          <p:nvPr/>
        </p:nvSpPr>
        <p:spPr>
          <a:xfrm>
            <a:off x="10988640" y="12012120"/>
            <a:ext cx="7277400" cy="1360440"/>
          </a:xfrm>
          <a:custGeom>
            <a:avLst/>
            <a:gdLst/>
            <a:ahLst/>
            <a:rect l="l" t="t" r="r" b="b"/>
            <a:pathLst>
              <a:path w="7277734" h="1360805">
                <a:moveTo>
                  <a:pt x="0" y="63153"/>
                </a:moveTo>
                <a:lnTo>
                  <a:pt x="4967" y="38586"/>
                </a:lnTo>
                <a:lnTo>
                  <a:pt x="18510" y="18510"/>
                </a:lnTo>
                <a:lnTo>
                  <a:pt x="38586" y="4967"/>
                </a:lnTo>
                <a:lnTo>
                  <a:pt x="63153" y="0"/>
                </a:lnTo>
                <a:lnTo>
                  <a:pt x="7214043" y="0"/>
                </a:lnTo>
                <a:lnTo>
                  <a:pt x="7238610" y="4967"/>
                </a:lnTo>
                <a:lnTo>
                  <a:pt x="7258686" y="18510"/>
                </a:lnTo>
                <a:lnTo>
                  <a:pt x="7272229" y="38586"/>
                </a:lnTo>
                <a:lnTo>
                  <a:pt x="7277197" y="63153"/>
                </a:lnTo>
                <a:lnTo>
                  <a:pt x="7277197" y="1297131"/>
                </a:lnTo>
                <a:lnTo>
                  <a:pt x="7272229" y="1321705"/>
                </a:lnTo>
                <a:lnTo>
                  <a:pt x="7258686" y="1341771"/>
                </a:lnTo>
                <a:lnTo>
                  <a:pt x="7238610" y="1355301"/>
                </a:lnTo>
                <a:lnTo>
                  <a:pt x="7214043" y="1360262"/>
                </a:lnTo>
                <a:lnTo>
                  <a:pt x="63153" y="1360262"/>
                </a:lnTo>
                <a:lnTo>
                  <a:pt x="38586" y="1355301"/>
                </a:lnTo>
                <a:lnTo>
                  <a:pt x="18510" y="1341771"/>
                </a:lnTo>
                <a:lnTo>
                  <a:pt x="4967" y="1321705"/>
                </a:lnTo>
                <a:lnTo>
                  <a:pt x="0" y="1297131"/>
                </a:lnTo>
                <a:lnTo>
                  <a:pt x="0" y="63153"/>
                </a:lnTo>
                <a:close/>
              </a:path>
            </a:pathLst>
          </a:custGeom>
          <a:noFill/>
          <a:ln w="34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38"/>
          <p:cNvSpPr/>
          <p:nvPr/>
        </p:nvSpPr>
        <p:spPr>
          <a:xfrm>
            <a:off x="11319480" y="12123000"/>
            <a:ext cx="6591600" cy="111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ru-RU" sz="1800" spc="4" strike="noStrike">
                <a:solidFill>
                  <a:srgbClr val="1f1f1f"/>
                </a:solidFill>
                <a:latin typeface="Arial"/>
              </a:rPr>
              <a:t>У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пациентов </a:t>
            </a:r>
            <a:r>
              <a:rPr b="0" lang="ru-RU" sz="1800" spc="-12" strike="noStrike">
                <a:solidFill>
                  <a:srgbClr val="1f1f1f"/>
                </a:solidFill>
                <a:latin typeface="Arial"/>
              </a:rPr>
              <a:t>старческого возраста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возможна атипичная  </a:t>
            </a: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картина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заболевания </a:t>
            </a:r>
            <a:r>
              <a:rPr b="0" lang="ru-RU" sz="1800" spc="-21" strike="noStrike">
                <a:solidFill>
                  <a:srgbClr val="1f1f1f"/>
                </a:solidFill>
                <a:latin typeface="Arial"/>
              </a:rPr>
              <a:t>без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лихорадки, </a:t>
            </a:r>
            <a:r>
              <a:rPr b="0" lang="ru-RU" sz="1800" spc="4" strike="noStrike">
                <a:solidFill>
                  <a:srgbClr val="1f1f1f"/>
                </a:solidFill>
                <a:latin typeface="Arial"/>
              </a:rPr>
              <a:t>кашля,</a:t>
            </a:r>
            <a:r>
              <a:rPr b="0" lang="ru-RU" sz="1800" spc="-114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1800" spc="-12" strike="noStrike">
                <a:solidFill>
                  <a:srgbClr val="1f1f1f"/>
                </a:solidFill>
                <a:latin typeface="Arial"/>
              </a:rPr>
              <a:t>одышки.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4"/>
              </a:spcBef>
            </a:pP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Симптомы </a:t>
            </a:r>
            <a:r>
              <a:rPr b="0" lang="ru-RU" sz="1800" spc="-12" strike="noStrike">
                <a:solidFill>
                  <a:srgbClr val="1f1f1f"/>
                </a:solidFill>
                <a:latin typeface="Arial"/>
              </a:rPr>
              <a:t>включают делирий,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падения, </a:t>
            </a: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функциональное  снижение, </a:t>
            </a:r>
            <a:r>
              <a:rPr b="0" lang="ru-RU" sz="1800" spc="-15" strike="noStrike">
                <a:solidFill>
                  <a:srgbClr val="1f1f1f"/>
                </a:solidFill>
                <a:latin typeface="Arial"/>
              </a:rPr>
              <a:t>конъюнктивит,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бред, тахикардию </a:t>
            </a: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или снижение</a:t>
            </a:r>
            <a:r>
              <a:rPr b="0" lang="ru-RU" sz="1800" spc="-13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1800" spc="29" strike="noStrike">
                <a:solidFill>
                  <a:srgbClr val="1f1f1f"/>
                </a:solidFill>
                <a:latin typeface="Arial"/>
              </a:rPr>
              <a:t>АД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0" name="CustomShape 39"/>
          <p:cNvSpPr/>
          <p:nvPr/>
        </p:nvSpPr>
        <p:spPr>
          <a:xfrm>
            <a:off x="19511280" y="13543920"/>
            <a:ext cx="228960" cy="36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5560">
              <a:lnSpc>
                <a:spcPts val="2886"/>
              </a:lnSpc>
            </a:pPr>
            <a:fld id="{2AA72645-882D-4BE0-B5C5-CA95607172BF}" type="slidenum">
              <a:rPr b="0" lang="ru-RU" sz="2500" spc="9" strike="noStrike">
                <a:solidFill>
                  <a:srgbClr val="8f8f8f"/>
                </a:solidFill>
                <a:latin typeface="Arial"/>
              </a:rPr>
              <a:t>&lt;номер&gt;</a:t>
            </a:fld>
            <a:endParaRPr b="0" lang="ru-RU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CustomShape 1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4" name="CustomShape 2"/>
          <p:cNvSpPr/>
          <p:nvPr/>
        </p:nvSpPr>
        <p:spPr>
          <a:xfrm>
            <a:off x="682920" y="1893240"/>
            <a:ext cx="8300520" cy="360"/>
          </a:xfrm>
          <a:custGeom>
            <a:avLst/>
            <a:gdLst/>
            <a:ahLst/>
            <a:rect l="l" t="t" r="r" b="b"/>
            <a:pathLst>
              <a:path w="8300720" h="0">
                <a:moveTo>
                  <a:pt x="0" y="0"/>
                </a:moveTo>
                <a:lnTo>
                  <a:pt x="8300488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5" name="CustomShape 3"/>
          <p:cNvSpPr/>
          <p:nvPr/>
        </p:nvSpPr>
        <p:spPr>
          <a:xfrm>
            <a:off x="682200" y="1863720"/>
            <a:ext cx="2882520" cy="360"/>
          </a:xfrm>
          <a:custGeom>
            <a:avLst/>
            <a:gdLst/>
            <a:ahLst/>
            <a:rect l="l" t="t" r="r" b="b"/>
            <a:pathLst>
              <a:path w="2882900" h="0">
                <a:moveTo>
                  <a:pt x="0" y="0"/>
                </a:moveTo>
                <a:lnTo>
                  <a:pt x="288282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6" name="TextShape 4"/>
          <p:cNvSpPr txBox="1"/>
          <p:nvPr/>
        </p:nvSpPr>
        <p:spPr>
          <a:xfrm>
            <a:off x="669240" y="340560"/>
            <a:ext cx="10868400" cy="2463840"/>
          </a:xfrm>
          <a:prstGeom prst="rect">
            <a:avLst/>
          </a:prstGeom>
          <a:noFill/>
          <a:ln>
            <a:noFill/>
          </a:ln>
        </p:spPr>
        <p:txBody>
          <a:bodyPr lIns="0" rIns="0" tIns="87480" bIns="0">
            <a:noAutofit/>
          </a:bodyPr>
          <a:p>
            <a:pPr marL="2308320" indent="-2295720">
              <a:lnSpc>
                <a:spcPts val="4229"/>
              </a:lnSpc>
              <a:spcBef>
                <a:spcPts val="689"/>
              </a:spcBef>
            </a:pPr>
            <a:r>
              <a:rPr b="1" lang="ru-RU" sz="2929" spc="21" strike="noStrike" baseline="4000">
                <a:solidFill>
                  <a:srgbClr val="1f1f1f"/>
                </a:solidFill>
                <a:latin typeface="Arial"/>
              </a:rPr>
              <a:t>Приложение</a:t>
            </a:r>
            <a:r>
              <a:rPr b="1" lang="ru-RU" sz="2929" spc="49" strike="noStrike" baseline="4000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929" spc="21" strike="noStrike" baseline="4000">
                <a:solidFill>
                  <a:srgbClr val="1f1f1f"/>
                </a:solidFill>
                <a:latin typeface="Arial"/>
              </a:rPr>
              <a:t>10-2</a:t>
            </a:r>
            <a:r>
              <a:rPr b="1" lang="ru-RU" sz="2929" spc="21" strike="noStrike" baseline="4000">
                <a:solidFill>
                  <a:srgbClr val="1f1f1f"/>
                </a:solidFill>
                <a:latin typeface="Arial"/>
              </a:rPr>
              <a:t>	</a:t>
            </a:r>
            <a:r>
              <a:rPr b="1" lang="ru-RU" sz="3950" spc="-7" strike="noStrike">
                <a:solidFill>
                  <a:srgbClr val="1f1f1f"/>
                </a:solidFill>
                <a:latin typeface="Segoe UI"/>
              </a:rPr>
              <a:t>Рекомендованные </a:t>
            </a:r>
            <a:r>
              <a:rPr b="1" lang="ru-RU" sz="3950" spc="9" strike="noStrike">
                <a:solidFill>
                  <a:srgbClr val="c00000"/>
                </a:solidFill>
                <a:latin typeface="Segoe UI"/>
              </a:rPr>
              <a:t>схемы </a:t>
            </a:r>
            <a:r>
              <a:rPr b="1" lang="ru-RU" sz="3950" spc="9" strike="noStrike">
                <a:solidFill>
                  <a:srgbClr val="1f1f1f"/>
                </a:solidFill>
                <a:latin typeface="Segoe UI"/>
              </a:rPr>
              <a:t>лечения  в </a:t>
            </a:r>
            <a:r>
              <a:rPr b="1" lang="ru-RU" sz="3950" spc="9" strike="noStrike">
                <a:solidFill>
                  <a:srgbClr val="c00000"/>
                </a:solidFill>
                <a:latin typeface="Segoe UI"/>
              </a:rPr>
              <a:t>условиях </a:t>
            </a:r>
            <a:r>
              <a:rPr b="1" lang="ru-RU" sz="3950" spc="4" strike="noStrike">
                <a:solidFill>
                  <a:srgbClr val="c00000"/>
                </a:solidFill>
                <a:latin typeface="Segoe UI"/>
              </a:rPr>
              <a:t>стационара</a:t>
            </a:r>
            <a:r>
              <a:rPr b="1" lang="ru-RU" sz="3950" spc="-52" strike="noStrike">
                <a:solidFill>
                  <a:srgbClr val="c00000"/>
                </a:solidFill>
                <a:latin typeface="Segoe UI"/>
              </a:rPr>
              <a:t> </a:t>
            </a:r>
            <a:r>
              <a:rPr b="0" lang="ru-RU" sz="3950" spc="4" strike="noStrike">
                <a:solidFill>
                  <a:srgbClr val="979797"/>
                </a:solidFill>
                <a:latin typeface="Segoe UI"/>
              </a:rPr>
              <a:t>[5]</a:t>
            </a:r>
            <a:endParaRPr b="0" lang="ru-RU" sz="39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7" name="CustomShape 5"/>
          <p:cNvSpPr/>
          <p:nvPr/>
        </p:nvSpPr>
        <p:spPr>
          <a:xfrm>
            <a:off x="6221160" y="4492440"/>
            <a:ext cx="13008960" cy="1061280"/>
          </a:xfrm>
          <a:custGeom>
            <a:avLst/>
            <a:gdLst/>
            <a:ahLst/>
            <a:rect l="l" t="t" r="r" b="b"/>
            <a:pathLst>
              <a:path w="13009244" h="1061720">
                <a:moveTo>
                  <a:pt x="0" y="1061435"/>
                </a:moveTo>
                <a:lnTo>
                  <a:pt x="13008798" y="1061435"/>
                </a:lnTo>
                <a:lnTo>
                  <a:pt x="13008798" y="0"/>
                </a:lnTo>
                <a:lnTo>
                  <a:pt x="0" y="0"/>
                </a:lnTo>
                <a:lnTo>
                  <a:pt x="0" y="1061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8" name="CustomShape 6"/>
          <p:cNvSpPr/>
          <p:nvPr/>
        </p:nvSpPr>
        <p:spPr>
          <a:xfrm>
            <a:off x="3283920" y="5553720"/>
            <a:ext cx="15945840" cy="483480"/>
          </a:xfrm>
          <a:custGeom>
            <a:avLst/>
            <a:gdLst/>
            <a:ahLst/>
            <a:rect l="l" t="t" r="r" b="b"/>
            <a:pathLst>
              <a:path w="15946119" h="483870">
                <a:moveTo>
                  <a:pt x="0" y="483771"/>
                </a:moveTo>
                <a:lnTo>
                  <a:pt x="15945832" y="483771"/>
                </a:lnTo>
                <a:lnTo>
                  <a:pt x="15945832" y="0"/>
                </a:lnTo>
                <a:lnTo>
                  <a:pt x="0" y="0"/>
                </a:lnTo>
                <a:lnTo>
                  <a:pt x="0" y="4837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9" name="CustomShape 7"/>
          <p:cNvSpPr/>
          <p:nvPr/>
        </p:nvSpPr>
        <p:spPr>
          <a:xfrm>
            <a:off x="6221160" y="6037560"/>
            <a:ext cx="13008960" cy="772560"/>
          </a:xfrm>
          <a:custGeom>
            <a:avLst/>
            <a:gdLst/>
            <a:ahLst/>
            <a:rect l="l" t="t" r="r" b="b"/>
            <a:pathLst>
              <a:path w="13009244" h="772795">
                <a:moveTo>
                  <a:pt x="0" y="772603"/>
                </a:moveTo>
                <a:lnTo>
                  <a:pt x="13008798" y="772603"/>
                </a:lnTo>
                <a:lnTo>
                  <a:pt x="13008798" y="0"/>
                </a:lnTo>
                <a:lnTo>
                  <a:pt x="0" y="0"/>
                </a:lnTo>
                <a:lnTo>
                  <a:pt x="0" y="7726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0" name="CustomShape 8"/>
          <p:cNvSpPr/>
          <p:nvPr/>
        </p:nvSpPr>
        <p:spPr>
          <a:xfrm>
            <a:off x="3283920" y="6810120"/>
            <a:ext cx="15945840" cy="483480"/>
          </a:xfrm>
          <a:custGeom>
            <a:avLst/>
            <a:gdLst/>
            <a:ahLst/>
            <a:rect l="l" t="t" r="r" b="b"/>
            <a:pathLst>
              <a:path w="15946119" h="483870">
                <a:moveTo>
                  <a:pt x="0" y="483771"/>
                </a:moveTo>
                <a:lnTo>
                  <a:pt x="15945832" y="483771"/>
                </a:lnTo>
                <a:lnTo>
                  <a:pt x="15945832" y="0"/>
                </a:lnTo>
                <a:lnTo>
                  <a:pt x="0" y="0"/>
                </a:lnTo>
                <a:lnTo>
                  <a:pt x="0" y="4837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1" name="CustomShape 9"/>
          <p:cNvSpPr/>
          <p:nvPr/>
        </p:nvSpPr>
        <p:spPr>
          <a:xfrm>
            <a:off x="6221160" y="11157120"/>
            <a:ext cx="13008960" cy="1061280"/>
          </a:xfrm>
          <a:custGeom>
            <a:avLst/>
            <a:gdLst/>
            <a:ahLst/>
            <a:rect l="l" t="t" r="r" b="b"/>
            <a:pathLst>
              <a:path w="13009244" h="1061720">
                <a:moveTo>
                  <a:pt x="0" y="1061435"/>
                </a:moveTo>
                <a:lnTo>
                  <a:pt x="13008798" y="1061435"/>
                </a:lnTo>
                <a:lnTo>
                  <a:pt x="13008798" y="0"/>
                </a:lnTo>
                <a:lnTo>
                  <a:pt x="0" y="0"/>
                </a:lnTo>
                <a:lnTo>
                  <a:pt x="0" y="1061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2" name="CustomShape 10"/>
          <p:cNvSpPr/>
          <p:nvPr/>
        </p:nvSpPr>
        <p:spPr>
          <a:xfrm>
            <a:off x="6221160" y="12218400"/>
            <a:ext cx="13008960" cy="483480"/>
          </a:xfrm>
          <a:custGeom>
            <a:avLst/>
            <a:gdLst/>
            <a:ahLst/>
            <a:rect l="l" t="t" r="r" b="b"/>
            <a:pathLst>
              <a:path w="13009244" h="483870">
                <a:moveTo>
                  <a:pt x="0" y="483771"/>
                </a:moveTo>
                <a:lnTo>
                  <a:pt x="13008798" y="483771"/>
                </a:lnTo>
                <a:lnTo>
                  <a:pt x="13008798" y="0"/>
                </a:lnTo>
                <a:lnTo>
                  <a:pt x="0" y="0"/>
                </a:lnTo>
                <a:lnTo>
                  <a:pt x="0" y="4837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3" name="CustomShape 11"/>
          <p:cNvSpPr/>
          <p:nvPr/>
        </p:nvSpPr>
        <p:spPr>
          <a:xfrm>
            <a:off x="3283920" y="12702240"/>
            <a:ext cx="15945840" cy="483480"/>
          </a:xfrm>
          <a:custGeom>
            <a:avLst/>
            <a:gdLst/>
            <a:ahLst/>
            <a:rect l="l" t="t" r="r" b="b"/>
            <a:pathLst>
              <a:path w="15946119" h="483869">
                <a:moveTo>
                  <a:pt x="0" y="483771"/>
                </a:moveTo>
                <a:lnTo>
                  <a:pt x="15945832" y="483771"/>
                </a:lnTo>
                <a:lnTo>
                  <a:pt x="15945832" y="0"/>
                </a:lnTo>
                <a:lnTo>
                  <a:pt x="0" y="0"/>
                </a:lnTo>
                <a:lnTo>
                  <a:pt x="0" y="4837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784" name="Table 12"/>
          <p:cNvGraphicFramePr/>
          <p:nvPr/>
        </p:nvGraphicFramePr>
        <p:xfrm>
          <a:off x="747000" y="2270880"/>
          <a:ext cx="18482040" cy="10914840"/>
        </p:xfrm>
        <a:graphic>
          <a:graphicData uri="http://schemas.openxmlformats.org/drawingml/2006/table">
            <a:tbl>
              <a:tblPr/>
              <a:tblGrid>
                <a:gridCol w="1483920"/>
                <a:gridCol w="1052640"/>
                <a:gridCol w="2936520"/>
                <a:gridCol w="13008960"/>
              </a:tblGrid>
              <a:tr h="569520">
                <a:tc>
                  <a:tcPr>
                    <a:lnR w="12240">
                      <a:solidFill>
                        <a:srgbClr val="1f1f1f"/>
                      </a:solidFill>
                    </a:lnR>
                    <a:solidFill>
                      <a:srgbClr val="e8ebfd"/>
                    </a:solidFill>
                  </a:tcPr>
                </a:tc>
                <a:tc>
                  <a:txBody>
                    <a:bodyPr lIns="0" rIns="0" tIns="9180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26"/>
                        </a:spcBef>
                      </a:pPr>
                      <a:r>
                        <a:rPr b="1" lang="ru-RU" sz="250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№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solidFill>
                      <a:srgbClr val="e8ebfd"/>
                    </a:solidFill>
                  </a:tcPr>
                </a:tc>
                <a:tc>
                  <a:txBody>
                    <a:bodyPr lIns="0" rIns="0" tIns="9180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26"/>
                        </a:spcBef>
                      </a:pPr>
                      <a:r>
                        <a:rPr b="1" lang="ru-RU" sz="250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Препарат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solidFill>
                      <a:srgbClr val="e8ebfd"/>
                    </a:solidFill>
                  </a:tcPr>
                </a:tc>
                <a:tc>
                  <a:txBody>
                    <a:bodyPr lIns="0" rIns="0" tIns="9180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26"/>
                        </a:spcBef>
                      </a:pPr>
                      <a:r>
                        <a:rPr b="1" lang="ru-RU" sz="250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Режим</a:t>
                      </a:r>
                      <a:r>
                        <a:rPr b="1" lang="ru-RU" sz="250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 дозирования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solidFill>
                      <a:srgbClr val="e8ebfd"/>
                    </a:solidFill>
                  </a:tcPr>
                </a:tc>
              </a:tr>
              <a:tr h="569520">
                <a:tc gridSpan="4">
                  <a:txBody>
                    <a:bodyPr lIns="0" rIns="0" tIns="9180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726"/>
                        </a:spcBef>
                      </a:pPr>
                      <a:r>
                        <a:rPr b="1" lang="ru-RU" sz="2500" spc="9" strike="noStrike">
                          <a:solidFill>
                            <a:srgbClr val="ffffff"/>
                          </a:solidFill>
                          <a:latin typeface="Arial"/>
                        </a:rPr>
                        <a:t>Цитокиновый</a:t>
                      </a:r>
                      <a:r>
                        <a:rPr b="1" lang="ru-RU" sz="2500" spc="63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500" spc="4" strike="noStrike">
                          <a:solidFill>
                            <a:srgbClr val="ffffff"/>
                          </a:solidFill>
                          <a:latin typeface="Arial"/>
                        </a:rPr>
                        <a:t>шторм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solidFill>
                      <a:srgbClr val="d20001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042200">
                <a:tc rowSpan="5"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265320">
                        <a:lnSpc>
                          <a:spcPct val="100000"/>
                        </a:lnSpc>
                      </a:pPr>
                      <a:r>
                        <a:rPr b="1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Схема</a:t>
                      </a:r>
                      <a:r>
                        <a:rPr b="1" lang="ru-RU" sz="1900" spc="-26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1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612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720" algn="ctr">
                        <a:lnSpc>
                          <a:spcPct val="100000"/>
                        </a:lnSpc>
                      </a:pPr>
                      <a:r>
                        <a:rPr b="1" lang="ru-RU" sz="190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1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612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97200">
                        <a:lnSpc>
                          <a:spcPct val="100000"/>
                        </a:lnSpc>
                      </a:pPr>
                      <a:r>
                        <a:rPr b="1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Метилпреднизолон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9000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09"/>
                        </a:spcBef>
                      </a:pP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1 мг/кг на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введение в/в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каждые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12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ч в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течение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3-х суток, с постепенным снижением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дозы на 20-25% на введение 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каждые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1-2 суток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в течение 3-4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суток, далее на 50%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каждые 1-2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суток до полной</a:t>
                      </a:r>
                      <a:r>
                        <a:rPr b="0" lang="ru-RU" sz="1900" spc="72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отмены.</a:t>
                      </a:r>
                      <a:endParaRPr b="0" lang="ru-RU" sz="1900" spc="-1" strike="noStrike">
                        <a:latin typeface="Arial"/>
                      </a:endParaRPr>
                    </a:p>
                    <a:p>
                      <a:pPr marL="97200">
                        <a:lnSpc>
                          <a:spcPts val="2271"/>
                        </a:lnSpc>
                      </a:pP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При прогрессировании: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120-125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мг/введение/в/в каждые </a:t>
                      </a:r>
                      <a:r>
                        <a:rPr b="0" lang="ru-RU" sz="1900" spc="-15" strike="noStrike">
                          <a:solidFill>
                            <a:srgbClr val="1f1f1f"/>
                          </a:solidFill>
                          <a:latin typeface="Arial"/>
                        </a:rPr>
                        <a:t>6-8</a:t>
                      </a:r>
                      <a:r>
                        <a:rPr b="0" lang="ru-RU" sz="1900" spc="-46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ч.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</a:tr>
              <a:tr h="10422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rowSpan="3"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4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720" algn="ctr">
                        <a:lnSpc>
                          <a:spcPct val="100000"/>
                        </a:lnSpc>
                      </a:pPr>
                      <a:r>
                        <a:rPr b="1" lang="ru-RU" sz="190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2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612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97200">
                        <a:lnSpc>
                          <a:spcPct val="100000"/>
                        </a:lnSpc>
                      </a:pPr>
                      <a:r>
                        <a:rPr b="1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Тоцилизумаб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90000" bIns="0">
                      <a:noAutofit/>
                    </a:bodyPr>
                    <a:p>
                      <a:pPr marL="97200">
                        <a:lnSpc>
                          <a:spcPts val="2276"/>
                        </a:lnSpc>
                        <a:spcBef>
                          <a:spcPts val="709"/>
                        </a:spcBef>
                      </a:pP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4-8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мг/кг/введение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400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разводят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100 мл 0,9%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раствора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NaCl, вводят в/в</a:t>
                      </a:r>
                      <a:r>
                        <a:rPr b="0" lang="ru-RU" sz="1900" spc="63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капельно.</a:t>
                      </a:r>
                      <a:endParaRPr b="0" lang="ru-RU" sz="1900" spc="-1" strike="noStrike">
                        <a:latin typeface="Arial"/>
                      </a:endParaRPr>
                    </a:p>
                    <a:p>
                      <a:pPr marL="97200">
                        <a:lnSpc>
                          <a:spcPts val="2276"/>
                        </a:lnSpc>
                      </a:pP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Вводить не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более 800</a:t>
                      </a:r>
                      <a:r>
                        <a:rPr b="0" lang="ru-RU" sz="1900" spc="-15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мг.</a:t>
                      </a:r>
                      <a:endParaRPr b="0" lang="ru-RU" sz="1900" spc="-1" strike="noStrike">
                        <a:latin typeface="Arial"/>
                      </a:endParaRPr>
                    </a:p>
                    <a:p>
                      <a:pPr marL="97200">
                        <a:lnSpc>
                          <a:spcPts val="2279"/>
                        </a:lnSpc>
                      </a:pP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При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недостаточном эффекте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повторить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введение через 12</a:t>
                      </a:r>
                      <a:r>
                        <a:rPr b="0" lang="ru-RU" sz="1900" spc="24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ч.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</a:tr>
              <a:tr h="4748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0" rIns="0" tIns="9000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09"/>
                        </a:spcBef>
                      </a:pP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или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7585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23472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1851"/>
                        </a:spcBef>
                      </a:pPr>
                      <a:r>
                        <a:rPr b="1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Сарилумаб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9000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09"/>
                        </a:spcBef>
                      </a:pP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200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 или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400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 (предварительно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заполненную шприц-ручку 200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мг)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развести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100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мл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0,9% раствора NaCl,  вводить в/в,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при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недостаточном эффекте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повторить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введение через 12</a:t>
                      </a:r>
                      <a:r>
                        <a:rPr b="0" lang="ru-RU" sz="1900" spc="49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ч.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</a:tr>
              <a:tr h="4748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9072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714"/>
                        </a:spcBef>
                      </a:pPr>
                      <a:r>
                        <a:rPr b="1" lang="ru-RU" sz="190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3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 gridSpan="2">
                  <a:txBody>
                    <a:bodyPr lIns="0" rIns="0" tIns="9072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14"/>
                        </a:spcBef>
                      </a:pPr>
                      <a:r>
                        <a:rPr b="1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Антикоагулянтный препарат, см. </a:t>
                      </a:r>
                      <a:r>
                        <a:rPr b="1" lang="ru-RU" sz="1900" spc="-12" strike="noStrike" u="heavy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</a:rPr>
                        <a:t>Приложение</a:t>
                      </a:r>
                      <a:r>
                        <a:rPr b="1" lang="ru-RU" sz="1900" spc="72" strike="noStrike" u="heavy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b="1" lang="ru-RU" sz="1900" spc="-7" strike="noStrike" u="heavy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</a:rPr>
                        <a:t>9-2 </a:t>
                      </a:r>
                      <a:r>
                        <a:rPr b="1" lang="ru-RU" sz="1900" spc="-7" strike="noStrike" u="heavy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</a:rPr>
                        <a:t>Антикоагулянтный препарат для парентерального введения, см.  Приложение 7-1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959400">
                <a:tc rowSpan="5"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265320">
                        <a:lnSpc>
                          <a:spcPct val="100000"/>
                        </a:lnSpc>
                      </a:pPr>
                      <a:r>
                        <a:rPr b="1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Схема</a:t>
                      </a:r>
                      <a:r>
                        <a:rPr b="1" lang="ru-RU" sz="1900" spc="-26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2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0" rIns="0" tIns="23472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1851"/>
                        </a:spcBef>
                      </a:pPr>
                      <a:r>
                        <a:rPr b="1" lang="ru-RU" sz="190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1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0" rIns="0" tIns="23472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1851"/>
                        </a:spcBef>
                      </a:pPr>
                      <a:r>
                        <a:rPr b="1" lang="ru-RU" sz="1900" spc="-15" strike="noStrike">
                          <a:solidFill>
                            <a:srgbClr val="1f1f1f"/>
                          </a:solidFill>
                          <a:latin typeface="Arial"/>
                        </a:rPr>
                        <a:t>Дексаметазон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0" rIns="0" tIns="9072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14"/>
                        </a:spcBef>
                      </a:pP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20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мг/сутки (по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10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 Х 2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раза</a:t>
                      </a:r>
                      <a:r>
                        <a:rPr b="0" lang="ru-RU" sz="1900" spc="58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90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сутки)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	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в/в в течение 3-х суток с постепенным снижением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дозы на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20-25% 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на введение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каждые</a:t>
                      </a:r>
                      <a:r>
                        <a:rPr b="0" lang="ru-RU" sz="1900" spc="32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1-2</a:t>
                      </a:r>
                      <a:r>
                        <a:rPr b="0" lang="ru-RU" sz="190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суток,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	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течение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3-4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суток, далее на 50%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каждые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1-2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суток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до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полной</a:t>
                      </a:r>
                      <a:r>
                        <a:rPr b="0" lang="ru-RU" sz="1900" spc="83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отмены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13255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rowSpan="3"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720" algn="ctr">
                        <a:lnSpc>
                          <a:spcPct val="100000"/>
                        </a:lnSpc>
                        <a:spcBef>
                          <a:spcPts val="1826"/>
                        </a:spcBef>
                      </a:pPr>
                      <a:r>
                        <a:rPr b="1" lang="ru-RU" sz="190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2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97200">
                        <a:lnSpc>
                          <a:spcPct val="100000"/>
                        </a:lnSpc>
                        <a:spcBef>
                          <a:spcPts val="1709"/>
                        </a:spcBef>
                      </a:pPr>
                      <a:r>
                        <a:rPr b="1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Тоцилизумаб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0" rIns="0" tIns="90720" bIns="0">
                      <a:noAutofit/>
                    </a:bodyPr>
                    <a:p>
                      <a:pPr marL="97200">
                        <a:lnSpc>
                          <a:spcPts val="2276"/>
                        </a:lnSpc>
                        <a:spcBef>
                          <a:spcPts val="714"/>
                        </a:spcBef>
                      </a:pP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4-8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мг/кг/введение</a:t>
                      </a:r>
                      <a:endParaRPr b="0" lang="ru-RU" sz="1900" spc="-1" strike="noStrike">
                        <a:latin typeface="Arial"/>
                      </a:endParaRPr>
                    </a:p>
                    <a:p>
                      <a:pPr marL="97200">
                        <a:lnSpc>
                          <a:spcPts val="2271"/>
                        </a:lnSpc>
                        <a:spcBef>
                          <a:spcPts val="79"/>
                        </a:spcBef>
                      </a:pP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400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разводят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100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мл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0,9% раствора NaCl, вводят в/в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капельно.  Вводить не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более 800</a:t>
                      </a:r>
                      <a:r>
                        <a:rPr b="0" lang="ru-RU" sz="1900" spc="-21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мг.</a:t>
                      </a:r>
                      <a:endParaRPr b="0" lang="ru-RU" sz="1900" spc="-1" strike="noStrike">
                        <a:latin typeface="Arial"/>
                      </a:endParaRPr>
                    </a:p>
                    <a:p>
                      <a:pPr marL="97200">
                        <a:lnSpc>
                          <a:spcPts val="2205"/>
                        </a:lnSpc>
                      </a:pP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При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недостаточном эффекте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повторить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введение через 12</a:t>
                      </a:r>
                      <a:r>
                        <a:rPr b="0" lang="ru-RU" sz="1900" spc="24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ч.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4748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0" rIns="0" tIns="9072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14"/>
                        </a:spcBef>
                      </a:pP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или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7585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23544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1854"/>
                        </a:spcBef>
                      </a:pPr>
                      <a:r>
                        <a:rPr b="1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Сарилумаб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0" rIns="0" tIns="9072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14"/>
                        </a:spcBef>
                      </a:pP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200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 или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400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 (предварительно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заполненную шприц-ручку 200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мг)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развести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100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мл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0,9% раствора NaCl,  вводить в/в,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при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недостаточном эффекте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повторить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введение через 12</a:t>
                      </a:r>
                      <a:r>
                        <a:rPr b="0" lang="ru-RU" sz="1900" spc="49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ч.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4748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9072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714"/>
                        </a:spcBef>
                      </a:pPr>
                      <a:r>
                        <a:rPr b="1" lang="ru-RU" sz="190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3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  <a:tc gridSpan="2">
                  <a:txBody>
                    <a:bodyPr lIns="0" rIns="0" tIns="9072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14"/>
                        </a:spcBef>
                      </a:pPr>
                      <a:r>
                        <a:rPr b="1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Антикоагулянтный препарат, см. </a:t>
                      </a:r>
                      <a:r>
                        <a:rPr b="1" lang="ru-RU" sz="1900" spc="-12" strike="noStrike" u="heavy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</a:rPr>
                        <a:t>Приложение</a:t>
                      </a:r>
                      <a:r>
                        <a:rPr b="1" lang="ru-RU" sz="1900" spc="72" strike="noStrike" u="heavy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b="1" lang="ru-RU" sz="1900" spc="-7" strike="noStrike" u="heavy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</a:rPr>
                        <a:t>9-2 </a:t>
                      </a:r>
                      <a:r>
                        <a:rPr b="1" lang="ru-RU" sz="1900" spc="-7" strike="noStrike" u="heavy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</a:rPr>
                        <a:t>Антикоагулянтный препарат для парентерального введения, см.  Приложение 7-1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042200">
                <a:tc rowSpan="3"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265320">
                        <a:lnSpc>
                          <a:spcPct val="100000"/>
                        </a:lnSpc>
                      </a:pPr>
                      <a:r>
                        <a:rPr b="1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Схема</a:t>
                      </a:r>
                      <a:r>
                        <a:rPr b="1" lang="ru-RU" sz="1900" spc="-26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3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720" algn="ctr">
                        <a:lnSpc>
                          <a:spcPct val="100000"/>
                        </a:lnSpc>
                      </a:pPr>
                      <a:r>
                        <a:rPr b="1" lang="ru-RU" sz="190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1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97200">
                        <a:lnSpc>
                          <a:spcPct val="100000"/>
                        </a:lnSpc>
                      </a:pPr>
                      <a:r>
                        <a:rPr b="1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Метилпреднизолон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9072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14"/>
                        </a:spcBef>
                      </a:pP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1 мг/кг на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введение в/в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каждые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12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ч в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течение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3-х суток, с постепенным снижением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дозы на 20-25%  на введение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каждые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1-2 суток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течение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3-4 суток,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далее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на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50%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каждые </a:t>
                      </a:r>
                      <a:r>
                        <a:rPr b="0" lang="ru-RU" sz="1900" spc="-21" strike="noStrike">
                          <a:solidFill>
                            <a:srgbClr val="1f1f1f"/>
                          </a:solidFill>
                          <a:latin typeface="Arial"/>
                        </a:rPr>
                        <a:t>1-2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суток до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полной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отмены. 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При прогрессировании: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120-125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мг/введение/в/в каждые </a:t>
                      </a:r>
                      <a:r>
                        <a:rPr b="0" lang="ru-RU" sz="1900" spc="-15" strike="noStrike">
                          <a:solidFill>
                            <a:srgbClr val="1f1f1f"/>
                          </a:solidFill>
                          <a:latin typeface="Arial"/>
                        </a:rPr>
                        <a:t>6-8</a:t>
                      </a:r>
                      <a:r>
                        <a:rPr b="0" lang="ru-RU" sz="1900" spc="-46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ч.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</a:tr>
              <a:tr h="4748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914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b="1" lang="ru-RU" sz="190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2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9144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b="1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Канакинумаб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9144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4-8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мг/кг.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150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 в 1 мл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воды для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инъекций,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далее вводят во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флакон с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250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мл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5%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раствора</a:t>
                      </a:r>
                      <a:r>
                        <a:rPr b="0" lang="ru-RU" sz="1900" spc="94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глюкозы.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</a:tr>
              <a:tr h="4730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9144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b="1" lang="ru-RU" sz="190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3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 gridSpan="2">
                  <a:txBody>
                    <a:bodyPr lIns="0" rIns="0" tIns="9144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b="1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Антикоагулянтный препарат, см. </a:t>
                      </a:r>
                      <a:r>
                        <a:rPr b="1" lang="ru-RU" sz="1900" spc="-12" strike="noStrike" u="heavy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</a:rPr>
                        <a:t>Приложение</a:t>
                      </a:r>
                      <a:r>
                        <a:rPr b="1" lang="ru-RU" sz="1900" spc="72" strike="noStrike" u="heavy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b="1" lang="ru-RU" sz="1900" spc="-7" strike="noStrike" u="heavy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</a:rPr>
                        <a:t>9-2 </a:t>
                      </a:r>
                      <a:r>
                        <a:rPr b="1" lang="ru-RU" sz="1900" spc="-7" strike="noStrike" u="heavy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</a:rPr>
                        <a:t>Антикоагулянтный препарат для парентерального введения, см.  Приложение 7-1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785" name="TextShape 13"/>
          <p:cNvSpPr txBox="1"/>
          <p:nvPr/>
        </p:nvSpPr>
        <p:spPr>
          <a:xfrm>
            <a:off x="19332360" y="13543920"/>
            <a:ext cx="408600" cy="825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25560">
              <a:lnSpc>
                <a:spcPts val="2886"/>
              </a:lnSpc>
            </a:pPr>
            <a:fld id="{DE5F217A-B049-431D-A1F4-54BBFB9DA94D}" type="slidenum">
              <a:rPr b="0" lang="ru-RU" sz="2500" spc="9" strike="noStrike">
                <a:solidFill>
                  <a:srgbClr val="8f8f8f"/>
                </a:solidFill>
                <a:latin typeface="Arial"/>
              </a:rPr>
              <a:t>&lt;номер&gt;</a:t>
            </a:fld>
            <a:endParaRPr b="0" lang="ru-RU" sz="25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CustomShape 1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7" name="CustomShape 2"/>
          <p:cNvSpPr/>
          <p:nvPr/>
        </p:nvSpPr>
        <p:spPr>
          <a:xfrm>
            <a:off x="682920" y="1893240"/>
            <a:ext cx="8300520" cy="360"/>
          </a:xfrm>
          <a:custGeom>
            <a:avLst/>
            <a:gdLst/>
            <a:ahLst/>
            <a:rect l="l" t="t" r="r" b="b"/>
            <a:pathLst>
              <a:path w="8300720" h="0">
                <a:moveTo>
                  <a:pt x="0" y="0"/>
                </a:moveTo>
                <a:lnTo>
                  <a:pt x="8300488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88" name="CustomShape 3"/>
          <p:cNvSpPr/>
          <p:nvPr/>
        </p:nvSpPr>
        <p:spPr>
          <a:xfrm>
            <a:off x="682200" y="1863720"/>
            <a:ext cx="2882520" cy="360"/>
          </a:xfrm>
          <a:custGeom>
            <a:avLst/>
            <a:gdLst/>
            <a:ahLst/>
            <a:rect l="l" t="t" r="r" b="b"/>
            <a:pathLst>
              <a:path w="2882900" h="0">
                <a:moveTo>
                  <a:pt x="0" y="0"/>
                </a:moveTo>
                <a:lnTo>
                  <a:pt x="288282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89" name="TextShape 4"/>
          <p:cNvSpPr txBox="1"/>
          <p:nvPr/>
        </p:nvSpPr>
        <p:spPr>
          <a:xfrm>
            <a:off x="669240" y="340560"/>
            <a:ext cx="10868400" cy="2463840"/>
          </a:xfrm>
          <a:prstGeom prst="rect">
            <a:avLst/>
          </a:prstGeom>
          <a:noFill/>
          <a:ln>
            <a:noFill/>
          </a:ln>
        </p:spPr>
        <p:txBody>
          <a:bodyPr lIns="0" rIns="0" tIns="87480" bIns="0">
            <a:noAutofit/>
          </a:bodyPr>
          <a:p>
            <a:pPr marL="2308320" indent="-2295720">
              <a:lnSpc>
                <a:spcPts val="4229"/>
              </a:lnSpc>
              <a:spcBef>
                <a:spcPts val="689"/>
              </a:spcBef>
            </a:pPr>
            <a:r>
              <a:rPr b="1" lang="ru-RU" sz="2929" spc="21" strike="noStrike" baseline="4000">
                <a:solidFill>
                  <a:srgbClr val="1f1f1f"/>
                </a:solidFill>
                <a:latin typeface="Arial"/>
              </a:rPr>
              <a:t>Приложение</a:t>
            </a:r>
            <a:r>
              <a:rPr b="1" lang="ru-RU" sz="2929" spc="49" strike="noStrike" baseline="4000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929" spc="21" strike="noStrike" baseline="4000">
                <a:solidFill>
                  <a:srgbClr val="1f1f1f"/>
                </a:solidFill>
                <a:latin typeface="Arial"/>
              </a:rPr>
              <a:t>10-2</a:t>
            </a:r>
            <a:r>
              <a:rPr b="1" lang="ru-RU" sz="2929" spc="21" strike="noStrike" baseline="4000">
                <a:solidFill>
                  <a:srgbClr val="1f1f1f"/>
                </a:solidFill>
                <a:latin typeface="Arial"/>
              </a:rPr>
              <a:t>	</a:t>
            </a:r>
            <a:r>
              <a:rPr b="1" lang="ru-RU" sz="3950" spc="-7" strike="noStrike">
                <a:solidFill>
                  <a:srgbClr val="1f1f1f"/>
                </a:solidFill>
                <a:latin typeface="Segoe UI"/>
              </a:rPr>
              <a:t>Рекомендованные </a:t>
            </a:r>
            <a:r>
              <a:rPr b="1" lang="ru-RU" sz="3950" spc="9" strike="noStrike">
                <a:solidFill>
                  <a:srgbClr val="c00000"/>
                </a:solidFill>
                <a:latin typeface="Segoe UI"/>
              </a:rPr>
              <a:t>схемы </a:t>
            </a:r>
            <a:r>
              <a:rPr b="1" lang="ru-RU" sz="3950" spc="9" strike="noStrike">
                <a:solidFill>
                  <a:srgbClr val="1f1f1f"/>
                </a:solidFill>
                <a:latin typeface="Segoe UI"/>
              </a:rPr>
              <a:t>лечения  в </a:t>
            </a:r>
            <a:r>
              <a:rPr b="1" lang="ru-RU" sz="3950" spc="9" strike="noStrike">
                <a:solidFill>
                  <a:srgbClr val="c00000"/>
                </a:solidFill>
                <a:latin typeface="Segoe UI"/>
              </a:rPr>
              <a:t>условиях </a:t>
            </a:r>
            <a:r>
              <a:rPr b="1" lang="ru-RU" sz="3950" spc="4" strike="noStrike">
                <a:solidFill>
                  <a:srgbClr val="c00000"/>
                </a:solidFill>
                <a:latin typeface="Segoe UI"/>
              </a:rPr>
              <a:t>стационара</a:t>
            </a:r>
            <a:r>
              <a:rPr b="1" lang="ru-RU" sz="3950" spc="-52" strike="noStrike">
                <a:solidFill>
                  <a:srgbClr val="c00000"/>
                </a:solidFill>
                <a:latin typeface="Segoe UI"/>
              </a:rPr>
              <a:t> </a:t>
            </a:r>
            <a:r>
              <a:rPr b="0" lang="ru-RU" sz="3950" spc="4" strike="noStrike">
                <a:solidFill>
                  <a:srgbClr val="979797"/>
                </a:solidFill>
                <a:latin typeface="Segoe UI"/>
              </a:rPr>
              <a:t>[6]</a:t>
            </a:r>
            <a:endParaRPr b="0" lang="ru-RU" sz="39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0" name="CustomShape 5"/>
          <p:cNvSpPr/>
          <p:nvPr/>
        </p:nvSpPr>
        <p:spPr>
          <a:xfrm>
            <a:off x="797760" y="12988800"/>
            <a:ext cx="10225080" cy="55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76680">
              <a:lnSpc>
                <a:spcPts val="2120"/>
              </a:lnSpc>
              <a:spcBef>
                <a:spcPts val="105"/>
              </a:spcBef>
            </a:pP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**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при </a:t>
            </a: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наличии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противопоказаний </a:t>
            </a: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к применению генно-инженерных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биологических</a:t>
            </a:r>
            <a:r>
              <a:rPr b="0" lang="ru-RU" sz="1800" spc="-3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1800" spc="-12" strike="noStrike">
                <a:solidFill>
                  <a:srgbClr val="1f1f1f"/>
                </a:solidFill>
                <a:latin typeface="Arial"/>
              </a:rPr>
              <a:t>препаратов</a:t>
            </a:r>
            <a:endParaRPr b="0" lang="ru-RU" sz="1800" spc="-1" strike="noStrike">
              <a:latin typeface="Arial"/>
            </a:endParaRPr>
          </a:p>
          <a:p>
            <a:pPr marL="12600">
              <a:lnSpc>
                <a:spcPts val="2120"/>
              </a:lnSpc>
            </a:pP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***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при наличии противопоказаний </a:t>
            </a:r>
            <a:r>
              <a:rPr b="0" lang="ru-RU" sz="1800" spc="-1" strike="noStrike">
                <a:solidFill>
                  <a:srgbClr val="1f1f1f"/>
                </a:solidFill>
                <a:latin typeface="Arial"/>
              </a:rPr>
              <a:t>к применению</a:t>
            </a:r>
            <a:r>
              <a:rPr b="0" lang="ru-RU" sz="1800" spc="-4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1800" spc="-7" strike="noStrike">
                <a:solidFill>
                  <a:srgbClr val="1f1f1f"/>
                </a:solidFill>
                <a:latin typeface="Arial"/>
              </a:rPr>
              <a:t>глюкокортикоидов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91" name="CustomShape 6"/>
          <p:cNvSpPr/>
          <p:nvPr/>
        </p:nvSpPr>
        <p:spPr>
          <a:xfrm>
            <a:off x="3283920" y="4975920"/>
            <a:ext cx="15945840" cy="483480"/>
          </a:xfrm>
          <a:custGeom>
            <a:avLst/>
            <a:gdLst/>
            <a:ahLst/>
            <a:rect l="l" t="t" r="r" b="b"/>
            <a:pathLst>
              <a:path w="15946119" h="483870">
                <a:moveTo>
                  <a:pt x="0" y="483771"/>
                </a:moveTo>
                <a:lnTo>
                  <a:pt x="15945832" y="483771"/>
                </a:lnTo>
                <a:lnTo>
                  <a:pt x="15945832" y="0"/>
                </a:lnTo>
                <a:lnTo>
                  <a:pt x="0" y="0"/>
                </a:lnTo>
                <a:lnTo>
                  <a:pt x="0" y="4837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2" name="CustomShape 7"/>
          <p:cNvSpPr/>
          <p:nvPr/>
        </p:nvSpPr>
        <p:spPr>
          <a:xfrm>
            <a:off x="6221160" y="8261280"/>
            <a:ext cx="13008960" cy="1350360"/>
          </a:xfrm>
          <a:custGeom>
            <a:avLst/>
            <a:gdLst/>
            <a:ahLst/>
            <a:rect l="l" t="t" r="r" b="b"/>
            <a:pathLst>
              <a:path w="13009244" h="1350645">
                <a:moveTo>
                  <a:pt x="0" y="1350290"/>
                </a:moveTo>
                <a:lnTo>
                  <a:pt x="13008798" y="1350290"/>
                </a:lnTo>
                <a:lnTo>
                  <a:pt x="13008798" y="0"/>
                </a:lnTo>
                <a:lnTo>
                  <a:pt x="0" y="0"/>
                </a:lnTo>
                <a:lnTo>
                  <a:pt x="0" y="13502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3" name="CustomShape 8"/>
          <p:cNvSpPr/>
          <p:nvPr/>
        </p:nvSpPr>
        <p:spPr>
          <a:xfrm>
            <a:off x="3283920" y="9611640"/>
            <a:ext cx="15945840" cy="483480"/>
          </a:xfrm>
          <a:custGeom>
            <a:avLst/>
            <a:gdLst/>
            <a:ahLst/>
            <a:rect l="l" t="t" r="r" b="b"/>
            <a:pathLst>
              <a:path w="15946119" h="483870">
                <a:moveTo>
                  <a:pt x="0" y="483771"/>
                </a:moveTo>
                <a:lnTo>
                  <a:pt x="15945832" y="483771"/>
                </a:lnTo>
                <a:lnTo>
                  <a:pt x="15945832" y="0"/>
                </a:lnTo>
                <a:lnTo>
                  <a:pt x="0" y="0"/>
                </a:lnTo>
                <a:lnTo>
                  <a:pt x="0" y="4837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4" name="CustomShape 9"/>
          <p:cNvSpPr/>
          <p:nvPr/>
        </p:nvSpPr>
        <p:spPr>
          <a:xfrm>
            <a:off x="6221160" y="10095480"/>
            <a:ext cx="13008960" cy="772560"/>
          </a:xfrm>
          <a:custGeom>
            <a:avLst/>
            <a:gdLst/>
            <a:ahLst/>
            <a:rect l="l" t="t" r="r" b="b"/>
            <a:pathLst>
              <a:path w="13009244" h="772795">
                <a:moveTo>
                  <a:pt x="0" y="772603"/>
                </a:moveTo>
                <a:lnTo>
                  <a:pt x="13008798" y="772603"/>
                </a:lnTo>
                <a:lnTo>
                  <a:pt x="13008798" y="0"/>
                </a:lnTo>
                <a:lnTo>
                  <a:pt x="0" y="0"/>
                </a:lnTo>
                <a:lnTo>
                  <a:pt x="0" y="7726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5" name="CustomShape 10"/>
          <p:cNvSpPr/>
          <p:nvPr/>
        </p:nvSpPr>
        <p:spPr>
          <a:xfrm>
            <a:off x="3283920" y="10868040"/>
            <a:ext cx="15945840" cy="483480"/>
          </a:xfrm>
          <a:custGeom>
            <a:avLst/>
            <a:gdLst/>
            <a:ahLst/>
            <a:rect l="l" t="t" r="r" b="b"/>
            <a:pathLst>
              <a:path w="15946119" h="483870">
                <a:moveTo>
                  <a:pt x="0" y="483771"/>
                </a:moveTo>
                <a:lnTo>
                  <a:pt x="15945832" y="483771"/>
                </a:lnTo>
                <a:lnTo>
                  <a:pt x="15945832" y="0"/>
                </a:lnTo>
                <a:lnTo>
                  <a:pt x="0" y="0"/>
                </a:lnTo>
                <a:lnTo>
                  <a:pt x="0" y="4837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6" name="CustomShape 11"/>
          <p:cNvSpPr/>
          <p:nvPr/>
        </p:nvSpPr>
        <p:spPr>
          <a:xfrm>
            <a:off x="6221160" y="11351880"/>
            <a:ext cx="13008960" cy="772560"/>
          </a:xfrm>
          <a:custGeom>
            <a:avLst/>
            <a:gdLst/>
            <a:ahLst/>
            <a:rect l="l" t="t" r="r" b="b"/>
            <a:pathLst>
              <a:path w="13009244" h="772795">
                <a:moveTo>
                  <a:pt x="0" y="772603"/>
                </a:moveTo>
                <a:lnTo>
                  <a:pt x="13008798" y="772603"/>
                </a:lnTo>
                <a:lnTo>
                  <a:pt x="13008798" y="0"/>
                </a:lnTo>
                <a:lnTo>
                  <a:pt x="0" y="0"/>
                </a:lnTo>
                <a:lnTo>
                  <a:pt x="0" y="7726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7" name="CustomShape 12"/>
          <p:cNvSpPr/>
          <p:nvPr/>
        </p:nvSpPr>
        <p:spPr>
          <a:xfrm>
            <a:off x="3283920" y="12124440"/>
            <a:ext cx="15945840" cy="483480"/>
          </a:xfrm>
          <a:custGeom>
            <a:avLst/>
            <a:gdLst/>
            <a:ahLst/>
            <a:rect l="l" t="t" r="r" b="b"/>
            <a:pathLst>
              <a:path w="15946119" h="483870">
                <a:moveTo>
                  <a:pt x="0" y="483771"/>
                </a:moveTo>
                <a:lnTo>
                  <a:pt x="15945832" y="483771"/>
                </a:lnTo>
                <a:lnTo>
                  <a:pt x="15945832" y="0"/>
                </a:lnTo>
                <a:lnTo>
                  <a:pt x="0" y="0"/>
                </a:lnTo>
                <a:lnTo>
                  <a:pt x="0" y="4837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798" name="Table 13"/>
          <p:cNvGraphicFramePr/>
          <p:nvPr/>
        </p:nvGraphicFramePr>
        <p:xfrm>
          <a:off x="747000" y="2270880"/>
          <a:ext cx="18482040" cy="10337040"/>
        </p:xfrm>
        <a:graphic>
          <a:graphicData uri="http://schemas.openxmlformats.org/drawingml/2006/table">
            <a:tbl>
              <a:tblPr/>
              <a:tblGrid>
                <a:gridCol w="1483920"/>
                <a:gridCol w="1052640"/>
                <a:gridCol w="2936520"/>
                <a:gridCol w="13008960"/>
              </a:tblGrid>
              <a:tr h="579960">
                <a:tc>
                  <a:tcPr>
                    <a:lnR w="12240">
                      <a:solidFill>
                        <a:srgbClr val="1f1f1f"/>
                      </a:solidFill>
                    </a:lnR>
                    <a:solidFill>
                      <a:srgbClr val="e8ebfd"/>
                    </a:solidFill>
                  </a:tcPr>
                </a:tc>
                <a:tc>
                  <a:txBody>
                    <a:bodyPr lIns="0" rIns="0" tIns="9180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26"/>
                        </a:spcBef>
                      </a:pPr>
                      <a:r>
                        <a:rPr b="1" lang="ru-RU" sz="250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№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solidFill>
                      <a:srgbClr val="e8ebfd"/>
                    </a:solidFill>
                  </a:tcPr>
                </a:tc>
                <a:tc>
                  <a:txBody>
                    <a:bodyPr lIns="0" rIns="0" tIns="9180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26"/>
                        </a:spcBef>
                      </a:pPr>
                      <a:r>
                        <a:rPr b="1" lang="ru-RU" sz="250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Препарат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solidFill>
                      <a:srgbClr val="e8ebfd"/>
                    </a:solidFill>
                  </a:tcPr>
                </a:tc>
                <a:tc>
                  <a:txBody>
                    <a:bodyPr lIns="0" rIns="0" tIns="9180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26"/>
                        </a:spcBef>
                      </a:pPr>
                      <a:r>
                        <a:rPr b="1" lang="ru-RU" sz="2500" spc="12" strike="noStrike">
                          <a:solidFill>
                            <a:srgbClr val="1f1f1f"/>
                          </a:solidFill>
                          <a:latin typeface="Arial"/>
                        </a:rPr>
                        <a:t>Режим</a:t>
                      </a:r>
                      <a:r>
                        <a:rPr b="1" lang="ru-RU" sz="250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 дозирования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solidFill>
                      <a:srgbClr val="e8ebfd"/>
                    </a:solidFill>
                  </a:tcPr>
                </a:tc>
              </a:tr>
              <a:tr h="579960">
                <a:tc gridSpan="4">
                  <a:txBody>
                    <a:bodyPr lIns="0" rIns="0" tIns="9180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726"/>
                        </a:spcBef>
                      </a:pPr>
                      <a:r>
                        <a:rPr b="1" lang="ru-RU" sz="2500" spc="9" strike="noStrike">
                          <a:solidFill>
                            <a:srgbClr val="ffffff"/>
                          </a:solidFill>
                          <a:latin typeface="Arial"/>
                        </a:rPr>
                        <a:t>Цитокиновый</a:t>
                      </a:r>
                      <a:r>
                        <a:rPr b="1" lang="ru-RU" sz="2500" spc="63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500" spc="4" strike="noStrike">
                          <a:solidFill>
                            <a:srgbClr val="ffffff"/>
                          </a:solidFill>
                          <a:latin typeface="Arial"/>
                        </a:rPr>
                        <a:t>шторм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solidFill>
                      <a:srgbClr val="d20001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772560">
                <a:tc rowSpan="3"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265320">
                        <a:lnSpc>
                          <a:spcPct val="100000"/>
                        </a:lnSpc>
                      </a:pPr>
                      <a:r>
                        <a:rPr b="1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Схема</a:t>
                      </a:r>
                      <a:r>
                        <a:rPr b="1" lang="ru-RU" sz="1900" spc="-26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4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23400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b="1" lang="ru-RU" sz="190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1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23400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b="1" lang="ru-RU" sz="1900" spc="-15" strike="noStrike">
                          <a:solidFill>
                            <a:srgbClr val="1f1f1f"/>
                          </a:solidFill>
                          <a:latin typeface="Arial"/>
                        </a:rPr>
                        <a:t>Дексаметазон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9000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09"/>
                        </a:spcBef>
                      </a:pP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20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мг/сутки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в/в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течение</a:t>
                      </a:r>
                      <a:r>
                        <a:rPr b="0" lang="ru-RU" sz="1900" spc="72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3-х</a:t>
                      </a:r>
                      <a:r>
                        <a:rPr b="0" lang="ru-RU" sz="1900" spc="18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суток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	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(по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10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 Х 2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раза</a:t>
                      </a:r>
                      <a:r>
                        <a:rPr b="0" lang="ru-RU" sz="1900" spc="24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900" spc="4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сутки)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	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в/в с постепенным снижением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дозы на 20-25%  на введение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каждые</a:t>
                      </a:r>
                      <a:r>
                        <a:rPr b="0" lang="ru-RU" sz="1900" spc="32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1-2</a:t>
                      </a:r>
                      <a:r>
                        <a:rPr b="0" lang="ru-RU" sz="190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суток,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	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течение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3-4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суток, далее на 50%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каждые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1-2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суток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до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полной</a:t>
                      </a:r>
                      <a:r>
                        <a:rPr b="0" lang="ru-RU" sz="1900" spc="69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отмены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</a:tr>
              <a:tr h="7725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23400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b="1" lang="ru-RU" sz="190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2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23400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b="1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Канакинумаб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90000" bIns="0">
                      <a:noAutofit/>
                    </a:bodyPr>
                    <a:p>
                      <a:pPr marL="97200">
                        <a:lnSpc>
                          <a:spcPts val="2276"/>
                        </a:lnSpc>
                        <a:spcBef>
                          <a:spcPts val="709"/>
                        </a:spcBef>
                      </a:pP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4-8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мг/кг.</a:t>
                      </a:r>
                      <a:endParaRPr b="0" lang="ru-RU" sz="1900" spc="-1" strike="noStrike">
                        <a:latin typeface="Arial"/>
                      </a:endParaRPr>
                    </a:p>
                    <a:p>
                      <a:pPr marL="97200">
                        <a:lnSpc>
                          <a:spcPts val="2276"/>
                        </a:lnSpc>
                      </a:pP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150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 в 1 мл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воды для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инъекций,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далее вводят во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флакон с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250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мл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5%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раствора</a:t>
                      </a:r>
                      <a:r>
                        <a:rPr b="0" lang="ru-RU" sz="1900" spc="52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глюкозы.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</a:tr>
              <a:tr h="4834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9000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709"/>
                        </a:spcBef>
                      </a:pPr>
                      <a:r>
                        <a:rPr b="1" lang="ru-RU" sz="190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3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 gridSpan="2">
                  <a:txBody>
                    <a:bodyPr lIns="0" rIns="0" tIns="9000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09"/>
                        </a:spcBef>
                      </a:pPr>
                      <a:r>
                        <a:rPr b="1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Антикоагулянтный препарат, см. </a:t>
                      </a:r>
                      <a:r>
                        <a:rPr b="1" lang="ru-RU" sz="1900" spc="-12" strike="noStrike" u="heavy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</a:rPr>
                        <a:t>Приложение</a:t>
                      </a:r>
                      <a:r>
                        <a:rPr b="1" lang="ru-RU" sz="1900" spc="72" strike="noStrike" u="heavy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b="1" lang="ru-RU" sz="1900" spc="-7" strike="noStrike" u="heavy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</a:rPr>
                        <a:t>9-2 </a:t>
                      </a:r>
                      <a:r>
                        <a:rPr b="1" lang="ru-RU" sz="1900" spc="-7" strike="noStrike" u="heavy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</a:rPr>
                        <a:t>Антикоагулянтный препарат для парентерального введения, см.  Приложение 7-1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061280">
                <a:tc rowSpan="4"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172080">
                        <a:lnSpc>
                          <a:spcPct val="100000"/>
                        </a:lnSpc>
                      </a:pPr>
                      <a:r>
                        <a:rPr b="1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Схема</a:t>
                      </a:r>
                      <a:r>
                        <a:rPr b="1" lang="ru-RU" sz="1900" spc="-32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5**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  <a:tc rowSpan="3"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720" algn="ctr">
                        <a:lnSpc>
                          <a:spcPct val="100000"/>
                        </a:lnSpc>
                      </a:pPr>
                      <a:r>
                        <a:rPr b="1" lang="ru-RU" sz="190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1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0" rIns="0" tIns="684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4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97200">
                        <a:lnSpc>
                          <a:spcPct val="100000"/>
                        </a:lnSpc>
                      </a:pPr>
                      <a:r>
                        <a:rPr b="1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Метилпреднизолон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0" rIns="0" tIns="9000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09"/>
                        </a:spcBef>
                      </a:pP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1 мг/кг на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введение в/в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каждые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12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ч в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течение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3-х суток, с постепенным снижением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дозы на 20-25%  на введение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каждые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1-2 суток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течение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3-4 суток,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далее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на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50%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каждые </a:t>
                      </a:r>
                      <a:r>
                        <a:rPr b="0" lang="ru-RU" sz="1900" spc="-21" strike="noStrike">
                          <a:solidFill>
                            <a:srgbClr val="1f1f1f"/>
                          </a:solidFill>
                          <a:latin typeface="Arial"/>
                        </a:rPr>
                        <a:t>1-2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суток до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полной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отмены. 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При прогрессировании: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120-125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мг/введение/в/в каждые </a:t>
                      </a:r>
                      <a:r>
                        <a:rPr b="0" lang="ru-RU" sz="1900" spc="-15" strike="noStrike">
                          <a:solidFill>
                            <a:srgbClr val="1f1f1f"/>
                          </a:solidFill>
                          <a:latin typeface="Arial"/>
                        </a:rPr>
                        <a:t>6-8</a:t>
                      </a:r>
                      <a:r>
                        <a:rPr b="0" lang="ru-RU" sz="1900" spc="-46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ч.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4834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0" rIns="0" tIns="9072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14"/>
                        </a:spcBef>
                      </a:pP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или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7725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23472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1851"/>
                        </a:spcBef>
                      </a:pPr>
                      <a:r>
                        <a:rPr b="1" lang="ru-RU" sz="1900" spc="-15" strike="noStrike">
                          <a:solidFill>
                            <a:srgbClr val="1f1f1f"/>
                          </a:solidFill>
                          <a:latin typeface="Arial"/>
                        </a:rPr>
                        <a:t>Дексаметазон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0" rIns="0" tIns="9072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14"/>
                        </a:spcBef>
                      </a:pP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20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мг/сутки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в/в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течение</a:t>
                      </a:r>
                      <a:r>
                        <a:rPr b="0" lang="ru-RU" sz="1900" spc="72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3-х</a:t>
                      </a:r>
                      <a:r>
                        <a:rPr b="0" lang="ru-RU" sz="1900" spc="18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суток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	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2(по 10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 Х 2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раза</a:t>
                      </a:r>
                      <a:r>
                        <a:rPr b="0" lang="ru-RU" sz="1900" spc="49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90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сутки)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	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в/в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с постепенным снижением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дозы на 20-25%  на введение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каждые</a:t>
                      </a:r>
                      <a:r>
                        <a:rPr b="0" lang="ru-RU" sz="1900" spc="32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1-2</a:t>
                      </a:r>
                      <a:r>
                        <a:rPr b="0" lang="ru-RU" sz="1900" spc="9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суток,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	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течение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3-4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суток, далее на 50%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каждые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1-2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суток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до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полной</a:t>
                      </a:r>
                      <a:r>
                        <a:rPr b="0" lang="ru-RU" sz="1900" spc="69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отмены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</a:tr>
              <a:tr h="4834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9072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714"/>
                        </a:spcBef>
                      </a:pPr>
                      <a:r>
                        <a:rPr b="1" lang="ru-RU" sz="190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2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  <a:tc gridSpan="2">
                  <a:txBody>
                    <a:bodyPr lIns="0" rIns="0" tIns="9072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14"/>
                        </a:spcBef>
                      </a:pPr>
                      <a:r>
                        <a:rPr b="1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Антикоагулянтный препарат, см. </a:t>
                      </a:r>
                      <a:r>
                        <a:rPr b="1" lang="ru-RU" sz="1900" spc="-12" strike="noStrike" u="heavy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</a:rPr>
                        <a:t>Приложение</a:t>
                      </a:r>
                      <a:r>
                        <a:rPr b="1" lang="ru-RU" sz="1900" spc="72" strike="noStrike" u="heavy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b="1" lang="ru-RU" sz="1900" spc="-7" strike="noStrike" u="heavy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</a:rPr>
                        <a:t>9-2 </a:t>
                      </a:r>
                      <a:r>
                        <a:rPr b="1" lang="ru-RU" sz="1900" spc="-7" strike="noStrike" u="heavy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</a:rPr>
                        <a:t>Антикоагулянтный препарат для парентерального введения, см.  Приложение 7-1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solidFill>
                      <a:srgbClr val="dddddd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350000">
                <a:tc rowSpan="6"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124920">
                        <a:lnSpc>
                          <a:spcPct val="100000"/>
                        </a:lnSpc>
                        <a:spcBef>
                          <a:spcPts val="1434"/>
                        </a:spcBef>
                      </a:pPr>
                      <a:r>
                        <a:rPr b="1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Схема</a:t>
                      </a:r>
                      <a:r>
                        <a:rPr b="1" lang="ru-RU" sz="1900" spc="-35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6***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noFill/>
                  </a:tcPr>
                </a:tc>
                <a:tc rowSpan="5"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720" algn="ctr">
                        <a:lnSpc>
                          <a:spcPct val="100000"/>
                        </a:lnSpc>
                      </a:pPr>
                      <a:r>
                        <a:rPr b="1" lang="ru-RU" sz="190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1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97200">
                        <a:lnSpc>
                          <a:spcPct val="100000"/>
                        </a:lnSpc>
                        <a:spcBef>
                          <a:spcPts val="1709"/>
                        </a:spcBef>
                      </a:pPr>
                      <a:r>
                        <a:rPr b="1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Тоцилизумаб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90720" bIns="0">
                      <a:noAutofit/>
                    </a:bodyPr>
                    <a:p>
                      <a:pPr marL="97200">
                        <a:lnSpc>
                          <a:spcPts val="2276"/>
                        </a:lnSpc>
                        <a:spcBef>
                          <a:spcPts val="714"/>
                        </a:spcBef>
                      </a:pP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4-8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мг/кг/введение</a:t>
                      </a:r>
                      <a:endParaRPr b="0" lang="ru-RU" sz="1900" spc="-1" strike="noStrike">
                        <a:latin typeface="Arial"/>
                      </a:endParaRPr>
                    </a:p>
                    <a:p>
                      <a:pPr marL="97200">
                        <a:lnSpc>
                          <a:spcPts val="2271"/>
                        </a:lnSpc>
                        <a:spcBef>
                          <a:spcPts val="79"/>
                        </a:spcBef>
                      </a:pP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400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разводят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100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мл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0,9% раствора NaCl, вводят в/в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капельно.  Вводить не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более 800</a:t>
                      </a:r>
                      <a:r>
                        <a:rPr b="0" lang="ru-RU" sz="1900" spc="-21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мг.</a:t>
                      </a:r>
                      <a:endParaRPr b="0" lang="ru-RU" sz="1900" spc="-1" strike="noStrike">
                        <a:latin typeface="Arial"/>
                      </a:endParaRPr>
                    </a:p>
                    <a:p>
                      <a:pPr marL="97200">
                        <a:lnSpc>
                          <a:spcPts val="2205"/>
                        </a:lnSpc>
                      </a:pP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При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недостаточном эффекте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повторить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введение через 12</a:t>
                      </a:r>
                      <a:r>
                        <a:rPr b="0" lang="ru-RU" sz="1900" spc="24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ч.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</a:tr>
              <a:tr h="4834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0" rIns="0" tIns="9072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14"/>
                        </a:spcBef>
                      </a:pP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или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7725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23544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1854"/>
                        </a:spcBef>
                      </a:pPr>
                      <a:r>
                        <a:rPr b="1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Сарилумаб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9072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14"/>
                        </a:spcBef>
                      </a:pP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200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 или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400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 (предварительно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заполненную шприц-ручку 200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мг)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развести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100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мл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0,9% раствора NaCl,  вводить в/в,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при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недостаточном эффекте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повторить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введение через 12</a:t>
                      </a:r>
                      <a:r>
                        <a:rPr b="0" lang="ru-RU" sz="1900" spc="49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ч.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</a:tr>
              <a:tr h="4834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0" rIns="0" tIns="9072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14"/>
                        </a:spcBef>
                      </a:pP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или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7725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23544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1854"/>
                        </a:spcBef>
                      </a:pPr>
                      <a:r>
                        <a:rPr b="1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Канакинумаб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  <a:tc>
                  <a:txBody>
                    <a:bodyPr lIns="0" rIns="0" tIns="90720" bIns="0">
                      <a:noAutofit/>
                    </a:bodyPr>
                    <a:p>
                      <a:pPr marL="97200">
                        <a:lnSpc>
                          <a:spcPts val="2279"/>
                        </a:lnSpc>
                        <a:spcBef>
                          <a:spcPts val="714"/>
                        </a:spcBef>
                      </a:pP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4-8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мг/кг.</a:t>
                      </a:r>
                      <a:endParaRPr b="0" lang="ru-RU" sz="1900" spc="-1" strike="noStrike">
                        <a:latin typeface="Arial"/>
                      </a:endParaRPr>
                    </a:p>
                    <a:p>
                      <a:pPr marL="97200">
                        <a:lnSpc>
                          <a:spcPts val="2279"/>
                        </a:lnSpc>
                      </a:pP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150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мг в 1 мл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воды для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инъекций,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далее вводят во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флакон с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250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мл </a:t>
                      </a:r>
                      <a:r>
                        <a:rPr b="0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5%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раствора</a:t>
                      </a:r>
                      <a:r>
                        <a:rPr b="0" lang="ru-RU" sz="1900" spc="52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глюкозы.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lnB w="12240">
                      <a:solidFill>
                        <a:srgbClr val="1f1f1f"/>
                      </a:solidFill>
                    </a:lnB>
                    <a:noFill/>
                  </a:tcPr>
                </a:tc>
              </a:tr>
              <a:tr h="4856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0" rIns="0" tIns="90720" bIns="0">
                      <a:noAutofit/>
                    </a:bodyPr>
                    <a:p>
                      <a:pPr marL="720" algn="ctr">
                        <a:lnSpc>
                          <a:spcPct val="100000"/>
                        </a:lnSpc>
                        <a:spcBef>
                          <a:spcPts val="714"/>
                        </a:spcBef>
                      </a:pPr>
                      <a:r>
                        <a:rPr b="1" lang="ru-RU" sz="1900" spc="-1" strike="noStrike">
                          <a:solidFill>
                            <a:srgbClr val="1f1f1f"/>
                          </a:solidFill>
                          <a:latin typeface="Arial"/>
                        </a:rPr>
                        <a:t>2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R w="12240">
                      <a:solidFill>
                        <a:srgbClr val="1f1f1f"/>
                      </a:solidFill>
                    </a:lnR>
                    <a:lnT w="12240">
                      <a:solidFill>
                        <a:srgbClr val="1f1f1f"/>
                      </a:solidFill>
                    </a:lnT>
                    <a:noFill/>
                  </a:tcPr>
                </a:tc>
                <a:tc gridSpan="2">
                  <a:txBody>
                    <a:bodyPr lIns="0" rIns="0" tIns="90720" bIns="0">
                      <a:noAutofit/>
                    </a:bodyPr>
                    <a:p>
                      <a:pPr marL="97200">
                        <a:lnSpc>
                          <a:spcPct val="100000"/>
                        </a:lnSpc>
                        <a:spcBef>
                          <a:spcPts val="714"/>
                        </a:spcBef>
                      </a:pPr>
                      <a:r>
                        <a:rPr b="1" lang="ru-RU" sz="1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Антикоагулянтный препарат, см. </a:t>
                      </a:r>
                      <a:r>
                        <a:rPr b="1" lang="ru-RU" sz="1900" spc="-7" strike="noStrike" u="heavy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</a:rPr>
                        <a:t>Приложение</a:t>
                      </a:r>
                      <a:r>
                        <a:rPr b="1" lang="ru-RU" sz="1900" spc="72" strike="noStrike" u="heavy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b="1" lang="ru-RU" sz="1900" spc="-7" strike="noStrike" u="heavy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</a:rPr>
                        <a:t>9-2 </a:t>
                      </a:r>
                      <a:r>
                        <a:rPr b="1" lang="ru-RU" sz="1900" spc="-7" strike="noStrike" u="heavy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</a:rPr>
                        <a:t>Антикоагулянтный препарат для парентерального введения, см.  Приложение 7-1</a:t>
                      </a:r>
                      <a:endParaRPr b="0" lang="ru-RU" sz="1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lnT w="12240">
                      <a:solidFill>
                        <a:srgbClr val="1f1f1f"/>
                      </a:solidFill>
                    </a:lnT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799" name="TextShape 14"/>
          <p:cNvSpPr txBox="1"/>
          <p:nvPr/>
        </p:nvSpPr>
        <p:spPr>
          <a:xfrm>
            <a:off x="19332360" y="13543920"/>
            <a:ext cx="408600" cy="825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25560">
              <a:lnSpc>
                <a:spcPts val="2886"/>
              </a:lnSpc>
            </a:pPr>
            <a:fld id="{8219E768-EDD7-4924-AEDC-114669D4C6C2}" type="slidenum">
              <a:rPr b="0" lang="ru-RU" sz="2500" spc="9" strike="noStrike">
                <a:solidFill>
                  <a:srgbClr val="8f8f8f"/>
                </a:solidFill>
                <a:latin typeface="Arial"/>
              </a:rPr>
              <a:t>&lt;номер&gt;</a:t>
            </a:fld>
            <a:endParaRPr b="0" lang="ru-RU" sz="25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CustomShape 1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1" name="CustomShape 2"/>
          <p:cNvSpPr/>
          <p:nvPr/>
        </p:nvSpPr>
        <p:spPr>
          <a:xfrm>
            <a:off x="7977240" y="3673800"/>
            <a:ext cx="10984680" cy="3535920"/>
          </a:xfrm>
          <a:custGeom>
            <a:avLst/>
            <a:gdLst/>
            <a:ahLst/>
            <a:rect l="l" t="t" r="r" b="b"/>
            <a:pathLst>
              <a:path w="10984865" h="3536315">
                <a:moveTo>
                  <a:pt x="0" y="3535788"/>
                </a:moveTo>
                <a:lnTo>
                  <a:pt x="10984565" y="3535788"/>
                </a:lnTo>
                <a:lnTo>
                  <a:pt x="10984565" y="0"/>
                </a:lnTo>
                <a:lnTo>
                  <a:pt x="0" y="0"/>
                </a:lnTo>
                <a:lnTo>
                  <a:pt x="0" y="35357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802" name="Table 3"/>
          <p:cNvGraphicFramePr/>
          <p:nvPr/>
        </p:nvGraphicFramePr>
        <p:xfrm>
          <a:off x="1278000" y="2640240"/>
          <a:ext cx="17683200" cy="9865080"/>
        </p:xfrm>
        <a:graphic>
          <a:graphicData uri="http://schemas.openxmlformats.org/drawingml/2006/table">
            <a:tbl>
              <a:tblPr/>
              <a:tblGrid>
                <a:gridCol w="6699240"/>
                <a:gridCol w="10983960"/>
              </a:tblGrid>
              <a:tr h="766080">
                <a:tc>
                  <a:txBody>
                    <a:bodyPr lIns="0" rIns="0" tIns="354240" bIns="0">
                      <a:noAutofit/>
                    </a:bodyPr>
                    <a:p>
                      <a:pPr marL="227160">
                        <a:lnSpc>
                          <a:spcPct val="100000"/>
                        </a:lnSpc>
                        <a:spcBef>
                          <a:spcPts val="2789"/>
                        </a:spcBef>
                      </a:pPr>
                      <a:r>
                        <a:rPr b="1" lang="ru-RU" sz="2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Группа</a:t>
                      </a:r>
                      <a:endParaRPr b="0" lang="ru-RU" sz="290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solidFill>
                      <a:srgbClr val="dfe3fd"/>
                    </a:solidFill>
                  </a:tcPr>
                </a:tc>
                <a:tc>
                  <a:txBody>
                    <a:bodyPr lIns="0" rIns="0" tIns="354240" bIns="0">
                      <a:noAutofit/>
                    </a:bodyPr>
                    <a:p>
                      <a:pPr marL="227880">
                        <a:lnSpc>
                          <a:spcPct val="100000"/>
                        </a:lnSpc>
                        <a:spcBef>
                          <a:spcPts val="2789"/>
                        </a:spcBef>
                      </a:pPr>
                      <a:r>
                        <a:rPr b="1" lang="ru-RU" sz="2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Рекомендованная</a:t>
                      </a:r>
                      <a:r>
                        <a:rPr b="1" lang="ru-RU" sz="2900" spc="-41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900" spc="-15" strike="noStrike">
                          <a:solidFill>
                            <a:srgbClr val="1f1f1f"/>
                          </a:solidFill>
                          <a:latin typeface="Arial"/>
                        </a:rPr>
                        <a:t>схема</a:t>
                      </a:r>
                      <a:endParaRPr b="0" lang="ru-RU" sz="2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solidFill>
                      <a:srgbClr val="dfe3fd"/>
                    </a:solidFill>
                  </a:tcPr>
                </a:tc>
              </a:tr>
              <a:tr h="5986440"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227160">
                        <a:lnSpc>
                          <a:spcPts val="3475"/>
                        </a:lnSpc>
                      </a:pPr>
                      <a:r>
                        <a:rPr b="1" lang="ru-RU" sz="2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Здоровые</a:t>
                      </a:r>
                      <a:r>
                        <a:rPr b="1" lang="ru-RU" sz="2900" spc="-35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900" spc="-15" strike="noStrike">
                          <a:solidFill>
                            <a:srgbClr val="1f1f1f"/>
                          </a:solidFill>
                          <a:latin typeface="Arial"/>
                        </a:rPr>
                        <a:t>лица</a:t>
                      </a:r>
                      <a:endParaRPr b="0" lang="ru-RU" sz="2900" spc="-1" strike="noStrike">
                        <a:latin typeface="Arial"/>
                      </a:endParaRPr>
                    </a:p>
                    <a:p>
                      <a:pPr marL="227160">
                        <a:lnSpc>
                          <a:spcPts val="3475"/>
                        </a:lnSpc>
                      </a:pPr>
                      <a:r>
                        <a:rPr b="1" lang="ru-RU" sz="2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и лица </a:t>
                      </a:r>
                      <a:r>
                        <a:rPr b="1" lang="ru-RU" sz="2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из </a:t>
                      </a:r>
                      <a:r>
                        <a:rPr b="1" lang="ru-RU" sz="2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группы</a:t>
                      </a:r>
                      <a:r>
                        <a:rPr b="1" lang="ru-RU" sz="2900" spc="-52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риска</a:t>
                      </a:r>
                      <a:endParaRPr b="0" lang="ru-RU" sz="2900" spc="-1" strike="noStrike">
                        <a:latin typeface="Arial"/>
                      </a:endParaRPr>
                    </a:p>
                    <a:p>
                      <a:pPr marL="227160">
                        <a:lnSpc>
                          <a:spcPct val="101000"/>
                        </a:lnSpc>
                        <a:spcBef>
                          <a:spcPts val="6"/>
                        </a:spcBef>
                      </a:pPr>
                      <a:r>
                        <a:rPr b="1" lang="ru-RU" sz="2500" spc="4" strike="noStrike">
                          <a:solidFill>
                            <a:srgbClr val="7e7e7e"/>
                          </a:solidFill>
                          <a:latin typeface="Arial"/>
                        </a:rPr>
                        <a:t>(старше </a:t>
                      </a:r>
                      <a:r>
                        <a:rPr b="1" lang="ru-RU" sz="2500" spc="9" strike="noStrike">
                          <a:solidFill>
                            <a:srgbClr val="7e7e7e"/>
                          </a:solidFill>
                          <a:latin typeface="Arial"/>
                        </a:rPr>
                        <a:t>60 лет или с сопутствующими  </a:t>
                      </a:r>
                      <a:r>
                        <a:rPr b="1" lang="ru-RU" sz="2500" spc="4" strike="noStrike">
                          <a:solidFill>
                            <a:srgbClr val="7e7e7e"/>
                          </a:solidFill>
                          <a:latin typeface="Arial"/>
                        </a:rPr>
                        <a:t>хроническими</a:t>
                      </a:r>
                      <a:r>
                        <a:rPr b="1" lang="ru-RU" sz="2500" spc="49" strike="noStrike">
                          <a:solidFill>
                            <a:srgbClr val="7e7e7e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500" spc="9" strike="noStrike">
                          <a:solidFill>
                            <a:srgbClr val="7e7e7e"/>
                          </a:solidFill>
                          <a:latin typeface="Arial"/>
                        </a:rPr>
                        <a:t>заболеваниями)</a:t>
                      </a:r>
                      <a:endParaRPr b="0" lang="ru-RU" sz="250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noFill/>
                  </a:tcPr>
                </a:tc>
                <a:tc>
                  <a:txBody>
                    <a:bodyPr lIns="0" rIns="0" tIns="215640" bIns="0">
                      <a:noAutofit/>
                    </a:bodyPr>
                    <a:p>
                      <a:pPr marL="227880">
                        <a:lnSpc>
                          <a:spcPts val="3475"/>
                        </a:lnSpc>
                        <a:spcBef>
                          <a:spcPts val="1701"/>
                        </a:spcBef>
                      </a:pPr>
                      <a:r>
                        <a:rPr b="1" lang="ru-RU" sz="2900" spc="-12" strike="noStrike">
                          <a:solidFill>
                            <a:srgbClr val="000000"/>
                          </a:solidFill>
                          <a:latin typeface="Arial"/>
                        </a:rPr>
                        <a:t>Рекомбинантный интерферон</a:t>
                      </a:r>
                      <a:r>
                        <a:rPr b="1" lang="ru-RU" sz="2900" spc="-86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900" spc="-12" strike="noStrike">
                          <a:solidFill>
                            <a:srgbClr val="000000"/>
                          </a:solidFill>
                          <a:latin typeface="Arial"/>
                        </a:rPr>
                        <a:t>альфа</a:t>
                      </a:r>
                      <a:r>
                        <a:rPr b="0" lang="ru-RU" sz="2900" spc="-12" strike="noStrike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endParaRPr b="0" lang="ru-RU" sz="2900" spc="-1" strike="noStrike">
                        <a:latin typeface="Arial"/>
                      </a:endParaRPr>
                    </a:p>
                    <a:p>
                      <a:pPr marL="227880">
                        <a:lnSpc>
                          <a:spcPts val="3470"/>
                        </a:lnSpc>
                        <a:spcBef>
                          <a:spcPts val="113"/>
                        </a:spcBef>
                      </a:pPr>
                      <a:r>
                        <a:rPr b="0" lang="ru-RU" sz="2900" spc="-7" strike="sngStrike">
                          <a:solidFill>
                            <a:srgbClr val="000000"/>
                          </a:solidFill>
                          <a:latin typeface="Arial"/>
                        </a:rPr>
                        <a:t>Капли или спрей в каждый </a:t>
                      </a:r>
                      <a:r>
                        <a:rPr b="0" lang="ru-RU" sz="2900" spc="-12" strike="sngStrike">
                          <a:solidFill>
                            <a:srgbClr val="000000"/>
                          </a:solidFill>
                          <a:latin typeface="Arial"/>
                        </a:rPr>
                        <a:t>носовой </a:t>
                      </a:r>
                      <a:r>
                        <a:rPr b="0" lang="ru-RU" sz="2900" spc="-7" strike="sngStrike">
                          <a:solidFill>
                            <a:srgbClr val="000000"/>
                          </a:solidFill>
                          <a:latin typeface="Arial"/>
                        </a:rPr>
                        <a:t>ход </a:t>
                      </a:r>
                      <a:r>
                        <a:rPr b="1" lang="ru-RU" sz="2900" spc="-7" strike="sngStrike">
                          <a:solidFill>
                            <a:srgbClr val="000000"/>
                          </a:solidFill>
                          <a:latin typeface="Arial"/>
                        </a:rPr>
                        <a:t>1 </a:t>
                      </a:r>
                      <a:r>
                        <a:rPr b="1" lang="ru-RU" sz="2900" spc="-12" strike="sngStrike">
                          <a:solidFill>
                            <a:srgbClr val="000000"/>
                          </a:solidFill>
                          <a:latin typeface="Arial"/>
                        </a:rPr>
                        <a:t>раз </a:t>
                      </a:r>
                      <a:r>
                        <a:rPr b="1" lang="ru-RU" sz="2900" spc="-15" strike="sngStrike">
                          <a:solidFill>
                            <a:srgbClr val="000000"/>
                          </a:solidFill>
                          <a:latin typeface="Arial"/>
                        </a:rPr>
                        <a:t>утром  </a:t>
                      </a:r>
                      <a:r>
                        <a:rPr b="0" lang="ru-RU" sz="2900" spc="-12" strike="sngStrike">
                          <a:solidFill>
                            <a:srgbClr val="000000"/>
                          </a:solidFill>
                          <a:latin typeface="Arial"/>
                        </a:rPr>
                        <a:t>(разовая</a:t>
                      </a:r>
                      <a:r>
                        <a:rPr b="0" lang="ru-RU" sz="2900" spc="-15" strike="sng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900" spc="-12" strike="sngStrike">
                          <a:solidFill>
                            <a:srgbClr val="000000"/>
                          </a:solidFill>
                          <a:latin typeface="Arial"/>
                        </a:rPr>
                        <a:t>доза</a:t>
                      </a:r>
                      <a:r>
                        <a:rPr b="0" lang="ru-RU" sz="2900" spc="-32" strike="sng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900" spc="-7" strike="sngStrike">
                          <a:solidFill>
                            <a:srgbClr val="000000"/>
                          </a:solidFill>
                          <a:latin typeface="Arial"/>
                        </a:rPr>
                        <a:t>–</a:t>
                      </a:r>
                      <a:r>
                        <a:rPr b="0" lang="ru-RU" sz="2900" spc="-7" strike="sngStrike">
                          <a:solidFill>
                            <a:srgbClr val="000000"/>
                          </a:solidFill>
                          <a:latin typeface="Arial"/>
                        </a:rPr>
                        <a:t>	</a:t>
                      </a:r>
                      <a:r>
                        <a:rPr b="0" lang="ru-RU" sz="2900" spc="-12" strike="sngStrike">
                          <a:solidFill>
                            <a:srgbClr val="000000"/>
                          </a:solidFill>
                          <a:latin typeface="Arial"/>
                        </a:rPr>
                        <a:t>3000 </a:t>
                      </a:r>
                      <a:r>
                        <a:rPr b="0" lang="ru-RU" sz="2900" spc="-7" strike="sngStrike">
                          <a:solidFill>
                            <a:srgbClr val="000000"/>
                          </a:solidFill>
                          <a:latin typeface="Arial"/>
                        </a:rPr>
                        <a:t>ME, с </a:t>
                      </a:r>
                      <a:r>
                        <a:rPr b="0" lang="ru-RU" sz="2900" spc="-12" strike="sngStrike">
                          <a:solidFill>
                            <a:srgbClr val="000000"/>
                          </a:solidFill>
                          <a:latin typeface="Arial"/>
                        </a:rPr>
                        <a:t>интервалом </a:t>
                      </a:r>
                      <a:r>
                        <a:rPr b="1" lang="ru-RU" sz="2900" spc="-12" strike="sngStrike">
                          <a:solidFill>
                            <a:srgbClr val="000000"/>
                          </a:solidFill>
                          <a:latin typeface="Arial"/>
                        </a:rPr>
                        <a:t>24-48</a:t>
                      </a:r>
                      <a:r>
                        <a:rPr b="1" lang="ru-RU" sz="2900" spc="-145" strike="sng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900" spc="-12" strike="sngStrike">
                          <a:solidFill>
                            <a:srgbClr val="000000"/>
                          </a:solidFill>
                          <a:latin typeface="Arial"/>
                        </a:rPr>
                        <a:t>часов</a:t>
                      </a:r>
                      <a:r>
                        <a:rPr b="0" lang="ru-RU" sz="2900" spc="-12" strike="sngStrike">
                          <a:solidFill>
                            <a:srgbClr val="000000"/>
                          </a:solidFill>
                          <a:latin typeface="Arial"/>
                        </a:rPr>
                        <a:t>. </a:t>
                      </a:r>
                      <a:endParaRPr b="0" lang="ru-RU" sz="2900" spc="-1" strike="noStrike">
                        <a:latin typeface="Arial"/>
                      </a:endParaRPr>
                    </a:p>
                    <a:p>
                      <a:pPr marL="227880">
                        <a:lnSpc>
                          <a:spcPts val="3470"/>
                        </a:lnSpc>
                        <a:spcBef>
                          <a:spcPts val="113"/>
                        </a:spcBef>
                      </a:pPr>
                      <a:r>
                        <a:rPr b="0" lang="ru-RU" sz="2900" spc="-12" strike="noStrike">
                          <a:solidFill>
                            <a:srgbClr val="000000"/>
                          </a:solidFill>
                          <a:latin typeface="Arial"/>
                        </a:rPr>
                        <a:t>(интраназальные формы) **</a:t>
                      </a:r>
                      <a:endParaRPr b="0" lang="ru-RU" sz="2900" spc="-1" strike="noStrike">
                        <a:latin typeface="Arial"/>
                      </a:endParaRPr>
                    </a:p>
                    <a:p>
                      <a:pPr marL="227880">
                        <a:lnSpc>
                          <a:spcPts val="3470"/>
                        </a:lnSpc>
                        <a:spcBef>
                          <a:spcPts val="113"/>
                        </a:spcBef>
                      </a:pPr>
                      <a:r>
                        <a:rPr b="0" lang="ru-RU" sz="2900" spc="-12" strike="noStrike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latin typeface="Arial"/>
                        </a:rPr>
                        <a:t>в соответствии с инструкцией по применению препарата (спрей, капли, раствор, лиофилизат для приготовления раствора, гель или мазь)</a:t>
                      </a:r>
                      <a:endParaRPr b="0" lang="ru-RU" sz="2900" spc="-1" strike="noStrike">
                        <a:latin typeface="Arial"/>
                      </a:endParaRPr>
                    </a:p>
                    <a:p>
                      <a:pPr marL="227880">
                        <a:lnSpc>
                          <a:spcPts val="3470"/>
                        </a:lnSpc>
                        <a:spcBef>
                          <a:spcPts val="113"/>
                        </a:spcBef>
                      </a:pPr>
                      <a:r>
                        <a:rPr b="0" lang="ru-RU" sz="2900" spc="-12" strike="sngStrike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latin typeface="Arial"/>
                        </a:rPr>
                        <a:t> </a:t>
                      </a:r>
                      <a:r>
                        <a:rPr b="0" lang="ru-RU" sz="2900" spc="-12" strike="noStrike">
                          <a:solidFill>
                            <a:srgbClr val="8f8f8f"/>
                          </a:solidFill>
                          <a:highlight>
                            <a:srgbClr val="d3f8fb"/>
                          </a:highlight>
                          <a:latin typeface="Arial"/>
                        </a:rPr>
                        <a:t>ИЛИ</a:t>
                      </a:r>
                      <a:endParaRPr b="0" lang="ru-RU" sz="2900" spc="-1" strike="noStrike">
                        <a:latin typeface="Arial"/>
                      </a:endParaRPr>
                    </a:p>
                    <a:p>
                      <a:pPr marL="227880">
                        <a:lnSpc>
                          <a:spcPts val="3336"/>
                        </a:lnSpc>
                      </a:pPr>
                      <a:r>
                        <a:rPr b="1" lang="ru-RU" sz="2900" spc="-15" strike="noStrike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latin typeface="Arial"/>
                        </a:rPr>
                        <a:t>Умифеновир </a:t>
                      </a:r>
                      <a:r>
                        <a:rPr b="0" lang="ru-RU" sz="2900" spc="-7" strike="noStrike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latin typeface="Arial"/>
                        </a:rPr>
                        <a:t>по </a:t>
                      </a:r>
                      <a:r>
                        <a:rPr b="1" lang="ru-RU" sz="2900" spc="-12" strike="noStrike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latin typeface="Arial"/>
                        </a:rPr>
                        <a:t>200 </a:t>
                      </a:r>
                      <a:r>
                        <a:rPr b="1" lang="ru-RU" sz="2900" spc="-7" strike="noStrike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latin typeface="Arial"/>
                        </a:rPr>
                        <a:t>мг 2 </a:t>
                      </a:r>
                      <a:r>
                        <a:rPr b="1" lang="ru-RU" sz="2900" spc="-12" strike="noStrike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latin typeface="Arial"/>
                        </a:rPr>
                        <a:t>раза в</a:t>
                      </a:r>
                      <a:r>
                        <a:rPr b="1" lang="ru-RU" sz="2900" spc="-92" strike="noStrike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latin typeface="Arial"/>
                        </a:rPr>
                        <a:t> </a:t>
                      </a:r>
                      <a:r>
                        <a:rPr b="1" lang="ru-RU" sz="2900" spc="-15" strike="noStrike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latin typeface="Arial"/>
                        </a:rPr>
                        <a:t>неделю</a:t>
                      </a:r>
                      <a:endParaRPr b="0" lang="ru-RU" sz="2900" spc="-1" strike="noStrike">
                        <a:latin typeface="Arial"/>
                      </a:endParaRPr>
                    </a:p>
                    <a:p>
                      <a:pPr marL="227880">
                        <a:lnSpc>
                          <a:spcPts val="3464"/>
                        </a:lnSpc>
                      </a:pPr>
                      <a:r>
                        <a:rPr b="1" lang="ru-RU" sz="2900" spc="-12" strike="noStrike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latin typeface="Arial"/>
                        </a:rPr>
                        <a:t>в течение </a:t>
                      </a:r>
                      <a:r>
                        <a:rPr b="1" lang="ru-RU" sz="2900" spc="-7" strike="noStrike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latin typeface="Arial"/>
                        </a:rPr>
                        <a:t>3</a:t>
                      </a:r>
                      <a:r>
                        <a:rPr b="1" lang="ru-RU" sz="2900" spc="-32" strike="noStrike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latin typeface="Arial"/>
                        </a:rPr>
                        <a:t> </a:t>
                      </a:r>
                      <a:r>
                        <a:rPr b="1" lang="ru-RU" sz="2900" spc="-15" strike="noStrike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latin typeface="Arial"/>
                        </a:rPr>
                        <a:t>недель</a:t>
                      </a:r>
                      <a:endParaRPr b="0" lang="ru-RU" sz="2900" spc="-1" strike="noStrike">
                        <a:latin typeface="Arial"/>
                      </a:endParaRPr>
                    </a:p>
                    <a:p>
                      <a:pPr marL="227880">
                        <a:lnSpc>
                          <a:spcPts val="3475"/>
                        </a:lnSpc>
                      </a:pPr>
                      <a:r>
                        <a:rPr b="0" lang="ru-RU" sz="2900" spc="-7" strike="noStrike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latin typeface="Arial"/>
                        </a:rPr>
                        <a:t>При </a:t>
                      </a:r>
                      <a:r>
                        <a:rPr b="0" lang="ru-RU" sz="2900" spc="-12" strike="noStrike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latin typeface="Arial"/>
                        </a:rPr>
                        <a:t>необходимости профилактические </a:t>
                      </a:r>
                      <a:r>
                        <a:rPr b="0" lang="ru-RU" sz="2900" spc="-7" strike="noStrike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latin typeface="Arial"/>
                        </a:rPr>
                        <a:t>курсы</a:t>
                      </a:r>
                      <a:r>
                        <a:rPr b="0" lang="ru-RU" sz="2900" spc="-137" strike="noStrike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latin typeface="Arial"/>
                        </a:rPr>
                        <a:t> </a:t>
                      </a:r>
                      <a:r>
                        <a:rPr b="0" lang="ru-RU" sz="2900" spc="-12" strike="noStrike">
                          <a:solidFill>
                            <a:srgbClr val="000000"/>
                          </a:solidFill>
                          <a:highlight>
                            <a:srgbClr val="d3f8fb"/>
                          </a:highlight>
                          <a:latin typeface="Arial"/>
                        </a:rPr>
                        <a:t>повторяют.</a:t>
                      </a:r>
                      <a:endParaRPr b="0" lang="ru-RU" sz="2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noFill/>
                  </a:tcPr>
                </a:tc>
              </a:tr>
              <a:tr h="5499360">
                <a:tc>
                  <a:txBody>
                    <a:bodyPr lIns="0" rIns="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marL="227160" algn="just">
                        <a:lnSpc>
                          <a:spcPts val="3470"/>
                        </a:lnSpc>
                        <a:spcBef>
                          <a:spcPts val="6"/>
                        </a:spcBef>
                      </a:pPr>
                      <a:r>
                        <a:rPr b="1" lang="ru-RU" sz="2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Постконтактная</a:t>
                      </a:r>
                      <a:r>
                        <a:rPr b="1" lang="ru-RU" sz="2900" spc="-66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профилактика  </a:t>
                      </a:r>
                      <a:r>
                        <a:rPr b="1" lang="ru-RU" sz="2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у </a:t>
                      </a:r>
                      <a:r>
                        <a:rPr b="1" lang="ru-RU" sz="2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лиц при единичном контакте  </a:t>
                      </a:r>
                      <a:r>
                        <a:rPr b="1" lang="ru-RU" sz="2900" spc="-7" strike="noStrike">
                          <a:solidFill>
                            <a:srgbClr val="1f1f1f"/>
                          </a:solidFill>
                          <a:latin typeface="Arial"/>
                        </a:rPr>
                        <a:t>с </a:t>
                      </a:r>
                      <a:r>
                        <a:rPr b="1" lang="ru-RU" sz="2900" spc="-15" strike="noStrike">
                          <a:solidFill>
                            <a:srgbClr val="1f1f1f"/>
                          </a:solidFill>
                          <a:latin typeface="Arial"/>
                        </a:rPr>
                        <a:t>подтвержденным</a:t>
                      </a:r>
                      <a:r>
                        <a:rPr b="1" lang="ru-RU" sz="2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900" spc="-15" strike="noStrike">
                          <a:solidFill>
                            <a:srgbClr val="1f1f1f"/>
                          </a:solidFill>
                          <a:latin typeface="Arial"/>
                        </a:rPr>
                        <a:t>случаем</a:t>
                      </a:r>
                      <a:endParaRPr b="0" lang="ru-RU" sz="2900" spc="-1" strike="noStrike">
                        <a:latin typeface="Arial"/>
                      </a:endParaRPr>
                    </a:p>
                    <a:p>
                      <a:pPr marL="227160">
                        <a:lnSpc>
                          <a:spcPts val="3336"/>
                        </a:lnSpc>
                      </a:pPr>
                      <a:r>
                        <a:rPr b="1" lang="ru-RU" sz="2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COVID-19, включая</a:t>
                      </a:r>
                      <a:r>
                        <a:rPr b="1" lang="ru-RU" sz="2900" spc="-52" strike="noStrike">
                          <a:solidFill>
                            <a:srgbClr val="1f1f1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медицинских</a:t>
                      </a:r>
                      <a:endParaRPr b="0" lang="ru-RU" sz="2900" spc="-1" strike="noStrike">
                        <a:latin typeface="Arial"/>
                      </a:endParaRPr>
                    </a:p>
                    <a:p>
                      <a:pPr marL="227160">
                        <a:lnSpc>
                          <a:spcPts val="3475"/>
                        </a:lnSpc>
                      </a:pPr>
                      <a:r>
                        <a:rPr b="1" lang="ru-RU" sz="2900" spc="-12" strike="noStrike">
                          <a:solidFill>
                            <a:srgbClr val="1f1f1f"/>
                          </a:solidFill>
                          <a:latin typeface="Arial"/>
                        </a:rPr>
                        <a:t>работников</a:t>
                      </a:r>
                      <a:endParaRPr b="0" lang="ru-RU" sz="290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1f1f1f"/>
                      </a:solidFill>
                    </a:lnR>
                    <a:solidFill>
                      <a:srgbClr val="ececec"/>
                    </a:solidFill>
                  </a:tcPr>
                </a:tc>
                <a:tc>
                  <a:txBody>
                    <a:bodyPr lIns="0" rIns="0" tIns="215640" bIns="0">
                      <a:noAutofit/>
                    </a:bodyPr>
                    <a:p>
                      <a:pPr marL="227880">
                        <a:lnSpc>
                          <a:spcPts val="3475"/>
                        </a:lnSpc>
                        <a:spcBef>
                          <a:spcPts val="1701"/>
                        </a:spcBef>
                      </a:pPr>
                      <a:r>
                        <a:rPr b="1" lang="ru-RU" sz="2900" spc="-7" strike="sngStrike">
                          <a:solidFill>
                            <a:srgbClr val="ff0000"/>
                          </a:solidFill>
                          <a:latin typeface="Arial"/>
                        </a:rPr>
                        <a:t>1.</a:t>
                      </a:r>
                      <a:r>
                        <a:rPr b="1" lang="ru-RU" sz="2900" spc="-21" strike="sngStrike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900" spc="-12" strike="sngStrike">
                          <a:solidFill>
                            <a:srgbClr val="ff0000"/>
                          </a:solidFill>
                          <a:latin typeface="Arial"/>
                        </a:rPr>
                        <a:t>Гидроксихлорохин</a:t>
                      </a:r>
                      <a:endParaRPr b="0" lang="ru-RU" sz="2900" spc="-1" strike="noStrike">
                        <a:latin typeface="Arial"/>
                      </a:endParaRPr>
                    </a:p>
                    <a:p>
                      <a:pPr marL="227880">
                        <a:lnSpc>
                          <a:spcPts val="3464"/>
                        </a:lnSpc>
                      </a:pPr>
                      <a:r>
                        <a:rPr b="1" lang="ru-RU" sz="2900" spc="-12" strike="sngStrike">
                          <a:solidFill>
                            <a:srgbClr val="ff0000"/>
                          </a:solidFill>
                          <a:latin typeface="Arial"/>
                        </a:rPr>
                        <a:t>1-й день: </a:t>
                      </a:r>
                      <a:r>
                        <a:rPr b="1" lang="ru-RU" sz="2900" spc="-15" strike="sngStrike">
                          <a:solidFill>
                            <a:srgbClr val="ff0000"/>
                          </a:solidFill>
                          <a:latin typeface="Arial"/>
                        </a:rPr>
                        <a:t>200 </a:t>
                      </a:r>
                      <a:r>
                        <a:rPr b="1" lang="ru-RU" sz="2900" spc="-7" strike="sngStrike">
                          <a:solidFill>
                            <a:srgbClr val="ff0000"/>
                          </a:solidFill>
                          <a:latin typeface="Arial"/>
                        </a:rPr>
                        <a:t>мг 2 </a:t>
                      </a:r>
                      <a:r>
                        <a:rPr b="1" lang="ru-RU" sz="2900" spc="-12" strike="sngStrike">
                          <a:solidFill>
                            <a:srgbClr val="ff0000"/>
                          </a:solidFill>
                          <a:latin typeface="Arial"/>
                        </a:rPr>
                        <a:t>раза </a:t>
                      </a:r>
                      <a:r>
                        <a:rPr b="0" lang="ru-RU" sz="2900" spc="-12" strike="sngStrike">
                          <a:solidFill>
                            <a:srgbClr val="ff0000"/>
                          </a:solidFill>
                          <a:latin typeface="Arial"/>
                        </a:rPr>
                        <a:t>(утро,</a:t>
                      </a:r>
                      <a:r>
                        <a:rPr b="0" lang="ru-RU" sz="2900" spc="-80" strike="sngStrike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900" spc="-15" strike="sngStrike">
                          <a:solidFill>
                            <a:srgbClr val="ff0000"/>
                          </a:solidFill>
                          <a:latin typeface="Arial"/>
                        </a:rPr>
                        <a:t>вечер),</a:t>
                      </a:r>
                      <a:endParaRPr b="0" lang="ru-RU" sz="2900" spc="-1" strike="noStrike">
                        <a:latin typeface="Arial"/>
                      </a:endParaRPr>
                    </a:p>
                    <a:p>
                      <a:pPr marL="227880">
                        <a:lnSpc>
                          <a:spcPts val="3470"/>
                        </a:lnSpc>
                        <a:spcBef>
                          <a:spcPts val="113"/>
                        </a:spcBef>
                      </a:pPr>
                      <a:r>
                        <a:rPr b="0" lang="ru-RU" sz="2900" spc="-12" strike="sngStrike">
                          <a:solidFill>
                            <a:srgbClr val="ff0000"/>
                          </a:solidFill>
                          <a:latin typeface="Arial"/>
                        </a:rPr>
                        <a:t>далее </a:t>
                      </a:r>
                      <a:r>
                        <a:rPr b="0" lang="ru-RU" sz="2900" spc="-7" strike="sngStrike">
                          <a:solidFill>
                            <a:srgbClr val="ff0000"/>
                          </a:solidFill>
                          <a:latin typeface="Arial"/>
                        </a:rPr>
                        <a:t>по </a:t>
                      </a:r>
                      <a:r>
                        <a:rPr b="1" lang="ru-RU" sz="2900" spc="-12" strike="sngStrike">
                          <a:solidFill>
                            <a:srgbClr val="ff0000"/>
                          </a:solidFill>
                          <a:latin typeface="Arial"/>
                        </a:rPr>
                        <a:t>200 </a:t>
                      </a:r>
                      <a:r>
                        <a:rPr b="1" lang="ru-RU" sz="2900" spc="-7" strike="sngStrike">
                          <a:solidFill>
                            <a:srgbClr val="ff0000"/>
                          </a:solidFill>
                          <a:latin typeface="Arial"/>
                        </a:rPr>
                        <a:t>мг 1 </a:t>
                      </a:r>
                      <a:r>
                        <a:rPr b="1" lang="ru-RU" sz="2900" spc="-12" strike="sngStrike">
                          <a:solidFill>
                            <a:srgbClr val="ff0000"/>
                          </a:solidFill>
                          <a:latin typeface="Arial"/>
                        </a:rPr>
                        <a:t>раз в </a:t>
                      </a:r>
                      <a:r>
                        <a:rPr b="1" lang="ru-RU" sz="2900" spc="-15" strike="sngStrike">
                          <a:solidFill>
                            <a:srgbClr val="ff0000"/>
                          </a:solidFill>
                          <a:latin typeface="Arial"/>
                        </a:rPr>
                        <a:t>неделю </a:t>
                      </a:r>
                      <a:r>
                        <a:rPr b="0" lang="ru-RU" sz="2900" spc="-7" strike="sngStrike">
                          <a:solidFill>
                            <a:srgbClr val="ff0000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2900" spc="-12" strike="sngStrike">
                          <a:solidFill>
                            <a:srgbClr val="ff0000"/>
                          </a:solidFill>
                          <a:latin typeface="Arial"/>
                        </a:rPr>
                        <a:t>течение </a:t>
                      </a:r>
                      <a:r>
                        <a:rPr b="1" lang="ru-RU" sz="2900" spc="-7" strike="sngStrike">
                          <a:solidFill>
                            <a:srgbClr val="ff0000"/>
                          </a:solidFill>
                          <a:latin typeface="Arial"/>
                        </a:rPr>
                        <a:t>3 </a:t>
                      </a:r>
                      <a:r>
                        <a:rPr b="1" lang="ru-RU" sz="2900" spc="-15" strike="sngStrike">
                          <a:solidFill>
                            <a:srgbClr val="ff0000"/>
                          </a:solidFill>
                          <a:latin typeface="Arial"/>
                        </a:rPr>
                        <a:t>недель</a:t>
                      </a:r>
                      <a:r>
                        <a:rPr b="0" lang="ru-RU" sz="2900" spc="-15" strike="sngStrike">
                          <a:solidFill>
                            <a:srgbClr val="ff0000"/>
                          </a:solidFill>
                          <a:latin typeface="Arial"/>
                        </a:rPr>
                        <a:t>;  </a:t>
                      </a:r>
                      <a:r>
                        <a:rPr b="0" lang="ru-RU" sz="2900" spc="-12" strike="sngStrike">
                          <a:solidFill>
                            <a:srgbClr val="ff0000"/>
                          </a:solidFill>
                          <a:latin typeface="Arial"/>
                        </a:rPr>
                        <a:t>ИЛИ</a:t>
                      </a:r>
                      <a:endParaRPr b="0" lang="ru-RU" sz="2900" spc="-1" strike="noStrike">
                        <a:latin typeface="Arial"/>
                      </a:endParaRPr>
                    </a:p>
                    <a:p>
                      <a:pPr marL="227880">
                        <a:lnSpc>
                          <a:spcPts val="3339"/>
                        </a:lnSpc>
                      </a:pPr>
                      <a:r>
                        <a:rPr b="1" lang="ru-RU" sz="2900" spc="-7" strike="noStrike">
                          <a:solidFill>
                            <a:srgbClr val="000000"/>
                          </a:solidFill>
                          <a:latin typeface="Arial"/>
                        </a:rPr>
                        <a:t>2. </a:t>
                      </a:r>
                      <a:r>
                        <a:rPr b="1" lang="ru-RU" sz="2900" spc="-12" strike="noStrike">
                          <a:solidFill>
                            <a:srgbClr val="000000"/>
                          </a:solidFill>
                          <a:latin typeface="Arial"/>
                        </a:rPr>
                        <a:t>Рекомбинантный</a:t>
                      </a:r>
                      <a:r>
                        <a:rPr b="1" lang="ru-RU" sz="2900" spc="-55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900" spc="-12" strike="noStrike">
                          <a:solidFill>
                            <a:srgbClr val="000000"/>
                          </a:solidFill>
                          <a:latin typeface="Arial"/>
                        </a:rPr>
                        <a:t>ИФН-α</a:t>
                      </a:r>
                      <a:endParaRPr b="0" lang="ru-RU" sz="2900" spc="-1" strike="noStrike">
                        <a:latin typeface="Arial"/>
                      </a:endParaRPr>
                    </a:p>
                    <a:p>
                      <a:pPr marL="227880">
                        <a:lnSpc>
                          <a:spcPts val="3464"/>
                        </a:lnSpc>
                      </a:pPr>
                      <a:r>
                        <a:rPr b="0" lang="ru-RU" sz="2900" spc="-7" strike="sngStrike">
                          <a:solidFill>
                            <a:srgbClr val="000000"/>
                          </a:solidFill>
                          <a:latin typeface="Arial"/>
                        </a:rPr>
                        <a:t>Капли или спрей в каждый </a:t>
                      </a:r>
                      <a:r>
                        <a:rPr b="0" lang="ru-RU" sz="2900" spc="-12" strike="sngStrike">
                          <a:solidFill>
                            <a:srgbClr val="000000"/>
                          </a:solidFill>
                          <a:latin typeface="Arial"/>
                        </a:rPr>
                        <a:t>носовой </a:t>
                      </a:r>
                      <a:r>
                        <a:rPr b="0" lang="ru-RU" sz="2900" spc="-7" strike="sngStrike">
                          <a:solidFill>
                            <a:srgbClr val="000000"/>
                          </a:solidFill>
                          <a:latin typeface="Arial"/>
                        </a:rPr>
                        <a:t>ход </a:t>
                      </a:r>
                      <a:r>
                        <a:rPr b="1" lang="ru-RU" sz="2900" spc="-7" strike="sng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b="1" lang="ru-RU" sz="2900" spc="-151" strike="sng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900" spc="-15" strike="sngStrike">
                          <a:solidFill>
                            <a:srgbClr val="000000"/>
                          </a:solidFill>
                          <a:latin typeface="Arial"/>
                        </a:rPr>
                        <a:t>р/сут</a:t>
                      </a:r>
                      <a:endParaRPr b="0" lang="ru-RU" sz="2900" spc="-1" strike="noStrike">
                        <a:latin typeface="Arial"/>
                      </a:endParaRPr>
                    </a:p>
                    <a:p>
                      <a:pPr marL="227880">
                        <a:lnSpc>
                          <a:spcPts val="3464"/>
                        </a:lnSpc>
                      </a:pPr>
                      <a:r>
                        <a:rPr b="0" lang="ru-RU" sz="2900" spc="-12" strike="sngStrike">
                          <a:solidFill>
                            <a:srgbClr val="000000"/>
                          </a:solidFill>
                          <a:latin typeface="Arial"/>
                        </a:rPr>
                        <a:t>(разовая доза 3000 </a:t>
                      </a:r>
                      <a:r>
                        <a:rPr b="0" lang="ru-RU" sz="2900" spc="-7" strike="sngStrike">
                          <a:solidFill>
                            <a:srgbClr val="000000"/>
                          </a:solidFill>
                          <a:latin typeface="Arial"/>
                        </a:rPr>
                        <a:t>ME, </a:t>
                      </a:r>
                      <a:r>
                        <a:rPr b="0" lang="ru-RU" sz="2900" spc="-12" strike="sngStrike">
                          <a:solidFill>
                            <a:srgbClr val="000000"/>
                          </a:solidFill>
                          <a:latin typeface="Arial"/>
                        </a:rPr>
                        <a:t>суточная доза </a:t>
                      </a:r>
                      <a:r>
                        <a:rPr b="0" lang="ru-RU" sz="2900" spc="-7" strike="sngStrike">
                          <a:solidFill>
                            <a:srgbClr val="000000"/>
                          </a:solidFill>
                          <a:latin typeface="Arial"/>
                        </a:rPr>
                        <a:t>– </a:t>
                      </a:r>
                      <a:r>
                        <a:rPr b="0" lang="ru-RU" sz="2900" spc="-12" strike="sngStrike">
                          <a:solidFill>
                            <a:srgbClr val="000000"/>
                          </a:solidFill>
                          <a:latin typeface="Arial"/>
                        </a:rPr>
                        <a:t>6000</a:t>
                      </a:r>
                      <a:r>
                        <a:rPr b="0" lang="ru-RU" sz="2900" spc="-120" strike="sng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900" spc="-7" strike="sngStrike">
                          <a:solidFill>
                            <a:srgbClr val="000000"/>
                          </a:solidFill>
                          <a:latin typeface="Arial"/>
                        </a:rPr>
                        <a:t>ME).</a:t>
                      </a:r>
                      <a:endParaRPr b="0" lang="ru-RU" sz="2900" spc="-1" strike="noStrike">
                        <a:latin typeface="Arial"/>
                      </a:endParaRPr>
                    </a:p>
                    <a:p>
                      <a:pPr marL="227880">
                        <a:lnSpc>
                          <a:spcPts val="3464"/>
                        </a:lnSpc>
                      </a:pPr>
                      <a:r>
                        <a:rPr b="0" lang="ru-RU" sz="29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+</a:t>
                      </a:r>
                      <a:endParaRPr b="0" lang="ru-RU" sz="2900" spc="-1" strike="noStrike">
                        <a:latin typeface="Arial"/>
                      </a:endParaRPr>
                    </a:p>
                    <a:p>
                      <a:pPr marL="227880">
                        <a:lnSpc>
                          <a:spcPts val="3464"/>
                        </a:lnSpc>
                      </a:pPr>
                      <a:r>
                        <a:rPr b="1" lang="ru-RU" sz="2900" spc="-15" strike="noStrike">
                          <a:solidFill>
                            <a:srgbClr val="000000"/>
                          </a:solidFill>
                          <a:latin typeface="Arial"/>
                        </a:rPr>
                        <a:t>Умифеновир </a:t>
                      </a:r>
                      <a:r>
                        <a:rPr b="1" lang="ru-RU" sz="2900" spc="-12" strike="noStrike">
                          <a:solidFill>
                            <a:srgbClr val="000000"/>
                          </a:solidFill>
                          <a:latin typeface="Arial"/>
                        </a:rPr>
                        <a:t>по 200</a:t>
                      </a:r>
                      <a:r>
                        <a:rPr b="1" lang="ru-RU" sz="2900" spc="-52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900" spc="-7" strike="noStrike">
                          <a:solidFill>
                            <a:srgbClr val="000000"/>
                          </a:solidFill>
                          <a:latin typeface="Arial"/>
                        </a:rPr>
                        <a:t>мг</a:t>
                      </a:r>
                      <a:endParaRPr b="0" lang="ru-RU" sz="2900" spc="-1" strike="noStrike">
                        <a:latin typeface="Arial"/>
                      </a:endParaRPr>
                    </a:p>
                    <a:p>
                      <a:pPr marL="227880">
                        <a:lnSpc>
                          <a:spcPts val="3464"/>
                        </a:lnSpc>
                      </a:pPr>
                      <a:r>
                        <a:rPr b="1" lang="ru-RU" sz="2900" spc="-7" strike="noStrike">
                          <a:solidFill>
                            <a:srgbClr val="000000"/>
                          </a:solidFill>
                          <a:latin typeface="Arial"/>
                        </a:rPr>
                        <a:t>1 </a:t>
                      </a:r>
                      <a:r>
                        <a:rPr b="1" lang="ru-RU" sz="2900" spc="-12" strike="noStrike">
                          <a:solidFill>
                            <a:srgbClr val="000000"/>
                          </a:solidFill>
                          <a:latin typeface="Arial"/>
                        </a:rPr>
                        <a:t>раз в день в течение 10-14</a:t>
                      </a:r>
                      <a:r>
                        <a:rPr b="1" lang="ru-RU" sz="2900" spc="-55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900" spc="-15" strike="noStrike">
                          <a:solidFill>
                            <a:srgbClr val="000000"/>
                          </a:solidFill>
                          <a:latin typeface="Arial"/>
                        </a:rPr>
                        <a:t>дней</a:t>
                      </a:r>
                      <a:endParaRPr b="0" lang="ru-RU" sz="2900" spc="-1" strike="noStrike">
                        <a:latin typeface="Arial"/>
                      </a:endParaRPr>
                    </a:p>
                    <a:p>
                      <a:pPr marL="227880">
                        <a:lnSpc>
                          <a:spcPts val="3475"/>
                        </a:lnSpc>
                      </a:pPr>
                      <a:r>
                        <a:rPr b="0" lang="ru-RU" sz="2900" spc="-12" strike="noStrike">
                          <a:solidFill>
                            <a:srgbClr val="000000"/>
                          </a:solidFill>
                          <a:latin typeface="Arial"/>
                        </a:rPr>
                        <a:t>При необходимости профилактические </a:t>
                      </a:r>
                      <a:r>
                        <a:rPr b="0" lang="ru-RU" sz="2900" spc="-7" strike="noStrike">
                          <a:solidFill>
                            <a:srgbClr val="000000"/>
                          </a:solidFill>
                          <a:latin typeface="Arial"/>
                        </a:rPr>
                        <a:t>курсы</a:t>
                      </a:r>
                      <a:r>
                        <a:rPr b="0" lang="ru-RU" sz="2900" spc="-106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2900" spc="-12" strike="noStrike">
                          <a:solidFill>
                            <a:srgbClr val="000000"/>
                          </a:solidFill>
                          <a:latin typeface="Arial"/>
                        </a:rPr>
                        <a:t>повторяют.</a:t>
                      </a:r>
                      <a:endParaRPr b="0" lang="ru-RU" sz="29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1f1f1f"/>
                      </a:solidFill>
                    </a:lnL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  <p:sp>
        <p:nvSpPr>
          <p:cNvPr id="803" name="TextShape 4"/>
          <p:cNvSpPr txBox="1"/>
          <p:nvPr/>
        </p:nvSpPr>
        <p:spPr>
          <a:xfrm>
            <a:off x="2801520" y="337320"/>
            <a:ext cx="10765440" cy="2457720"/>
          </a:xfrm>
          <a:prstGeom prst="rect">
            <a:avLst/>
          </a:prstGeom>
          <a:noFill/>
          <a:ln>
            <a:noFill/>
          </a:ln>
        </p:spPr>
        <p:txBody>
          <a:bodyPr lIns="0" rIns="0" tIns="81360" bIns="0">
            <a:noAutofit/>
          </a:bodyPr>
          <a:p>
            <a:pPr marL="12600">
              <a:lnSpc>
                <a:spcPts val="4289"/>
              </a:lnSpc>
              <a:spcBef>
                <a:spcPts val="641"/>
              </a:spcBef>
            </a:pPr>
            <a:r>
              <a:rPr b="1" lang="ru-RU" sz="3950" spc="-7" strike="noStrike">
                <a:solidFill>
                  <a:srgbClr val="c00000"/>
                </a:solidFill>
                <a:latin typeface="Arial"/>
              </a:rPr>
              <a:t>Рекомендованные </a:t>
            </a:r>
            <a:r>
              <a:rPr b="1" lang="ru-RU" sz="3950" spc="-32" strike="noStrike">
                <a:solidFill>
                  <a:srgbClr val="c00000"/>
                </a:solidFill>
                <a:latin typeface="Arial"/>
              </a:rPr>
              <a:t>схемы  </a:t>
            </a:r>
            <a:r>
              <a:rPr b="1" lang="ru-RU" sz="3950" spc="4" strike="noStrike">
                <a:solidFill>
                  <a:srgbClr val="1f1f1f"/>
                </a:solidFill>
                <a:latin typeface="Arial"/>
              </a:rPr>
              <a:t>медикаментозной </a:t>
            </a:r>
            <a:r>
              <a:rPr b="1" lang="ru-RU" sz="3950" spc="9" strike="noStrike">
                <a:solidFill>
                  <a:srgbClr val="1f1f1f"/>
                </a:solidFill>
                <a:latin typeface="Arial"/>
              </a:rPr>
              <a:t>профилактики</a:t>
            </a:r>
            <a:r>
              <a:rPr b="1" lang="ru-RU" sz="3950" spc="-7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3950" spc="4" strike="noStrike">
                <a:solidFill>
                  <a:srgbClr val="1f1f1f"/>
                </a:solidFill>
                <a:latin typeface="Arial"/>
              </a:rPr>
              <a:t>COVID-19</a:t>
            </a:r>
            <a:endParaRPr b="0" lang="ru-RU" sz="39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4" name="CustomShape 5"/>
          <p:cNvSpPr/>
          <p:nvPr/>
        </p:nvSpPr>
        <p:spPr>
          <a:xfrm>
            <a:off x="726840" y="2019600"/>
            <a:ext cx="10865880" cy="360"/>
          </a:xfrm>
          <a:custGeom>
            <a:avLst/>
            <a:gdLst/>
            <a:ahLst/>
            <a:rect l="l" t="t" r="r" b="b"/>
            <a:pathLst>
              <a:path w="10866120" h="0">
                <a:moveTo>
                  <a:pt x="0" y="0"/>
                </a:moveTo>
                <a:lnTo>
                  <a:pt x="10865593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5" name="CustomShape 6"/>
          <p:cNvSpPr/>
          <p:nvPr/>
        </p:nvSpPr>
        <p:spPr>
          <a:xfrm>
            <a:off x="726120" y="1983240"/>
            <a:ext cx="2945520" cy="360"/>
          </a:xfrm>
          <a:custGeom>
            <a:avLst/>
            <a:gdLst/>
            <a:ahLst/>
            <a:rect l="l" t="t" r="r" b="b"/>
            <a:pathLst>
              <a:path w="2945765" h="0">
                <a:moveTo>
                  <a:pt x="0" y="0"/>
                </a:moveTo>
                <a:lnTo>
                  <a:pt x="294563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6" name="CustomShape 7"/>
          <p:cNvSpPr/>
          <p:nvPr/>
        </p:nvSpPr>
        <p:spPr>
          <a:xfrm>
            <a:off x="669240" y="572400"/>
            <a:ext cx="1945440" cy="31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>
            <a:spAutoFit/>
          </a:bodyPr>
          <a:p>
            <a:pPr marL="12600">
              <a:lnSpc>
                <a:spcPct val="100000"/>
              </a:lnSpc>
              <a:spcBef>
                <a:spcPts val="130"/>
              </a:spcBef>
            </a:pPr>
            <a:r>
              <a:rPr b="1" lang="ru-RU" sz="1950" spc="12" strike="noStrike">
                <a:solidFill>
                  <a:srgbClr val="1f1f1f"/>
                </a:solidFill>
                <a:latin typeface="Arial"/>
              </a:rPr>
              <a:t>Приложение</a:t>
            </a:r>
            <a:r>
              <a:rPr b="1" lang="ru-RU" sz="1950" spc="-26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1950" spc="9" strike="noStrike">
                <a:solidFill>
                  <a:srgbClr val="1f1f1f"/>
                </a:solidFill>
                <a:latin typeface="Arial"/>
              </a:rPr>
              <a:t>12</a:t>
            </a:r>
            <a:endParaRPr b="0" lang="ru-RU" sz="1950" spc="-1" strike="noStrike">
              <a:latin typeface="Arial"/>
            </a:endParaRPr>
          </a:p>
        </p:txBody>
      </p:sp>
      <p:sp>
        <p:nvSpPr>
          <p:cNvPr id="807" name="TextShape 8"/>
          <p:cNvSpPr txBox="1"/>
          <p:nvPr/>
        </p:nvSpPr>
        <p:spPr>
          <a:xfrm>
            <a:off x="19332360" y="13543920"/>
            <a:ext cx="408600" cy="825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25560">
              <a:lnSpc>
                <a:spcPts val="2886"/>
              </a:lnSpc>
            </a:pPr>
            <a:fld id="{3E8451CC-829D-44A1-A011-0F6C17F632B1}" type="slidenum">
              <a:rPr b="0" lang="ru-RU" sz="2500" spc="9" strike="noStrike">
                <a:solidFill>
                  <a:srgbClr val="8f8f8f"/>
                </a:solidFill>
                <a:latin typeface="Arial"/>
              </a:rPr>
              <a:t>&lt;номер&gt;</a:t>
            </a:fld>
            <a:endParaRPr b="0" lang="ru-RU" sz="2500" spc="-1" strike="noStrike">
              <a:latin typeface="Times New Roman"/>
            </a:endParaRPr>
          </a:p>
        </p:txBody>
      </p:sp>
      <p:sp>
        <p:nvSpPr>
          <p:cNvPr id="808" name="CustomShape 9"/>
          <p:cNvSpPr/>
          <p:nvPr/>
        </p:nvSpPr>
        <p:spPr>
          <a:xfrm>
            <a:off x="222120" y="13480200"/>
            <a:ext cx="748008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760" bIns="0">
            <a:spAutoFit/>
          </a:bodyPr>
          <a:p>
            <a:pPr marL="12600">
              <a:lnSpc>
                <a:spcPct val="100000"/>
              </a:lnSpc>
              <a:spcBef>
                <a:spcPts val="113"/>
              </a:spcBef>
            </a:pPr>
            <a:r>
              <a:rPr b="0" lang="ru-RU" sz="2150" spc="4" strike="noStrike">
                <a:solidFill>
                  <a:srgbClr val="1f1f1f"/>
                </a:solidFill>
                <a:latin typeface="Arial"/>
              </a:rPr>
              <a:t>* При </a:t>
            </a:r>
            <a:r>
              <a:rPr b="0" lang="ru-RU" sz="2150" spc="-7" strike="noStrike">
                <a:solidFill>
                  <a:srgbClr val="1f1f1f"/>
                </a:solidFill>
                <a:latin typeface="Arial"/>
              </a:rPr>
              <a:t>необходимости </a:t>
            </a:r>
            <a:r>
              <a:rPr b="0" lang="ru-RU" sz="2150" spc="4" strike="noStrike">
                <a:solidFill>
                  <a:srgbClr val="1f1f1f"/>
                </a:solidFill>
                <a:latin typeface="Arial"/>
              </a:rPr>
              <a:t>профилактические </a:t>
            </a:r>
            <a:r>
              <a:rPr b="0" lang="ru-RU" sz="2150" spc="-1" strike="noStrike">
                <a:solidFill>
                  <a:srgbClr val="1f1f1f"/>
                </a:solidFill>
                <a:latin typeface="Arial"/>
              </a:rPr>
              <a:t>курсы</a:t>
            </a:r>
            <a:r>
              <a:rPr b="0" lang="ru-RU" sz="2150" spc="24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150" spc="-15" strike="noStrike">
                <a:solidFill>
                  <a:srgbClr val="1f1f1f"/>
                </a:solidFill>
                <a:latin typeface="Arial"/>
              </a:rPr>
              <a:t>повторяют</a:t>
            </a:r>
            <a:endParaRPr b="0" lang="ru-RU" sz="21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2"/>
          <p:cNvSpPr/>
          <p:nvPr/>
        </p:nvSpPr>
        <p:spPr>
          <a:xfrm>
            <a:off x="7521840" y="9538200"/>
            <a:ext cx="11621880" cy="3989880"/>
          </a:xfrm>
          <a:custGeom>
            <a:avLst/>
            <a:gdLst/>
            <a:ahLst/>
            <a:rect l="l" t="t" r="r" b="b"/>
            <a:pathLst>
              <a:path w="11622405" h="3990340">
                <a:moveTo>
                  <a:pt x="11481310" y="0"/>
                </a:moveTo>
                <a:lnTo>
                  <a:pt x="140748" y="0"/>
                </a:lnTo>
                <a:lnTo>
                  <a:pt x="96270" y="7177"/>
                </a:lnTo>
                <a:lnTo>
                  <a:pt x="57634" y="27163"/>
                </a:lnTo>
                <a:lnTo>
                  <a:pt x="27163" y="57634"/>
                </a:lnTo>
                <a:lnTo>
                  <a:pt x="7177" y="96270"/>
                </a:lnTo>
                <a:lnTo>
                  <a:pt x="0" y="140748"/>
                </a:lnTo>
                <a:lnTo>
                  <a:pt x="0" y="3849251"/>
                </a:lnTo>
                <a:lnTo>
                  <a:pt x="7177" y="3893739"/>
                </a:lnTo>
                <a:lnTo>
                  <a:pt x="27163" y="3932379"/>
                </a:lnTo>
                <a:lnTo>
                  <a:pt x="57634" y="3962850"/>
                </a:lnTo>
                <a:lnTo>
                  <a:pt x="96270" y="3982834"/>
                </a:lnTo>
                <a:lnTo>
                  <a:pt x="140748" y="3990011"/>
                </a:lnTo>
                <a:lnTo>
                  <a:pt x="11481310" y="3990011"/>
                </a:lnTo>
                <a:lnTo>
                  <a:pt x="11525789" y="3982834"/>
                </a:lnTo>
                <a:lnTo>
                  <a:pt x="11564424" y="3962850"/>
                </a:lnTo>
                <a:lnTo>
                  <a:pt x="11594896" y="3932379"/>
                </a:lnTo>
                <a:lnTo>
                  <a:pt x="11614881" y="3893739"/>
                </a:lnTo>
                <a:lnTo>
                  <a:pt x="11622059" y="3849251"/>
                </a:lnTo>
                <a:lnTo>
                  <a:pt x="11622059" y="140748"/>
                </a:lnTo>
                <a:lnTo>
                  <a:pt x="11614881" y="96270"/>
                </a:lnTo>
                <a:lnTo>
                  <a:pt x="11594896" y="57634"/>
                </a:lnTo>
                <a:lnTo>
                  <a:pt x="11564424" y="27163"/>
                </a:lnTo>
                <a:lnTo>
                  <a:pt x="11525789" y="7177"/>
                </a:lnTo>
                <a:lnTo>
                  <a:pt x="1148131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3"/>
          <p:cNvSpPr/>
          <p:nvPr/>
        </p:nvSpPr>
        <p:spPr>
          <a:xfrm>
            <a:off x="7521840" y="3181320"/>
            <a:ext cx="11621880" cy="5358240"/>
          </a:xfrm>
          <a:custGeom>
            <a:avLst/>
            <a:gdLst/>
            <a:ahLst/>
            <a:rect l="l" t="t" r="r" b="b"/>
            <a:pathLst>
              <a:path w="11622405" h="5358765">
                <a:moveTo>
                  <a:pt x="11490824" y="0"/>
                </a:moveTo>
                <a:lnTo>
                  <a:pt x="131235" y="0"/>
                </a:lnTo>
                <a:lnTo>
                  <a:pt x="80170" y="10319"/>
                </a:lnTo>
                <a:lnTo>
                  <a:pt x="38453" y="38453"/>
                </a:lnTo>
                <a:lnTo>
                  <a:pt x="10319" y="80170"/>
                </a:lnTo>
                <a:lnTo>
                  <a:pt x="0" y="131235"/>
                </a:lnTo>
                <a:lnTo>
                  <a:pt x="0" y="5227290"/>
                </a:lnTo>
                <a:lnTo>
                  <a:pt x="10319" y="5278355"/>
                </a:lnTo>
                <a:lnTo>
                  <a:pt x="38453" y="5320072"/>
                </a:lnTo>
                <a:lnTo>
                  <a:pt x="80170" y="5348206"/>
                </a:lnTo>
                <a:lnTo>
                  <a:pt x="131235" y="5358525"/>
                </a:lnTo>
                <a:lnTo>
                  <a:pt x="11490824" y="5358525"/>
                </a:lnTo>
                <a:lnTo>
                  <a:pt x="11541889" y="5348206"/>
                </a:lnTo>
                <a:lnTo>
                  <a:pt x="11583605" y="5320072"/>
                </a:lnTo>
                <a:lnTo>
                  <a:pt x="11611740" y="5278355"/>
                </a:lnTo>
                <a:lnTo>
                  <a:pt x="11622059" y="5227290"/>
                </a:lnTo>
                <a:lnTo>
                  <a:pt x="11622059" y="131235"/>
                </a:lnTo>
                <a:lnTo>
                  <a:pt x="11611740" y="80170"/>
                </a:lnTo>
                <a:lnTo>
                  <a:pt x="11583605" y="38453"/>
                </a:lnTo>
                <a:lnTo>
                  <a:pt x="11541889" y="10319"/>
                </a:lnTo>
                <a:lnTo>
                  <a:pt x="11490824" y="0"/>
                </a:lnTo>
                <a:close/>
              </a:path>
            </a:pathLst>
          </a:custGeom>
          <a:solidFill>
            <a:srgbClr val="ffddd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4"/>
          <p:cNvSpPr/>
          <p:nvPr/>
        </p:nvSpPr>
        <p:spPr>
          <a:xfrm>
            <a:off x="682200" y="7851960"/>
            <a:ext cx="5713200" cy="5675760"/>
          </a:xfrm>
          <a:custGeom>
            <a:avLst/>
            <a:gdLst/>
            <a:ahLst/>
            <a:rect l="l" t="t" r="r" b="b"/>
            <a:pathLst>
              <a:path w="5713730" h="5676265">
                <a:moveTo>
                  <a:pt x="5570909" y="0"/>
                </a:moveTo>
                <a:lnTo>
                  <a:pt x="142433" y="0"/>
                </a:lnTo>
                <a:lnTo>
                  <a:pt x="97414" y="7257"/>
                </a:lnTo>
                <a:lnTo>
                  <a:pt x="58315" y="27471"/>
                </a:lnTo>
                <a:lnTo>
                  <a:pt x="27482" y="58302"/>
                </a:lnTo>
                <a:lnTo>
                  <a:pt x="7261" y="97414"/>
                </a:lnTo>
                <a:lnTo>
                  <a:pt x="0" y="142467"/>
                </a:lnTo>
                <a:lnTo>
                  <a:pt x="0" y="5533808"/>
                </a:lnTo>
                <a:lnTo>
                  <a:pt x="7261" y="5578826"/>
                </a:lnTo>
                <a:lnTo>
                  <a:pt x="27482" y="5617926"/>
                </a:lnTo>
                <a:lnTo>
                  <a:pt x="58315" y="5648759"/>
                </a:lnTo>
                <a:lnTo>
                  <a:pt x="97414" y="5668979"/>
                </a:lnTo>
                <a:lnTo>
                  <a:pt x="142433" y="5676241"/>
                </a:lnTo>
                <a:lnTo>
                  <a:pt x="5570909" y="5676241"/>
                </a:lnTo>
                <a:lnTo>
                  <a:pt x="5615962" y="5668979"/>
                </a:lnTo>
                <a:lnTo>
                  <a:pt x="5655074" y="5648759"/>
                </a:lnTo>
                <a:lnTo>
                  <a:pt x="5685905" y="5617926"/>
                </a:lnTo>
                <a:lnTo>
                  <a:pt x="5706119" y="5578826"/>
                </a:lnTo>
                <a:lnTo>
                  <a:pt x="5713376" y="5533808"/>
                </a:lnTo>
                <a:lnTo>
                  <a:pt x="5713376" y="142467"/>
                </a:lnTo>
                <a:lnTo>
                  <a:pt x="5706119" y="97414"/>
                </a:lnTo>
                <a:lnTo>
                  <a:pt x="5685905" y="58302"/>
                </a:lnTo>
                <a:lnTo>
                  <a:pt x="5655074" y="27471"/>
                </a:lnTo>
                <a:lnTo>
                  <a:pt x="5615962" y="7257"/>
                </a:lnTo>
                <a:lnTo>
                  <a:pt x="5570909" y="0"/>
                </a:lnTo>
                <a:close/>
              </a:path>
            </a:pathLst>
          </a:custGeom>
          <a:solidFill>
            <a:srgbClr val="e8ebf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5"/>
          <p:cNvSpPr/>
          <p:nvPr/>
        </p:nvSpPr>
        <p:spPr>
          <a:xfrm>
            <a:off x="682200" y="3181320"/>
            <a:ext cx="5713200" cy="2885760"/>
          </a:xfrm>
          <a:custGeom>
            <a:avLst/>
            <a:gdLst/>
            <a:ahLst/>
            <a:rect l="l" t="t" r="r" b="b"/>
            <a:pathLst>
              <a:path w="5713730" h="2886075">
                <a:moveTo>
                  <a:pt x="5585006" y="0"/>
                </a:moveTo>
                <a:lnTo>
                  <a:pt x="128381" y="0"/>
                </a:lnTo>
                <a:lnTo>
                  <a:pt x="78410" y="10080"/>
                </a:lnTo>
                <a:lnTo>
                  <a:pt x="37602" y="37579"/>
                </a:lnTo>
                <a:lnTo>
                  <a:pt x="10089" y="78381"/>
                </a:lnTo>
                <a:lnTo>
                  <a:pt x="0" y="128369"/>
                </a:lnTo>
                <a:lnTo>
                  <a:pt x="0" y="2757201"/>
                </a:lnTo>
                <a:lnTo>
                  <a:pt x="10089" y="2807190"/>
                </a:lnTo>
                <a:lnTo>
                  <a:pt x="37602" y="2847991"/>
                </a:lnTo>
                <a:lnTo>
                  <a:pt x="78410" y="2875490"/>
                </a:lnTo>
                <a:lnTo>
                  <a:pt x="128381" y="2885571"/>
                </a:lnTo>
                <a:lnTo>
                  <a:pt x="5585006" y="2885571"/>
                </a:lnTo>
                <a:lnTo>
                  <a:pt x="5634995" y="2875490"/>
                </a:lnTo>
                <a:lnTo>
                  <a:pt x="5675797" y="2847991"/>
                </a:lnTo>
                <a:lnTo>
                  <a:pt x="5703296" y="2807190"/>
                </a:lnTo>
                <a:lnTo>
                  <a:pt x="5713376" y="2757201"/>
                </a:lnTo>
                <a:lnTo>
                  <a:pt x="5713376" y="128369"/>
                </a:lnTo>
                <a:lnTo>
                  <a:pt x="5703296" y="78381"/>
                </a:lnTo>
                <a:lnTo>
                  <a:pt x="5675797" y="37579"/>
                </a:lnTo>
                <a:lnTo>
                  <a:pt x="5634995" y="10080"/>
                </a:lnTo>
                <a:lnTo>
                  <a:pt x="5585006" y="0"/>
                </a:lnTo>
                <a:close/>
              </a:path>
            </a:pathLst>
          </a:custGeom>
          <a:solidFill>
            <a:srgbClr val="92d050">
              <a:alpha val="33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6"/>
          <p:cNvSpPr/>
          <p:nvPr/>
        </p:nvSpPr>
        <p:spPr>
          <a:xfrm>
            <a:off x="7885440" y="3375000"/>
            <a:ext cx="5482800" cy="479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440" bIns="0">
            <a:spAutoFit/>
          </a:bodyPr>
          <a:p>
            <a:pPr marL="264960" indent="-226800">
              <a:lnSpc>
                <a:spcPct val="100000"/>
              </a:lnSpc>
              <a:spcBef>
                <a:spcPts val="791"/>
              </a:spcBef>
              <a:buClr>
                <a:srgbClr val="ff0000"/>
              </a:buClr>
              <a:buSzPct val="130000"/>
              <a:buFont typeface="Symbol" charset="2"/>
              <a:buChar char=""/>
            </a:pPr>
            <a:r>
              <a:rPr b="0" lang="ru-RU" sz="2500" spc="12" strike="noStrike">
                <a:solidFill>
                  <a:srgbClr val="1f1f1f"/>
                </a:solidFill>
                <a:latin typeface="Arial"/>
              </a:rPr>
              <a:t>ЧДД </a:t>
            </a:r>
            <a:r>
              <a:rPr b="0" lang="ru-RU" sz="2500" spc="-1" strike="noStrike">
                <a:solidFill>
                  <a:srgbClr val="1f1f1f"/>
                </a:solidFill>
                <a:latin typeface="Arial"/>
              </a:rPr>
              <a:t>более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30/мин.;</a:t>
            </a:r>
            <a:endParaRPr b="0" lang="ru-RU" sz="2500" spc="-1" strike="noStrike">
              <a:latin typeface="Arial"/>
            </a:endParaRPr>
          </a:p>
          <a:p>
            <a:pPr marL="264960" indent="-226800">
              <a:lnSpc>
                <a:spcPct val="100000"/>
              </a:lnSpc>
              <a:spcBef>
                <a:spcPts val="1661"/>
              </a:spcBef>
              <a:buClr>
                <a:srgbClr val="ff0000"/>
              </a:buClr>
              <a:buSzPct val="130000"/>
              <a:buFont typeface="Symbol" charset="2"/>
              <a:buChar char=""/>
            </a:pPr>
            <a:r>
              <a:rPr b="0" lang="ru-RU" sz="2500" spc="12" strike="noStrike">
                <a:solidFill>
                  <a:srgbClr val="1f1f1f"/>
                </a:solidFill>
                <a:latin typeface="Arial"/>
              </a:rPr>
              <a:t>SpO</a:t>
            </a:r>
            <a:r>
              <a:rPr b="0" lang="ru-RU" sz="2479" spc="21" strike="noStrike" baseline="-10000">
                <a:solidFill>
                  <a:srgbClr val="1f1f1f"/>
                </a:solidFill>
                <a:latin typeface="Arial"/>
              </a:rPr>
              <a:t>2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≤</a:t>
            </a:r>
            <a:r>
              <a:rPr b="0" lang="ru-RU" sz="2500" spc="-24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93%;</a:t>
            </a:r>
            <a:endParaRPr b="0" lang="ru-RU" sz="2500" spc="-1" strike="noStrike">
              <a:latin typeface="Arial"/>
            </a:endParaRPr>
          </a:p>
          <a:p>
            <a:pPr marL="264960" indent="-226800">
              <a:lnSpc>
                <a:spcPct val="100000"/>
              </a:lnSpc>
              <a:spcBef>
                <a:spcPts val="1655"/>
              </a:spcBef>
              <a:buClr>
                <a:srgbClr val="ff0000"/>
              </a:buClr>
              <a:buSzPct val="130000"/>
              <a:buFont typeface="Symbol" charset="2"/>
              <a:buChar char=""/>
            </a:pPr>
            <a:r>
              <a:rPr b="0" lang="ru-RU" sz="2500" spc="12" strike="noStrike">
                <a:solidFill>
                  <a:srgbClr val="1f1f1f"/>
                </a:solidFill>
                <a:latin typeface="Arial"/>
              </a:rPr>
              <a:t>PaO</a:t>
            </a:r>
            <a:r>
              <a:rPr b="0" lang="ru-RU" sz="2479" spc="21" strike="noStrike" baseline="-15000">
                <a:solidFill>
                  <a:srgbClr val="1f1f1f"/>
                </a:solidFill>
                <a:latin typeface="Segoe UI"/>
              </a:rPr>
              <a:t>2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/FiO</a:t>
            </a:r>
            <a:r>
              <a:rPr b="0" lang="ru-RU" sz="2479" spc="12" strike="noStrike" baseline="-15000">
                <a:solidFill>
                  <a:srgbClr val="1f1f1f"/>
                </a:solidFill>
                <a:latin typeface="Segoe UI"/>
              </a:rPr>
              <a:t>2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≤ 300 мм </a:t>
            </a:r>
            <a:r>
              <a:rPr b="0" lang="ru-RU" sz="2500" spc="-100" strike="noStrike">
                <a:solidFill>
                  <a:srgbClr val="1f1f1f"/>
                </a:solidFill>
                <a:latin typeface="Arial"/>
              </a:rPr>
              <a:t>рт.</a:t>
            </a:r>
            <a:r>
              <a:rPr b="0" lang="ru-RU" sz="2500" spc="437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500" spc="-60" strike="noStrike">
                <a:solidFill>
                  <a:srgbClr val="1f1f1f"/>
                </a:solidFill>
                <a:latin typeface="Arial"/>
              </a:rPr>
              <a:t>ст.;</a:t>
            </a:r>
            <a:endParaRPr b="0" lang="ru-RU" sz="2500" spc="-1" strike="noStrike">
              <a:latin typeface="Arial"/>
            </a:endParaRPr>
          </a:p>
          <a:p>
            <a:pPr marL="264960" indent="-226800">
              <a:lnSpc>
                <a:spcPct val="101000"/>
              </a:lnSpc>
              <a:spcBef>
                <a:spcPts val="1624"/>
              </a:spcBef>
              <a:buClr>
                <a:srgbClr val="ff0000"/>
              </a:buClr>
              <a:buSzPct val="130000"/>
              <a:buFont typeface="Symbol" charset="2"/>
              <a:buChar char=""/>
            </a:pP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снижение 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уровня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сознания,  </a:t>
            </a:r>
            <a:r>
              <a:rPr b="0" lang="ru-RU" sz="2500" spc="-1" strike="noStrike">
                <a:solidFill>
                  <a:srgbClr val="1f1f1f"/>
                </a:solidFill>
                <a:latin typeface="Arial"/>
              </a:rPr>
              <a:t>ажитация;</a:t>
            </a:r>
            <a:endParaRPr b="0" lang="ru-RU" sz="2500" spc="-1" strike="noStrike">
              <a:latin typeface="Arial"/>
            </a:endParaRPr>
          </a:p>
          <a:p>
            <a:pPr marL="264960" indent="-226800">
              <a:lnSpc>
                <a:spcPct val="101000"/>
              </a:lnSpc>
              <a:spcBef>
                <a:spcPts val="1624"/>
              </a:spcBef>
              <a:buClr>
                <a:srgbClr val="ff0000"/>
              </a:buClr>
              <a:buSzPct val="130000"/>
              <a:buFont typeface="Symbol" charset="2"/>
              <a:buChar char=""/>
            </a:pP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нестабильная гемодинамика  (систолическое </a:t>
            </a:r>
            <a:r>
              <a:rPr b="0" lang="ru-RU" sz="2500" spc="52" strike="noStrike">
                <a:solidFill>
                  <a:srgbClr val="1f1f1f"/>
                </a:solidFill>
                <a:latin typeface="Arial"/>
              </a:rPr>
              <a:t>АД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&lt; 90 </a:t>
            </a:r>
            <a:r>
              <a:rPr b="0" lang="ru-RU" sz="2500" spc="12" strike="noStrike">
                <a:solidFill>
                  <a:srgbClr val="1f1f1f"/>
                </a:solidFill>
                <a:latin typeface="Arial"/>
              </a:rPr>
              <a:t>мм </a:t>
            </a:r>
            <a:r>
              <a:rPr b="0" lang="ru-RU" sz="2500" spc="-100" strike="noStrike">
                <a:solidFill>
                  <a:srgbClr val="1f1f1f"/>
                </a:solidFill>
                <a:latin typeface="Arial"/>
              </a:rPr>
              <a:t>рт. </a:t>
            </a:r>
            <a:r>
              <a:rPr b="0" lang="ru-RU" sz="2500" spc="-86" strike="noStrike">
                <a:solidFill>
                  <a:srgbClr val="1f1f1f"/>
                </a:solidFill>
                <a:latin typeface="Arial"/>
              </a:rPr>
              <a:t>ст. 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или</a:t>
            </a:r>
            <a:endParaRPr b="0" lang="ru-RU" sz="2500" spc="-1" strike="noStrike">
              <a:latin typeface="Arial"/>
            </a:endParaRPr>
          </a:p>
          <a:p>
            <a:pPr marL="264960">
              <a:lnSpc>
                <a:spcPct val="101000"/>
              </a:lnSpc>
            </a:pP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диастолическое </a:t>
            </a:r>
            <a:r>
              <a:rPr b="0" lang="ru-RU" sz="2500" spc="52" strike="noStrike">
                <a:solidFill>
                  <a:srgbClr val="1f1f1f"/>
                </a:solidFill>
                <a:latin typeface="Arial"/>
              </a:rPr>
              <a:t>АД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&lt; </a:t>
            </a:r>
            <a:r>
              <a:rPr b="0" lang="ru-RU" sz="2500" spc="12" strike="noStrike">
                <a:solidFill>
                  <a:srgbClr val="1f1f1f"/>
                </a:solidFill>
                <a:latin typeface="Arial"/>
              </a:rPr>
              <a:t>60 мм </a:t>
            </a:r>
            <a:r>
              <a:rPr b="0" lang="ru-RU" sz="2500" spc="-106" strike="noStrike">
                <a:solidFill>
                  <a:srgbClr val="1f1f1f"/>
                </a:solidFill>
                <a:latin typeface="Arial"/>
              </a:rPr>
              <a:t>рт. </a:t>
            </a:r>
            <a:r>
              <a:rPr b="0" lang="ru-RU" sz="2500" spc="-66" strike="noStrike">
                <a:solidFill>
                  <a:srgbClr val="1f1f1f"/>
                </a:solidFill>
                <a:latin typeface="Arial"/>
              </a:rPr>
              <a:t>ст.,  </a:t>
            </a:r>
            <a:r>
              <a:rPr b="0" lang="ru-RU" sz="2500" spc="-7" strike="noStrike">
                <a:solidFill>
                  <a:srgbClr val="1f1f1f"/>
                </a:solidFill>
                <a:latin typeface="Arial"/>
              </a:rPr>
              <a:t>диурез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&lt; 20</a:t>
            </a:r>
            <a:r>
              <a:rPr b="0" lang="ru-RU" sz="2500" spc="18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мл/час);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257" name="CustomShape 7"/>
          <p:cNvSpPr/>
          <p:nvPr/>
        </p:nvSpPr>
        <p:spPr>
          <a:xfrm>
            <a:off x="13379760" y="3460320"/>
            <a:ext cx="5246640" cy="273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239400" indent="-226800">
              <a:lnSpc>
                <a:spcPct val="101000"/>
              </a:lnSpc>
              <a:spcBef>
                <a:spcPts val="91"/>
              </a:spcBef>
              <a:buClr>
                <a:srgbClr val="ff0000"/>
              </a:buClr>
              <a:buSzPct val="130000"/>
              <a:buFont typeface="Symbol" charset="2"/>
              <a:buChar char=""/>
            </a:pP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изменения в 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легких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при КТ  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(рентгенографии)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– КТ 3-4,  </a:t>
            </a:r>
            <a:r>
              <a:rPr b="0" lang="ru-RU" sz="2500" spc="-7" strike="noStrike">
                <a:solidFill>
                  <a:srgbClr val="1f1f1f"/>
                </a:solidFill>
                <a:latin typeface="Arial"/>
              </a:rPr>
              <a:t>значительные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или</a:t>
            </a:r>
            <a:r>
              <a:rPr b="0" lang="ru-RU" sz="2500" spc="29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500" spc="-1" strike="noStrike">
                <a:solidFill>
                  <a:srgbClr val="1f1f1f"/>
                </a:solidFill>
                <a:latin typeface="Arial"/>
              </a:rPr>
              <a:t>субтотальные;</a:t>
            </a:r>
            <a:endParaRPr b="0" lang="ru-RU" sz="2500" spc="-1" strike="noStrike">
              <a:latin typeface="Arial"/>
            </a:endParaRPr>
          </a:p>
          <a:p>
            <a:pPr marL="239400" indent="-226800">
              <a:lnSpc>
                <a:spcPct val="100000"/>
              </a:lnSpc>
              <a:spcBef>
                <a:spcPts val="1655"/>
              </a:spcBef>
              <a:buClr>
                <a:srgbClr val="ff0000"/>
              </a:buClr>
              <a:buSzPct val="130000"/>
              <a:buFont typeface="Symbol" charset="2"/>
              <a:buChar char=""/>
            </a:pPr>
            <a:r>
              <a:rPr b="0" lang="ru-RU" sz="2500" spc="-1" strike="noStrike">
                <a:solidFill>
                  <a:srgbClr val="1f1f1f"/>
                </a:solidFill>
                <a:latin typeface="Arial"/>
              </a:rPr>
              <a:t>лактат 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артериальной</a:t>
            </a:r>
            <a:r>
              <a:rPr b="0" lang="ru-RU" sz="2500" spc="49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крови</a:t>
            </a:r>
            <a:endParaRPr b="0" lang="ru-RU" sz="2500" spc="-1" strike="noStrike">
              <a:latin typeface="Arial"/>
            </a:endParaRPr>
          </a:p>
          <a:p>
            <a:pPr marL="239400">
              <a:lnSpc>
                <a:spcPct val="100000"/>
              </a:lnSpc>
              <a:spcBef>
                <a:spcPts val="34"/>
              </a:spcBef>
            </a:pP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&gt; 2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500" spc="-1" strike="noStrike">
                <a:solidFill>
                  <a:srgbClr val="1f1f1f"/>
                </a:solidFill>
                <a:latin typeface="Arial"/>
              </a:rPr>
              <a:t>ммоль/л;</a:t>
            </a:r>
            <a:endParaRPr b="0" lang="ru-RU" sz="2500" spc="-1" strike="noStrike">
              <a:latin typeface="Arial"/>
            </a:endParaRPr>
          </a:p>
          <a:p>
            <a:pPr marL="239400" indent="-226800">
              <a:lnSpc>
                <a:spcPct val="100000"/>
              </a:lnSpc>
              <a:spcBef>
                <a:spcPts val="1655"/>
              </a:spcBef>
              <a:buClr>
                <a:srgbClr val="ff0000"/>
              </a:buClr>
              <a:buSzPct val="130000"/>
              <a:buFont typeface="Symbol" charset="2"/>
              <a:buChar char=""/>
            </a:pPr>
            <a:r>
              <a:rPr b="0" lang="ru-RU" sz="2500" spc="-15" strike="noStrike">
                <a:solidFill>
                  <a:srgbClr val="1f1f1f"/>
                </a:solidFill>
                <a:latin typeface="Arial"/>
              </a:rPr>
              <a:t>qSOFA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&gt; 2</a:t>
            </a:r>
            <a:r>
              <a:rPr b="0" lang="ru-RU" sz="2500" spc="-114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500" spc="-1" strike="noStrike">
                <a:solidFill>
                  <a:srgbClr val="1f1f1f"/>
                </a:solidFill>
                <a:latin typeface="Arial"/>
              </a:rPr>
              <a:t>балла.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258" name="CustomShape 8"/>
          <p:cNvSpPr/>
          <p:nvPr/>
        </p:nvSpPr>
        <p:spPr>
          <a:xfrm>
            <a:off x="1029960" y="3516120"/>
            <a:ext cx="5059440" cy="233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239400" indent="-226800">
              <a:lnSpc>
                <a:spcPct val="101000"/>
              </a:lnSpc>
              <a:spcBef>
                <a:spcPts val="91"/>
              </a:spcBef>
              <a:buClr>
                <a:srgbClr val="00af50"/>
              </a:buClr>
              <a:buSzPct val="130000"/>
              <a:buFont typeface="Symbol" charset="2"/>
              <a:buChar char=""/>
            </a:pPr>
            <a:r>
              <a:rPr b="0" lang="ru-RU" sz="2500" spc="-1" strike="noStrike">
                <a:solidFill>
                  <a:srgbClr val="1f1f1f"/>
                </a:solidFill>
                <a:latin typeface="Arial"/>
              </a:rPr>
              <a:t>температура </a:t>
            </a:r>
            <a:r>
              <a:rPr b="0" lang="ru-RU" sz="2500" spc="-21" strike="noStrike">
                <a:solidFill>
                  <a:srgbClr val="1f1f1f"/>
                </a:solidFill>
                <a:latin typeface="Arial"/>
              </a:rPr>
              <a:t>тела 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ниже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38 </a:t>
            </a:r>
            <a:r>
              <a:rPr b="0" lang="ru-RU" sz="3750" spc="12" strike="noStrike" baseline="-3000">
                <a:solidFill>
                  <a:srgbClr val="1f1f1f"/>
                </a:solidFill>
                <a:latin typeface="Segoe UI"/>
              </a:rPr>
              <a:t>°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C,  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кашель,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слабость, </a:t>
            </a:r>
            <a:r>
              <a:rPr b="0" lang="ru-RU" sz="2500" spc="-7" strike="noStrike">
                <a:solidFill>
                  <a:srgbClr val="1f1f1f"/>
                </a:solidFill>
                <a:latin typeface="Arial"/>
              </a:rPr>
              <a:t>боли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в</a:t>
            </a:r>
            <a:r>
              <a:rPr b="0" lang="ru-RU" sz="2500" spc="-1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500" spc="-15" strike="noStrike">
                <a:solidFill>
                  <a:srgbClr val="1f1f1f"/>
                </a:solidFill>
                <a:latin typeface="Arial"/>
              </a:rPr>
              <a:t>горле;</a:t>
            </a:r>
            <a:endParaRPr b="0" lang="ru-RU" sz="2500" spc="-1" strike="noStrike">
              <a:latin typeface="Arial"/>
            </a:endParaRPr>
          </a:p>
          <a:p>
            <a:pPr marL="239400" indent="-226800">
              <a:lnSpc>
                <a:spcPct val="101000"/>
              </a:lnSpc>
              <a:spcBef>
                <a:spcPts val="1624"/>
              </a:spcBef>
              <a:buClr>
                <a:srgbClr val="00af50"/>
              </a:buClr>
              <a:buSzPct val="130000"/>
              <a:buFont typeface="Symbol" charset="2"/>
              <a:buChar char=""/>
            </a:pPr>
            <a:r>
              <a:rPr b="0" lang="ru-RU" sz="2500" spc="-7" strike="noStrike">
                <a:solidFill>
                  <a:srgbClr val="1f1f1f"/>
                </a:solidFill>
                <a:latin typeface="Arial"/>
              </a:rPr>
              <a:t>отсутствие 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критериев  </a:t>
            </a:r>
            <a:r>
              <a:rPr b="0" lang="ru-RU" sz="2500" spc="-12" strike="noStrike">
                <a:solidFill>
                  <a:srgbClr val="1f1f1f"/>
                </a:solidFill>
                <a:latin typeface="Arial"/>
              </a:rPr>
              <a:t>среднетяжелого</a:t>
            </a:r>
            <a:endParaRPr b="0" lang="ru-RU" sz="2500" spc="-1" strike="noStrike">
              <a:latin typeface="Arial"/>
            </a:endParaRPr>
          </a:p>
          <a:p>
            <a:pPr marL="239400">
              <a:lnSpc>
                <a:spcPct val="100000"/>
              </a:lnSpc>
              <a:spcBef>
                <a:spcPts val="34"/>
              </a:spcBef>
            </a:pP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и </a:t>
            </a:r>
            <a:r>
              <a:rPr b="0" lang="ru-RU" sz="2500" spc="-7" strike="noStrike">
                <a:solidFill>
                  <a:srgbClr val="1f1f1f"/>
                </a:solidFill>
                <a:latin typeface="Arial"/>
              </a:rPr>
              <a:t>тяжелого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500" spc="-7" strike="noStrike">
                <a:solidFill>
                  <a:srgbClr val="1f1f1f"/>
                </a:solidFill>
                <a:latin typeface="Arial"/>
              </a:rPr>
              <a:t>течения.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259" name="CustomShape 9"/>
          <p:cNvSpPr/>
          <p:nvPr/>
        </p:nvSpPr>
        <p:spPr>
          <a:xfrm>
            <a:off x="1004400" y="8115840"/>
            <a:ext cx="4454640" cy="518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440" bIns="0">
            <a:spAutoFit/>
          </a:bodyPr>
          <a:p>
            <a:pPr marL="264960" indent="-226800">
              <a:lnSpc>
                <a:spcPct val="100000"/>
              </a:lnSpc>
              <a:spcBef>
                <a:spcPts val="791"/>
              </a:spcBef>
              <a:buClr>
                <a:srgbClr val="006fc0"/>
              </a:buClr>
              <a:buSzPct val="130000"/>
              <a:buFont typeface="Symbol" charset="2"/>
              <a:buChar char=""/>
            </a:pP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лихорадка выше </a:t>
            </a:r>
            <a:r>
              <a:rPr b="0" lang="ru-RU" sz="2500" spc="12" strike="noStrike">
                <a:solidFill>
                  <a:srgbClr val="1f1f1f"/>
                </a:solidFill>
                <a:latin typeface="Arial"/>
              </a:rPr>
              <a:t>38</a:t>
            </a:r>
            <a:r>
              <a:rPr b="0" lang="ru-RU" sz="2500" spc="24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3750" spc="4" strike="noStrike" baseline="-3000">
                <a:solidFill>
                  <a:srgbClr val="1f1f1f"/>
                </a:solidFill>
                <a:latin typeface="Segoe UI"/>
              </a:rPr>
              <a:t>°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C;</a:t>
            </a:r>
            <a:endParaRPr b="0" lang="ru-RU" sz="2500" spc="-1" strike="noStrike">
              <a:latin typeface="Arial"/>
            </a:endParaRPr>
          </a:p>
          <a:p>
            <a:pPr marL="264960" indent="-226800">
              <a:lnSpc>
                <a:spcPct val="100000"/>
              </a:lnSpc>
              <a:spcBef>
                <a:spcPts val="1661"/>
              </a:spcBef>
              <a:buClr>
                <a:srgbClr val="006fc0"/>
              </a:buClr>
              <a:buSzPct val="130000"/>
              <a:buFont typeface="Symbol" charset="2"/>
              <a:buChar char=""/>
            </a:pPr>
            <a:r>
              <a:rPr b="0" lang="ru-RU" sz="2500" spc="12" strike="noStrike">
                <a:solidFill>
                  <a:srgbClr val="1f1f1f"/>
                </a:solidFill>
                <a:latin typeface="Arial"/>
              </a:rPr>
              <a:t>ЧДД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более</a:t>
            </a:r>
            <a:r>
              <a:rPr b="0" lang="ru-RU" sz="2500" spc="-7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22/мин;</a:t>
            </a:r>
            <a:endParaRPr b="0" lang="ru-RU" sz="2500" spc="-1" strike="noStrike">
              <a:latin typeface="Arial"/>
            </a:endParaRPr>
          </a:p>
          <a:p>
            <a:pPr marL="264960" indent="-226800">
              <a:lnSpc>
                <a:spcPct val="101000"/>
              </a:lnSpc>
              <a:spcBef>
                <a:spcPts val="1621"/>
              </a:spcBef>
              <a:buClr>
                <a:srgbClr val="006fc0"/>
              </a:buClr>
              <a:buSzPct val="130000"/>
              <a:buFont typeface="Symbol" charset="2"/>
              <a:buChar char=""/>
            </a:pP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одышка при физических  нагрузках;</a:t>
            </a:r>
            <a:endParaRPr b="0" lang="ru-RU" sz="2500" spc="-1" strike="noStrike">
              <a:latin typeface="Arial"/>
            </a:endParaRPr>
          </a:p>
          <a:p>
            <a:pPr marL="264960" indent="-226800">
              <a:lnSpc>
                <a:spcPct val="101000"/>
              </a:lnSpc>
              <a:spcBef>
                <a:spcPts val="1630"/>
              </a:spcBef>
              <a:buClr>
                <a:srgbClr val="006fc0"/>
              </a:buClr>
              <a:buSzPct val="130000"/>
              <a:buFont typeface="Symbol" charset="2"/>
              <a:buChar char=""/>
            </a:pP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изменения при КТ  (рентгенографии) – КТ 1-2,  минимальные или</a:t>
            </a:r>
            <a:r>
              <a:rPr b="0" lang="ru-RU" sz="2500" spc="-2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средние;</a:t>
            </a:r>
            <a:endParaRPr b="0" lang="ru-RU" sz="2500" spc="-1" strike="noStrike">
              <a:latin typeface="Arial"/>
            </a:endParaRPr>
          </a:p>
          <a:p>
            <a:pPr marL="264960" indent="-226800">
              <a:lnSpc>
                <a:spcPct val="100000"/>
              </a:lnSpc>
              <a:spcBef>
                <a:spcPts val="1655"/>
              </a:spcBef>
              <a:buClr>
                <a:srgbClr val="006fc0"/>
              </a:buClr>
              <a:buSzPct val="130000"/>
              <a:buFont typeface="Symbol" charset="2"/>
              <a:buChar char=""/>
            </a:pPr>
            <a:r>
              <a:rPr b="0" lang="ru-RU" sz="2500" spc="12" strike="noStrike">
                <a:solidFill>
                  <a:srgbClr val="1f1f1f"/>
                </a:solidFill>
                <a:latin typeface="Arial"/>
              </a:rPr>
              <a:t>SpO</a:t>
            </a:r>
            <a:r>
              <a:rPr b="0" lang="ru-RU" sz="2479" spc="21" strike="noStrike" baseline="-15000">
                <a:solidFill>
                  <a:srgbClr val="1f1f1f"/>
                </a:solidFill>
                <a:latin typeface="Segoe UI"/>
              </a:rPr>
              <a:t>2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&lt;</a:t>
            </a:r>
            <a:r>
              <a:rPr b="0" lang="ru-RU" sz="2500" spc="-242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95%;</a:t>
            </a:r>
            <a:endParaRPr b="0" lang="ru-RU" sz="2500" spc="-1" strike="noStrike">
              <a:latin typeface="Arial"/>
            </a:endParaRPr>
          </a:p>
          <a:p>
            <a:pPr marL="264960" indent="-226800">
              <a:lnSpc>
                <a:spcPct val="101000"/>
              </a:lnSpc>
              <a:spcBef>
                <a:spcPts val="1624"/>
              </a:spcBef>
              <a:buClr>
                <a:srgbClr val="006fc0"/>
              </a:buClr>
              <a:buSzPct val="130000"/>
              <a:buFont typeface="Symbol" charset="2"/>
              <a:buChar char=""/>
            </a:pP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СРБ сыворотки</a:t>
            </a:r>
            <a:r>
              <a:rPr b="0" lang="ru-RU" sz="2500" spc="-4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крови  более 10</a:t>
            </a:r>
            <a:r>
              <a:rPr b="0" lang="ru-RU" sz="2500" spc="4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мг/л.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260" name="CustomShape 10"/>
          <p:cNvSpPr/>
          <p:nvPr/>
        </p:nvSpPr>
        <p:spPr>
          <a:xfrm>
            <a:off x="1668960" y="2480040"/>
            <a:ext cx="3748680" cy="50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3250" spc="-7" strike="noStrike">
                <a:solidFill>
                  <a:srgbClr val="00af50"/>
                </a:solidFill>
                <a:latin typeface="Arial"/>
              </a:rPr>
              <a:t>ЛЕГКОЕ</a:t>
            </a:r>
            <a:r>
              <a:rPr b="1" lang="ru-RU" sz="3250" spc="-55" strike="noStrike">
                <a:solidFill>
                  <a:srgbClr val="00af50"/>
                </a:solidFill>
                <a:latin typeface="Arial"/>
              </a:rPr>
              <a:t> </a:t>
            </a:r>
            <a:r>
              <a:rPr b="1" lang="ru-RU" sz="3250" spc="-7" strike="noStrike">
                <a:solidFill>
                  <a:srgbClr val="00af50"/>
                </a:solidFill>
                <a:latin typeface="Arial"/>
              </a:rPr>
              <a:t>ТЕЧЕНИЕ</a:t>
            </a:r>
            <a:endParaRPr b="0" lang="ru-RU" sz="3250" spc="-1" strike="noStrike">
              <a:latin typeface="Arial"/>
            </a:endParaRPr>
          </a:p>
        </p:txBody>
      </p:sp>
      <p:sp>
        <p:nvSpPr>
          <p:cNvPr id="261" name="CustomShape 11"/>
          <p:cNvSpPr/>
          <p:nvPr/>
        </p:nvSpPr>
        <p:spPr>
          <a:xfrm>
            <a:off x="1634400" y="6694200"/>
            <a:ext cx="3816720" cy="100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927000" indent="-914760">
              <a:lnSpc>
                <a:spcPct val="100000"/>
              </a:lnSpc>
              <a:spcBef>
                <a:spcPts val="96"/>
              </a:spcBef>
            </a:pPr>
            <a:r>
              <a:rPr b="1" lang="ru-RU" sz="3250" spc="-12" strike="noStrike">
                <a:solidFill>
                  <a:srgbClr val="006fc0"/>
                </a:solidFill>
                <a:latin typeface="Arial"/>
              </a:rPr>
              <a:t>СРЕД</a:t>
            </a:r>
            <a:r>
              <a:rPr b="1" lang="ru-RU" sz="3250" spc="-1" strike="noStrike">
                <a:solidFill>
                  <a:srgbClr val="006fc0"/>
                </a:solidFill>
                <a:latin typeface="Arial"/>
              </a:rPr>
              <a:t>Н</a:t>
            </a:r>
            <a:r>
              <a:rPr b="1" lang="ru-RU" sz="3250" spc="-7" strike="noStrike">
                <a:solidFill>
                  <a:srgbClr val="006fc0"/>
                </a:solidFill>
                <a:latin typeface="Arial"/>
              </a:rPr>
              <a:t>Е</a:t>
            </a:r>
            <a:r>
              <a:rPr b="1" lang="ru-RU" sz="3250" spc="-55" strike="noStrike">
                <a:solidFill>
                  <a:srgbClr val="006fc0"/>
                </a:solidFill>
                <a:latin typeface="Arial"/>
              </a:rPr>
              <a:t>Т</a:t>
            </a:r>
            <a:r>
              <a:rPr b="1" lang="ru-RU" sz="3250" spc="-7" strike="noStrike">
                <a:solidFill>
                  <a:srgbClr val="006fc0"/>
                </a:solidFill>
                <a:latin typeface="Arial"/>
              </a:rPr>
              <a:t>ЯЖЕЛ</a:t>
            </a:r>
            <a:r>
              <a:rPr b="1" lang="ru-RU" sz="3250" spc="-15" strike="noStrike">
                <a:solidFill>
                  <a:srgbClr val="006fc0"/>
                </a:solidFill>
                <a:latin typeface="Arial"/>
              </a:rPr>
              <a:t>О</a:t>
            </a:r>
            <a:r>
              <a:rPr b="1" lang="ru-RU" sz="3250" spc="-7" strike="noStrike">
                <a:solidFill>
                  <a:srgbClr val="006fc0"/>
                </a:solidFill>
                <a:latin typeface="Arial"/>
              </a:rPr>
              <a:t>Е  ТЕЧЕНИЕ</a:t>
            </a:r>
            <a:endParaRPr b="0" lang="ru-RU" sz="3250" spc="-1" strike="noStrike">
              <a:latin typeface="Arial"/>
            </a:endParaRPr>
          </a:p>
        </p:txBody>
      </p:sp>
      <p:sp>
        <p:nvSpPr>
          <p:cNvPr id="262" name="CustomShape 12"/>
          <p:cNvSpPr/>
          <p:nvPr/>
        </p:nvSpPr>
        <p:spPr>
          <a:xfrm>
            <a:off x="11243160" y="2480040"/>
            <a:ext cx="4178520" cy="50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3250" spc="-12" strike="noStrike">
                <a:solidFill>
                  <a:srgbClr val="ff0000"/>
                </a:solidFill>
                <a:latin typeface="Arial"/>
              </a:rPr>
              <a:t>ТЯЖЕЛОЕ</a:t>
            </a:r>
            <a:r>
              <a:rPr b="1" lang="ru-RU" sz="3250" spc="-55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1" lang="ru-RU" sz="3250" spc="-7" strike="noStrike">
                <a:solidFill>
                  <a:srgbClr val="ff0000"/>
                </a:solidFill>
                <a:latin typeface="Arial"/>
              </a:rPr>
              <a:t>ТЕЧЕНИЕ</a:t>
            </a:r>
            <a:endParaRPr b="0" lang="ru-RU" sz="3250" spc="-1" strike="noStrike">
              <a:latin typeface="Arial"/>
            </a:endParaRPr>
          </a:p>
        </p:txBody>
      </p:sp>
      <p:sp>
        <p:nvSpPr>
          <p:cNvPr id="263" name="CustomShape 13"/>
          <p:cNvSpPr/>
          <p:nvPr/>
        </p:nvSpPr>
        <p:spPr>
          <a:xfrm>
            <a:off x="7911000" y="8555040"/>
            <a:ext cx="9218520" cy="478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76120" bIns="0">
            <a:spAutoFit/>
          </a:bodyPr>
          <a:p>
            <a:pPr marL="2458800">
              <a:lnSpc>
                <a:spcPct val="100000"/>
              </a:lnSpc>
              <a:spcBef>
                <a:spcPts val="2174"/>
              </a:spcBef>
            </a:pPr>
            <a:r>
              <a:rPr b="1" lang="ru-RU" sz="3250" spc="-52" strike="noStrike">
                <a:solidFill>
                  <a:srgbClr val="c00000"/>
                </a:solidFill>
                <a:latin typeface="Arial"/>
              </a:rPr>
              <a:t>КРАЙНЕ </a:t>
            </a:r>
            <a:r>
              <a:rPr b="1" lang="ru-RU" sz="3250" spc="-12" strike="noStrike">
                <a:solidFill>
                  <a:srgbClr val="c00000"/>
                </a:solidFill>
                <a:latin typeface="Arial"/>
              </a:rPr>
              <a:t>ТЯЖЕЛОЕ</a:t>
            </a:r>
            <a:r>
              <a:rPr b="1" lang="ru-RU" sz="3250" spc="12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1" lang="ru-RU" sz="3250" spc="-7" strike="noStrike">
                <a:solidFill>
                  <a:srgbClr val="c00000"/>
                </a:solidFill>
                <a:latin typeface="Arial"/>
              </a:rPr>
              <a:t>ТЕЧЕНИЕ</a:t>
            </a:r>
            <a:endParaRPr b="0" lang="ru-RU" sz="3250" spc="-1" strike="noStrike">
              <a:latin typeface="Arial"/>
            </a:endParaRPr>
          </a:p>
          <a:p>
            <a:pPr marL="239400" indent="-226800">
              <a:lnSpc>
                <a:spcPct val="100000"/>
              </a:lnSpc>
              <a:spcBef>
                <a:spcPts val="2880"/>
              </a:spcBef>
              <a:buClr>
                <a:srgbClr val="ffffff"/>
              </a:buClr>
              <a:buSzPct val="130000"/>
              <a:buFont typeface="Symbol" charset="2"/>
              <a:buChar char=""/>
            </a:pPr>
            <a:r>
              <a:rPr b="0" lang="ru-RU" sz="2500" spc="9" strike="noStrike">
                <a:solidFill>
                  <a:srgbClr val="ffffff"/>
                </a:solidFill>
                <a:latin typeface="Arial"/>
              </a:rPr>
              <a:t>стойкая фебрильная</a:t>
            </a:r>
            <a:r>
              <a:rPr b="0" lang="ru-RU" sz="2500" spc="29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ru-RU" sz="2500" spc="9" strike="noStrike">
                <a:solidFill>
                  <a:srgbClr val="ffffff"/>
                </a:solidFill>
                <a:latin typeface="Arial"/>
              </a:rPr>
              <a:t>лихорадка;</a:t>
            </a:r>
            <a:endParaRPr b="0" lang="ru-RU" sz="2500" spc="-1" strike="noStrike">
              <a:latin typeface="Arial"/>
            </a:endParaRPr>
          </a:p>
          <a:p>
            <a:pPr marL="239400" indent="-226800">
              <a:lnSpc>
                <a:spcPct val="100000"/>
              </a:lnSpc>
              <a:spcBef>
                <a:spcPts val="935"/>
              </a:spcBef>
              <a:buClr>
                <a:srgbClr val="ffffff"/>
              </a:buClr>
              <a:buSzPct val="130000"/>
              <a:buFont typeface="Symbol" charset="2"/>
              <a:buChar char=""/>
            </a:pPr>
            <a:r>
              <a:rPr b="0" lang="ru-RU" sz="2500" spc="9" strike="noStrike">
                <a:solidFill>
                  <a:srgbClr val="ffffff"/>
                </a:solidFill>
                <a:latin typeface="Arial"/>
              </a:rPr>
              <a:t>острый </a:t>
            </a:r>
            <a:r>
              <a:rPr b="0" lang="ru-RU" sz="2500" spc="4" strike="noStrike">
                <a:solidFill>
                  <a:srgbClr val="ffffff"/>
                </a:solidFill>
                <a:latin typeface="Arial"/>
              </a:rPr>
              <a:t>респираторный</a:t>
            </a:r>
            <a:r>
              <a:rPr b="0" lang="ru-RU" sz="2500" spc="38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ru-RU" sz="2500" spc="9" strike="noStrike">
                <a:solidFill>
                  <a:srgbClr val="ffffff"/>
                </a:solidFill>
                <a:latin typeface="Arial"/>
              </a:rPr>
              <a:t>дистресс-синдром;</a:t>
            </a:r>
            <a:endParaRPr b="0" lang="ru-RU" sz="2500" spc="-1" strike="noStrike">
              <a:latin typeface="Arial"/>
            </a:endParaRPr>
          </a:p>
          <a:p>
            <a:pPr marL="239400" indent="-226800">
              <a:lnSpc>
                <a:spcPct val="101000"/>
              </a:lnSpc>
              <a:spcBef>
                <a:spcPts val="904"/>
              </a:spcBef>
              <a:buClr>
                <a:srgbClr val="ffffff"/>
              </a:buClr>
              <a:buSzPct val="130000"/>
              <a:buFont typeface="Symbol" charset="2"/>
              <a:buChar char=""/>
            </a:pPr>
            <a:r>
              <a:rPr b="0" lang="ru-RU" sz="2500" spc="9" strike="noStrike">
                <a:solidFill>
                  <a:srgbClr val="ffffff"/>
                </a:solidFill>
                <a:latin typeface="Arial"/>
              </a:rPr>
              <a:t>острая </a:t>
            </a:r>
            <a:r>
              <a:rPr b="0" lang="ru-RU" sz="2500" spc="-12" strike="noStrike">
                <a:solidFill>
                  <a:srgbClr val="ffffff"/>
                </a:solidFill>
                <a:latin typeface="Arial"/>
              </a:rPr>
              <a:t>дыхательная </a:t>
            </a:r>
            <a:r>
              <a:rPr b="0" lang="ru-RU" sz="2500" spc="-7" strike="noStrike">
                <a:solidFill>
                  <a:srgbClr val="ffffff"/>
                </a:solidFill>
                <a:latin typeface="Arial"/>
              </a:rPr>
              <a:t>недостаточность </a:t>
            </a:r>
            <a:r>
              <a:rPr b="0" lang="ru-RU" sz="2500" spc="9" strike="noStrike">
                <a:solidFill>
                  <a:srgbClr val="ffffff"/>
                </a:solidFill>
                <a:latin typeface="Arial"/>
              </a:rPr>
              <a:t>с </a:t>
            </a:r>
            <a:r>
              <a:rPr b="0" lang="ru-RU" sz="2500" spc="-7" strike="noStrike">
                <a:solidFill>
                  <a:srgbClr val="ffffff"/>
                </a:solidFill>
                <a:latin typeface="Arial"/>
              </a:rPr>
              <a:t>необходимостью  </a:t>
            </a:r>
            <a:r>
              <a:rPr b="0" lang="ru-RU" sz="2500" spc="4" strike="noStrike">
                <a:solidFill>
                  <a:srgbClr val="ffffff"/>
                </a:solidFill>
                <a:latin typeface="Arial"/>
              </a:rPr>
              <a:t>респираторной поддержки (инвазивная вентиляции</a:t>
            </a:r>
            <a:r>
              <a:rPr b="0" lang="ru-RU" sz="2500" spc="24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ru-RU" sz="2500" spc="4" strike="noStrike">
                <a:solidFill>
                  <a:srgbClr val="ffffff"/>
                </a:solidFill>
                <a:latin typeface="Arial"/>
              </a:rPr>
              <a:t>легких);</a:t>
            </a:r>
            <a:endParaRPr b="0" lang="ru-RU" sz="2500" spc="-1" strike="noStrike">
              <a:latin typeface="Arial"/>
            </a:endParaRPr>
          </a:p>
          <a:p>
            <a:pPr marL="239400" indent="-226800">
              <a:lnSpc>
                <a:spcPct val="100000"/>
              </a:lnSpc>
              <a:spcBef>
                <a:spcPts val="935"/>
              </a:spcBef>
              <a:buClr>
                <a:srgbClr val="ffffff"/>
              </a:buClr>
              <a:buSzPct val="130000"/>
              <a:buFont typeface="Symbol" charset="2"/>
              <a:buChar char=""/>
            </a:pPr>
            <a:r>
              <a:rPr b="0" lang="ru-RU" sz="2500" spc="9" strike="noStrike">
                <a:solidFill>
                  <a:srgbClr val="ffffff"/>
                </a:solidFill>
                <a:latin typeface="Arial"/>
              </a:rPr>
              <a:t>септический </a:t>
            </a:r>
            <a:r>
              <a:rPr b="0" lang="ru-RU" sz="2500" spc="4" strike="noStrike">
                <a:solidFill>
                  <a:srgbClr val="ffffff"/>
                </a:solidFill>
                <a:latin typeface="Arial"/>
              </a:rPr>
              <a:t>шок;</a:t>
            </a:r>
            <a:endParaRPr b="0" lang="ru-RU" sz="2500" spc="-1" strike="noStrike">
              <a:latin typeface="Arial"/>
            </a:endParaRPr>
          </a:p>
          <a:p>
            <a:pPr marL="239400" indent="-226800">
              <a:lnSpc>
                <a:spcPct val="100000"/>
              </a:lnSpc>
              <a:spcBef>
                <a:spcPts val="930"/>
              </a:spcBef>
              <a:buClr>
                <a:srgbClr val="ffffff"/>
              </a:buClr>
              <a:buSzPct val="130000"/>
              <a:buFont typeface="Symbol" charset="2"/>
              <a:buChar char=""/>
            </a:pPr>
            <a:r>
              <a:rPr b="0" lang="ru-RU" sz="2500" spc="-1" strike="noStrike">
                <a:solidFill>
                  <a:srgbClr val="ffffff"/>
                </a:solidFill>
                <a:latin typeface="Arial"/>
              </a:rPr>
              <a:t>полиорганная</a:t>
            </a:r>
            <a:r>
              <a:rPr b="0" lang="ru-RU" sz="2500" spc="29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ru-RU" sz="2500" spc="-7" strike="noStrike">
                <a:solidFill>
                  <a:srgbClr val="ffffff"/>
                </a:solidFill>
                <a:latin typeface="Arial"/>
              </a:rPr>
              <a:t>недостаточность;</a:t>
            </a:r>
            <a:endParaRPr b="0" lang="ru-RU" sz="2500" spc="-1" strike="noStrike">
              <a:latin typeface="Arial"/>
            </a:endParaRPr>
          </a:p>
          <a:p>
            <a:pPr marL="239400" indent="-226800">
              <a:lnSpc>
                <a:spcPct val="101000"/>
              </a:lnSpc>
              <a:spcBef>
                <a:spcPts val="910"/>
              </a:spcBef>
              <a:buClr>
                <a:srgbClr val="ffffff"/>
              </a:buClr>
              <a:buSzPct val="130000"/>
              <a:buFont typeface="Symbol" charset="2"/>
              <a:buChar char=""/>
            </a:pPr>
            <a:r>
              <a:rPr b="0" lang="ru-RU" sz="2500" spc="9" strike="noStrike">
                <a:solidFill>
                  <a:srgbClr val="ffffff"/>
                </a:solidFill>
                <a:latin typeface="Arial"/>
              </a:rPr>
              <a:t>изменения в </a:t>
            </a:r>
            <a:r>
              <a:rPr b="0" lang="ru-RU" sz="2500" spc="4" strike="noStrike">
                <a:solidFill>
                  <a:srgbClr val="ffffff"/>
                </a:solidFill>
                <a:latin typeface="Arial"/>
              </a:rPr>
              <a:t>легких </a:t>
            </a:r>
            <a:r>
              <a:rPr b="0" lang="ru-RU" sz="2500" spc="9" strike="noStrike">
                <a:solidFill>
                  <a:srgbClr val="ffffff"/>
                </a:solidFill>
                <a:latin typeface="Arial"/>
              </a:rPr>
              <a:t>при КТ </a:t>
            </a:r>
            <a:r>
              <a:rPr b="0" lang="ru-RU" sz="2500" spc="4" strike="noStrike">
                <a:solidFill>
                  <a:srgbClr val="ffffff"/>
                </a:solidFill>
                <a:latin typeface="Arial"/>
              </a:rPr>
              <a:t>(рентгенографии) </a:t>
            </a:r>
            <a:r>
              <a:rPr b="0" lang="ru-RU" sz="2500" spc="9" strike="noStrike">
                <a:solidFill>
                  <a:srgbClr val="ffffff"/>
                </a:solidFill>
                <a:latin typeface="Arial"/>
              </a:rPr>
              <a:t>– КТ </a:t>
            </a:r>
            <a:r>
              <a:rPr b="0" lang="ru-RU" sz="2500" spc="-1" strike="noStrike">
                <a:solidFill>
                  <a:srgbClr val="ffffff"/>
                </a:solidFill>
                <a:latin typeface="Arial"/>
              </a:rPr>
              <a:t>4,  </a:t>
            </a:r>
            <a:r>
              <a:rPr b="0" lang="ru-RU" sz="2500" spc="-7" strike="noStrike">
                <a:solidFill>
                  <a:srgbClr val="ffffff"/>
                </a:solidFill>
                <a:latin typeface="Arial"/>
              </a:rPr>
              <a:t>значительные </a:t>
            </a:r>
            <a:r>
              <a:rPr b="0" lang="ru-RU" sz="2500" spc="9" strike="noStrike">
                <a:solidFill>
                  <a:srgbClr val="ffffff"/>
                </a:solidFill>
                <a:latin typeface="Arial"/>
              </a:rPr>
              <a:t>или </a:t>
            </a:r>
            <a:r>
              <a:rPr b="0" lang="ru-RU" sz="2500" spc="-1" strike="noStrike">
                <a:solidFill>
                  <a:srgbClr val="ffffff"/>
                </a:solidFill>
                <a:latin typeface="Arial"/>
              </a:rPr>
              <a:t>субтотальные </a:t>
            </a:r>
            <a:r>
              <a:rPr b="0" lang="ru-RU" sz="2500" spc="9" strike="noStrike">
                <a:solidFill>
                  <a:srgbClr val="ffffff"/>
                </a:solidFill>
                <a:latin typeface="Arial"/>
              </a:rPr>
              <a:t>или картина</a:t>
            </a:r>
            <a:r>
              <a:rPr b="0" lang="ru-RU" sz="2500" spc="123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ru-RU" sz="2500" spc="-32" strike="noStrike">
                <a:solidFill>
                  <a:srgbClr val="ffffff"/>
                </a:solidFill>
                <a:latin typeface="Arial"/>
              </a:rPr>
              <a:t>ОРДС.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264" name="TextShape 14"/>
          <p:cNvSpPr txBox="1"/>
          <p:nvPr/>
        </p:nvSpPr>
        <p:spPr>
          <a:xfrm>
            <a:off x="762480" y="439200"/>
            <a:ext cx="13601880" cy="2392920"/>
          </a:xfrm>
          <a:prstGeom prst="rect">
            <a:avLst/>
          </a:prstGeom>
          <a:noFill/>
          <a:ln>
            <a:noFill/>
          </a:ln>
        </p:spPr>
        <p:txBody>
          <a:bodyPr lIns="0" rIns="0" tIns="16560" bIns="0">
            <a:noAutofit/>
          </a:bodyPr>
          <a:p>
            <a:pPr marL="12600">
              <a:lnSpc>
                <a:spcPct val="100000"/>
              </a:lnSpc>
              <a:spcBef>
                <a:spcPts val="130"/>
              </a:spcBef>
            </a:pPr>
            <a:r>
              <a:rPr b="1" lang="ru-RU" sz="5400" spc="-1" strike="noStrike" baseline="-2000">
                <a:solidFill>
                  <a:srgbClr val="353535"/>
                </a:solidFill>
                <a:latin typeface="Arial"/>
              </a:rPr>
              <a:t>п. 3. </a:t>
            </a:r>
            <a:r>
              <a:rPr b="1" lang="ru-RU" sz="4300" spc="9" strike="noStrike">
                <a:solidFill>
                  <a:srgbClr val="c00000"/>
                </a:solidFill>
                <a:latin typeface="Arial"/>
              </a:rPr>
              <a:t>Классификация </a:t>
            </a:r>
            <a:r>
              <a:rPr b="1" lang="ru-RU" sz="4300" spc="12" strike="noStrike">
                <a:solidFill>
                  <a:srgbClr val="1f1f1f"/>
                </a:solidFill>
                <a:latin typeface="Arial"/>
              </a:rPr>
              <a:t>COVID-19 </a:t>
            </a:r>
            <a:r>
              <a:rPr b="1" lang="ru-RU" sz="4300" spc="12" strike="noStrike">
                <a:solidFill>
                  <a:srgbClr val="c00000"/>
                </a:solidFill>
                <a:latin typeface="Arial"/>
              </a:rPr>
              <a:t>по </a:t>
            </a:r>
            <a:r>
              <a:rPr b="1" lang="ru-RU" sz="4300" spc="9" strike="noStrike">
                <a:solidFill>
                  <a:srgbClr val="c00000"/>
                </a:solidFill>
                <a:latin typeface="Arial"/>
              </a:rPr>
              <a:t>степени</a:t>
            </a:r>
            <a:r>
              <a:rPr b="1" lang="ru-RU" sz="4300" spc="89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1" lang="ru-RU" sz="4300" spc="-7" strike="noStrike">
                <a:solidFill>
                  <a:srgbClr val="c00000"/>
                </a:solidFill>
                <a:latin typeface="Arial"/>
              </a:rPr>
              <a:t>тяжести</a:t>
            </a:r>
            <a:endParaRPr b="0" lang="ru-RU" sz="4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CustomShape 15"/>
          <p:cNvSpPr/>
          <p:nvPr/>
        </p:nvSpPr>
        <p:spPr>
          <a:xfrm>
            <a:off x="726840" y="2019600"/>
            <a:ext cx="10865880" cy="360"/>
          </a:xfrm>
          <a:custGeom>
            <a:avLst/>
            <a:gdLst/>
            <a:ahLst/>
            <a:rect l="l" t="t" r="r" b="b"/>
            <a:pathLst>
              <a:path w="10866120" h="0">
                <a:moveTo>
                  <a:pt x="0" y="0"/>
                </a:moveTo>
                <a:lnTo>
                  <a:pt x="10865593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16"/>
          <p:cNvSpPr/>
          <p:nvPr/>
        </p:nvSpPr>
        <p:spPr>
          <a:xfrm>
            <a:off x="726120" y="1983240"/>
            <a:ext cx="2945520" cy="360"/>
          </a:xfrm>
          <a:custGeom>
            <a:avLst/>
            <a:gdLst/>
            <a:ahLst/>
            <a:rect l="l" t="t" r="r" b="b"/>
            <a:pathLst>
              <a:path w="2945765" h="0">
                <a:moveTo>
                  <a:pt x="0" y="0"/>
                </a:moveTo>
                <a:lnTo>
                  <a:pt x="294563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17"/>
          <p:cNvSpPr/>
          <p:nvPr/>
        </p:nvSpPr>
        <p:spPr>
          <a:xfrm>
            <a:off x="19511280" y="13543920"/>
            <a:ext cx="228960" cy="36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5560">
              <a:lnSpc>
                <a:spcPts val="2886"/>
              </a:lnSpc>
            </a:pPr>
            <a:fld id="{5DCD0845-8377-4421-AAEE-7530FA51D8B5}" type="slidenum">
              <a:rPr b="0" lang="ru-RU" sz="2500" spc="9" strike="noStrike">
                <a:solidFill>
                  <a:srgbClr val="8f8f8f"/>
                </a:solidFill>
                <a:latin typeface="Arial"/>
              </a:rPr>
              <a:t>&lt;номер&gt;</a:t>
            </a:fld>
            <a:endParaRPr b="0" lang="ru-RU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TextShape 2"/>
          <p:cNvSpPr txBox="1"/>
          <p:nvPr/>
        </p:nvSpPr>
        <p:spPr>
          <a:xfrm>
            <a:off x="687960" y="491040"/>
            <a:ext cx="7638120" cy="2393640"/>
          </a:xfrm>
          <a:prstGeom prst="rect">
            <a:avLst/>
          </a:prstGeom>
          <a:noFill/>
          <a:ln>
            <a:noFill/>
          </a:ln>
        </p:spPr>
        <p:txBody>
          <a:bodyPr lIns="0" rIns="0" tIns="17280" bIns="0">
            <a:noAutofit/>
          </a:bodyPr>
          <a:p>
            <a:pPr marL="12600">
              <a:lnSpc>
                <a:spcPct val="100000"/>
              </a:lnSpc>
              <a:spcBef>
                <a:spcPts val="136"/>
              </a:spcBef>
            </a:pPr>
            <a:r>
              <a:rPr b="1" lang="ru-RU" sz="3600" spc="-1" strike="noStrike">
                <a:solidFill>
                  <a:srgbClr val="353535"/>
                </a:solidFill>
                <a:latin typeface="Arial"/>
              </a:rPr>
              <a:t>п.</a:t>
            </a:r>
            <a:r>
              <a:rPr b="1" lang="ru-RU" sz="3600" spc="4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1" lang="ru-RU" sz="3600" spc="-7" strike="noStrike">
                <a:solidFill>
                  <a:srgbClr val="353535"/>
                </a:solidFill>
                <a:latin typeface="Arial"/>
              </a:rPr>
              <a:t>4</a:t>
            </a:r>
            <a:r>
              <a:rPr b="1" lang="ru-RU" sz="3600" spc="-7" strike="noStrike">
                <a:solidFill>
                  <a:srgbClr val="353535"/>
                </a:solidFill>
                <a:latin typeface="Arial"/>
              </a:rPr>
              <a:t>	</a:t>
            </a:r>
            <a:r>
              <a:rPr b="1" lang="ru-RU" sz="4300" spc="12" strike="noStrike">
                <a:solidFill>
                  <a:srgbClr val="c00000"/>
                </a:solidFill>
                <a:latin typeface="Arial"/>
              </a:rPr>
              <a:t>Диагностика</a:t>
            </a:r>
            <a:r>
              <a:rPr b="1" lang="ru-RU" sz="4300" spc="-15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1" lang="ru-RU" sz="4300" spc="9" strike="noStrike">
                <a:solidFill>
                  <a:srgbClr val="353535"/>
                </a:solidFill>
                <a:latin typeface="Arial"/>
              </a:rPr>
              <a:t>COVID-19</a:t>
            </a:r>
            <a:endParaRPr b="0" lang="ru-RU" sz="4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785520" y="11144880"/>
            <a:ext cx="13095360" cy="2409480"/>
          </a:xfrm>
          <a:custGeom>
            <a:avLst/>
            <a:gdLst/>
            <a:ahLst/>
            <a:rect l="l" t="t" r="r" b="b"/>
            <a:pathLst>
              <a:path w="13095605" h="2409825">
                <a:moveTo>
                  <a:pt x="12983238" y="0"/>
                </a:moveTo>
                <a:lnTo>
                  <a:pt x="111830" y="0"/>
                </a:lnTo>
                <a:lnTo>
                  <a:pt x="68299" y="8791"/>
                </a:lnTo>
                <a:lnTo>
                  <a:pt x="32752" y="32765"/>
                </a:lnTo>
                <a:lnTo>
                  <a:pt x="8787" y="68323"/>
                </a:lnTo>
                <a:lnTo>
                  <a:pt x="0" y="111865"/>
                </a:lnTo>
                <a:lnTo>
                  <a:pt x="0" y="2297855"/>
                </a:lnTo>
                <a:lnTo>
                  <a:pt x="8787" y="2341381"/>
                </a:lnTo>
                <a:lnTo>
                  <a:pt x="32752" y="2376928"/>
                </a:lnTo>
                <a:lnTo>
                  <a:pt x="68299" y="2400896"/>
                </a:lnTo>
                <a:lnTo>
                  <a:pt x="111830" y="2409686"/>
                </a:lnTo>
                <a:lnTo>
                  <a:pt x="12983238" y="2409686"/>
                </a:lnTo>
                <a:lnTo>
                  <a:pt x="13026780" y="2400896"/>
                </a:lnTo>
                <a:lnTo>
                  <a:pt x="13062337" y="2376928"/>
                </a:lnTo>
                <a:lnTo>
                  <a:pt x="13086312" y="2341381"/>
                </a:lnTo>
                <a:lnTo>
                  <a:pt x="13095103" y="2297855"/>
                </a:lnTo>
                <a:lnTo>
                  <a:pt x="13095103" y="111865"/>
                </a:lnTo>
                <a:lnTo>
                  <a:pt x="13086312" y="68323"/>
                </a:lnTo>
                <a:lnTo>
                  <a:pt x="13062337" y="32765"/>
                </a:lnTo>
                <a:lnTo>
                  <a:pt x="13026780" y="8791"/>
                </a:lnTo>
                <a:lnTo>
                  <a:pt x="12983238" y="0"/>
                </a:lnTo>
                <a:close/>
              </a:path>
            </a:pathLst>
          </a:custGeom>
          <a:solidFill>
            <a:srgbClr val="ffddd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4"/>
          <p:cNvSpPr/>
          <p:nvPr/>
        </p:nvSpPr>
        <p:spPr>
          <a:xfrm>
            <a:off x="790920" y="2169000"/>
            <a:ext cx="5343120" cy="3702240"/>
          </a:xfrm>
          <a:custGeom>
            <a:avLst/>
            <a:gdLst/>
            <a:ahLst/>
            <a:rect l="l" t="t" r="r" b="b"/>
            <a:pathLst>
              <a:path w="5343525" h="3702685">
                <a:moveTo>
                  <a:pt x="5171587" y="0"/>
                </a:moveTo>
                <a:lnTo>
                  <a:pt x="171832" y="0"/>
                </a:lnTo>
                <a:lnTo>
                  <a:pt x="126151" y="6136"/>
                </a:lnTo>
                <a:lnTo>
                  <a:pt x="85104" y="23453"/>
                </a:lnTo>
                <a:lnTo>
                  <a:pt x="50327" y="50316"/>
                </a:lnTo>
                <a:lnTo>
                  <a:pt x="23459" y="85087"/>
                </a:lnTo>
                <a:lnTo>
                  <a:pt x="6137" y="126130"/>
                </a:lnTo>
                <a:lnTo>
                  <a:pt x="0" y="171809"/>
                </a:lnTo>
                <a:lnTo>
                  <a:pt x="0" y="3530744"/>
                </a:lnTo>
                <a:lnTo>
                  <a:pt x="6137" y="3576423"/>
                </a:lnTo>
                <a:lnTo>
                  <a:pt x="23459" y="3617466"/>
                </a:lnTo>
                <a:lnTo>
                  <a:pt x="50327" y="3652237"/>
                </a:lnTo>
                <a:lnTo>
                  <a:pt x="85104" y="3679100"/>
                </a:lnTo>
                <a:lnTo>
                  <a:pt x="126151" y="3696418"/>
                </a:lnTo>
                <a:lnTo>
                  <a:pt x="171832" y="3702554"/>
                </a:lnTo>
                <a:lnTo>
                  <a:pt x="5171587" y="3702554"/>
                </a:lnTo>
                <a:lnTo>
                  <a:pt x="5217265" y="3696418"/>
                </a:lnTo>
                <a:lnTo>
                  <a:pt x="5258309" y="3679100"/>
                </a:lnTo>
                <a:lnTo>
                  <a:pt x="5293080" y="3652237"/>
                </a:lnTo>
                <a:lnTo>
                  <a:pt x="5319942" y="3617466"/>
                </a:lnTo>
                <a:lnTo>
                  <a:pt x="5337260" y="3576423"/>
                </a:lnTo>
                <a:lnTo>
                  <a:pt x="5343396" y="3530744"/>
                </a:lnTo>
                <a:lnTo>
                  <a:pt x="5343396" y="171809"/>
                </a:lnTo>
                <a:lnTo>
                  <a:pt x="5337260" y="126130"/>
                </a:lnTo>
                <a:lnTo>
                  <a:pt x="5319942" y="85087"/>
                </a:lnTo>
                <a:lnTo>
                  <a:pt x="5293080" y="50316"/>
                </a:lnTo>
                <a:lnTo>
                  <a:pt x="5258309" y="23453"/>
                </a:lnTo>
                <a:lnTo>
                  <a:pt x="5217265" y="6136"/>
                </a:lnTo>
                <a:lnTo>
                  <a:pt x="5171587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5"/>
          <p:cNvSpPr/>
          <p:nvPr/>
        </p:nvSpPr>
        <p:spPr>
          <a:xfrm>
            <a:off x="7249680" y="2052720"/>
            <a:ext cx="4350600" cy="175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1600" bIns="0">
            <a:spAutoFit/>
          </a:bodyPr>
          <a:p>
            <a:pPr marL="12600">
              <a:lnSpc>
                <a:spcPct val="100000"/>
              </a:lnSpc>
              <a:spcBef>
                <a:spcPts val="879"/>
              </a:spcBef>
            </a:pPr>
            <a:r>
              <a:rPr b="1" lang="ru-RU" sz="3250" spc="-12" strike="noStrike">
                <a:solidFill>
                  <a:srgbClr val="006fc0"/>
                </a:solidFill>
                <a:latin typeface="Arial"/>
              </a:rPr>
              <a:t>Подробная</a:t>
            </a:r>
            <a:r>
              <a:rPr b="1" lang="ru-RU" sz="3250" spc="-7" strike="noStrike">
                <a:solidFill>
                  <a:srgbClr val="006fc0"/>
                </a:solidFill>
                <a:latin typeface="Arial"/>
              </a:rPr>
              <a:t> оценка</a:t>
            </a:r>
            <a:endParaRPr b="0" lang="ru-RU" sz="325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70"/>
              </a:spcBef>
            </a:pP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жалоб, </a:t>
            </a:r>
            <a:r>
              <a:rPr b="0" lang="ru-RU" sz="2350" spc="-12" strike="noStrike">
                <a:solidFill>
                  <a:srgbClr val="353535"/>
                </a:solidFill>
                <a:latin typeface="Arial"/>
              </a:rPr>
              <a:t>анамнеза </a:t>
            </a:r>
            <a:r>
              <a:rPr b="0" lang="ru-RU" sz="2350" spc="-15" strike="noStrike">
                <a:solidFill>
                  <a:srgbClr val="353535"/>
                </a:solidFill>
                <a:latin typeface="Arial"/>
              </a:rPr>
              <a:t>заболевания,  </a:t>
            </a:r>
            <a:r>
              <a:rPr b="0" lang="ru-RU" sz="2350" spc="-12" strike="noStrike">
                <a:solidFill>
                  <a:srgbClr val="353535"/>
                </a:solidFill>
                <a:latin typeface="Arial"/>
              </a:rPr>
              <a:t>эпидемиологического  анамнеза</a:t>
            </a:r>
            <a:endParaRPr b="0" lang="ru-RU" sz="2350" spc="-1" strike="noStrike">
              <a:latin typeface="Arial"/>
            </a:endParaRPr>
          </a:p>
        </p:txBody>
      </p:sp>
      <p:sp>
        <p:nvSpPr>
          <p:cNvPr id="273" name="CustomShape 6"/>
          <p:cNvSpPr/>
          <p:nvPr/>
        </p:nvSpPr>
        <p:spPr>
          <a:xfrm>
            <a:off x="7164000" y="4516560"/>
            <a:ext cx="6044760" cy="724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38160">
              <a:lnSpc>
                <a:spcPct val="100000"/>
              </a:lnSpc>
              <a:spcBef>
                <a:spcPts val="96"/>
              </a:spcBef>
            </a:pPr>
            <a:r>
              <a:rPr b="1" lang="ru-RU" sz="3250" spc="-12" strike="noStrike">
                <a:solidFill>
                  <a:srgbClr val="006fc0"/>
                </a:solidFill>
                <a:latin typeface="Arial"/>
              </a:rPr>
              <a:t>Физикальное  </a:t>
            </a:r>
            <a:r>
              <a:rPr b="1" lang="ru-RU" sz="3250" spc="-7" strike="noStrike">
                <a:solidFill>
                  <a:srgbClr val="006fc0"/>
                </a:solidFill>
                <a:latin typeface="Arial"/>
              </a:rPr>
              <a:t>о</a:t>
            </a:r>
            <a:r>
              <a:rPr b="1" lang="ru-RU" sz="3250" spc="-60" strike="noStrike">
                <a:solidFill>
                  <a:srgbClr val="006fc0"/>
                </a:solidFill>
                <a:latin typeface="Arial"/>
              </a:rPr>
              <a:t>б</a:t>
            </a:r>
            <a:r>
              <a:rPr b="1" lang="ru-RU" sz="3250" spc="-12" strike="noStrike">
                <a:solidFill>
                  <a:srgbClr val="006fc0"/>
                </a:solidFill>
                <a:latin typeface="Arial"/>
              </a:rPr>
              <a:t>с</a:t>
            </a:r>
            <a:r>
              <a:rPr b="1" lang="ru-RU" sz="3250" spc="-46" strike="noStrike">
                <a:solidFill>
                  <a:srgbClr val="006fc0"/>
                </a:solidFill>
                <a:latin typeface="Arial"/>
              </a:rPr>
              <a:t>л</a:t>
            </a:r>
            <a:r>
              <a:rPr b="1" lang="ru-RU" sz="3250" spc="-12" strike="noStrike">
                <a:solidFill>
                  <a:srgbClr val="006fc0"/>
                </a:solidFill>
                <a:latin typeface="Arial"/>
              </a:rPr>
              <a:t>едо</a:t>
            </a:r>
            <a:r>
              <a:rPr b="1" lang="ru-RU" sz="3250" spc="-66" strike="noStrike">
                <a:solidFill>
                  <a:srgbClr val="006fc0"/>
                </a:solidFill>
                <a:latin typeface="Arial"/>
              </a:rPr>
              <a:t>в</a:t>
            </a:r>
            <a:r>
              <a:rPr b="1" lang="ru-RU" sz="3250" spc="-12" strike="noStrike">
                <a:solidFill>
                  <a:srgbClr val="006fc0"/>
                </a:solidFill>
                <a:latin typeface="Arial"/>
              </a:rPr>
              <a:t>ание:</a:t>
            </a:r>
            <a:endParaRPr b="0" lang="ru-RU" sz="3250" spc="-1" strike="noStrike">
              <a:latin typeface="Arial"/>
            </a:endParaRPr>
          </a:p>
          <a:p>
            <a:pPr marL="297720" indent="-259920">
              <a:lnSpc>
                <a:spcPct val="100000"/>
              </a:lnSpc>
              <a:spcBef>
                <a:spcPts val="1040"/>
              </a:spcBef>
              <a:buClr>
                <a:srgbClr val="006fc0"/>
              </a:buClr>
              <a:buSzPct val="130000"/>
              <a:buFont typeface="Symbol" charset="2"/>
              <a:buChar char=""/>
            </a:pP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оценка </a:t>
            </a:r>
            <a:r>
              <a:rPr b="0" lang="ru-RU" sz="2350" spc="-7" strike="noStrike">
                <a:solidFill>
                  <a:srgbClr val="353535"/>
                </a:solidFill>
                <a:latin typeface="Arial"/>
              </a:rPr>
              <a:t>слизистых </a:t>
            </a:r>
            <a:r>
              <a:rPr b="0" lang="ru-RU" sz="2350" spc="-15" strike="noStrike">
                <a:solidFill>
                  <a:srgbClr val="353535"/>
                </a:solidFill>
                <a:latin typeface="Arial"/>
              </a:rPr>
              <a:t>оболочек  </a:t>
            </a:r>
            <a:r>
              <a:rPr b="0" lang="ru-RU" sz="2350" spc="-12" strike="noStrike">
                <a:solidFill>
                  <a:srgbClr val="353535"/>
                </a:solidFill>
                <a:latin typeface="Arial"/>
              </a:rPr>
              <a:t>верхних </a:t>
            </a:r>
            <a:r>
              <a:rPr b="0" lang="ru-RU" sz="2350" spc="-21" strike="noStrike">
                <a:solidFill>
                  <a:srgbClr val="353535"/>
                </a:solidFill>
                <a:latin typeface="Arial"/>
              </a:rPr>
              <a:t>дыхательных</a:t>
            </a:r>
            <a:r>
              <a:rPr b="0" lang="ru-RU" sz="2350" spc="-100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350" spc="-7" strike="noStrike">
                <a:solidFill>
                  <a:srgbClr val="353535"/>
                </a:solidFill>
                <a:latin typeface="Arial"/>
              </a:rPr>
              <a:t>путей;</a:t>
            </a:r>
            <a:endParaRPr b="0" lang="ru-RU" sz="2350" spc="-1" strike="noStrike">
              <a:latin typeface="Arial"/>
            </a:endParaRPr>
          </a:p>
          <a:p>
            <a:pPr marL="297720" indent="-259920">
              <a:lnSpc>
                <a:spcPct val="100000"/>
              </a:lnSpc>
              <a:spcBef>
                <a:spcPts val="1080"/>
              </a:spcBef>
              <a:buClr>
                <a:srgbClr val="006fc0"/>
              </a:buClr>
              <a:buSzPct val="130000"/>
              <a:buFont typeface="Symbol" charset="2"/>
              <a:buChar char=""/>
            </a:pPr>
            <a:r>
              <a:rPr b="0" lang="ru-RU" sz="2350" spc="-32" strike="noStrike">
                <a:solidFill>
                  <a:srgbClr val="353535"/>
                </a:solidFill>
                <a:latin typeface="Arial"/>
              </a:rPr>
              <a:t>аускультация 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и перкуссия</a:t>
            </a:r>
            <a:r>
              <a:rPr b="0" lang="ru-RU" sz="2350" spc="-26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350" spc="-7" strike="noStrike">
                <a:solidFill>
                  <a:srgbClr val="353535"/>
                </a:solidFill>
                <a:latin typeface="Arial"/>
              </a:rPr>
              <a:t>легких;</a:t>
            </a:r>
            <a:endParaRPr b="0" lang="ru-RU" sz="2350" spc="-1" strike="noStrike">
              <a:latin typeface="Arial"/>
            </a:endParaRPr>
          </a:p>
          <a:p>
            <a:pPr marL="297720" indent="-259920">
              <a:lnSpc>
                <a:spcPct val="100000"/>
              </a:lnSpc>
              <a:spcBef>
                <a:spcPts val="1074"/>
              </a:spcBef>
              <a:buClr>
                <a:srgbClr val="006fc0"/>
              </a:buClr>
              <a:buSzPct val="130000"/>
              <a:buFont typeface="Symbol" charset="2"/>
              <a:buChar char=""/>
            </a:pPr>
            <a:r>
              <a:rPr b="0" lang="ru-RU" sz="2350" spc="-7" strike="noStrike">
                <a:solidFill>
                  <a:srgbClr val="353535"/>
                </a:solidFill>
                <a:latin typeface="Arial"/>
              </a:rPr>
              <a:t>пальпация </a:t>
            </a:r>
            <a:r>
              <a:rPr b="0" lang="ru-RU" sz="2350" spc="-12" strike="noStrike">
                <a:solidFill>
                  <a:srgbClr val="353535"/>
                </a:solidFill>
                <a:latin typeface="Arial"/>
              </a:rPr>
              <a:t>лимфатических</a:t>
            </a:r>
            <a:r>
              <a:rPr b="0" lang="ru-RU" sz="2350" spc="-75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узлов;</a:t>
            </a:r>
            <a:endParaRPr b="0" lang="ru-RU" sz="2350" spc="-1" strike="noStrike">
              <a:latin typeface="Arial"/>
            </a:endParaRPr>
          </a:p>
          <a:p>
            <a:pPr marL="297720" indent="-259920">
              <a:lnSpc>
                <a:spcPct val="100000"/>
              </a:lnSpc>
              <a:spcBef>
                <a:spcPts val="1080"/>
              </a:spcBef>
              <a:buClr>
                <a:srgbClr val="006fc0"/>
              </a:buClr>
              <a:buSzPct val="130000"/>
              <a:buFont typeface="Symbol" charset="2"/>
              <a:buChar char=""/>
            </a:pPr>
            <a:r>
              <a:rPr b="0" lang="ru-RU" sz="2350" spc="-12" strike="noStrike">
                <a:solidFill>
                  <a:srgbClr val="353535"/>
                </a:solidFill>
                <a:latin typeface="Arial"/>
              </a:rPr>
              <a:t>исследование органов </a:t>
            </a:r>
            <a:r>
              <a:rPr b="0" lang="ru-RU" sz="2350" spc="-7" strike="noStrike">
                <a:solidFill>
                  <a:srgbClr val="353535"/>
                </a:solidFill>
                <a:latin typeface="Arial"/>
              </a:rPr>
              <a:t>брюшной полости  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с </a:t>
            </a:r>
            <a:r>
              <a:rPr b="0" lang="ru-RU" sz="2350" spc="-15" strike="noStrike">
                <a:solidFill>
                  <a:srgbClr val="353535"/>
                </a:solidFill>
                <a:latin typeface="Arial"/>
              </a:rPr>
              <a:t>определением</a:t>
            </a:r>
            <a:r>
              <a:rPr b="0" lang="ru-RU" sz="2350" spc="-32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350" spc="-12" strike="noStrike">
                <a:solidFill>
                  <a:srgbClr val="353535"/>
                </a:solidFill>
                <a:latin typeface="Arial"/>
              </a:rPr>
              <a:t>размеров</a:t>
            </a:r>
            <a:endParaRPr b="0" lang="ru-RU" sz="2350" spc="-1" strike="noStrike">
              <a:latin typeface="Arial"/>
            </a:endParaRPr>
          </a:p>
          <a:p>
            <a:pPr marL="297720">
              <a:lnSpc>
                <a:spcPts val="2809"/>
              </a:lnSpc>
            </a:pPr>
            <a:r>
              <a:rPr b="0" lang="ru-RU" sz="2350" spc="-15" strike="noStrike">
                <a:solidFill>
                  <a:srgbClr val="353535"/>
                </a:solidFill>
                <a:latin typeface="Arial"/>
              </a:rPr>
              <a:t>печени 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и</a:t>
            </a:r>
            <a:r>
              <a:rPr b="0" lang="ru-RU" sz="2350" spc="-7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350" spc="-21" strike="noStrike">
                <a:solidFill>
                  <a:srgbClr val="353535"/>
                </a:solidFill>
                <a:latin typeface="Arial"/>
              </a:rPr>
              <a:t>селезенки;</a:t>
            </a:r>
            <a:endParaRPr b="0" lang="ru-RU" sz="2350" spc="-1" strike="noStrike">
              <a:latin typeface="Arial"/>
            </a:endParaRPr>
          </a:p>
          <a:p>
            <a:pPr marL="297720" indent="-259920">
              <a:lnSpc>
                <a:spcPct val="100000"/>
              </a:lnSpc>
              <a:spcBef>
                <a:spcPts val="1080"/>
              </a:spcBef>
              <a:buClr>
                <a:srgbClr val="006fc0"/>
              </a:buClr>
              <a:buSzPct val="130000"/>
              <a:buFont typeface="Symbol" charset="2"/>
              <a:buChar char=""/>
            </a:pPr>
            <a:r>
              <a:rPr b="0" lang="ru-RU" sz="2350" spc="-15" strike="noStrike">
                <a:solidFill>
                  <a:srgbClr val="353535"/>
                </a:solidFill>
                <a:latin typeface="Arial"/>
              </a:rPr>
              <a:t>термометрия;</a:t>
            </a:r>
            <a:endParaRPr b="0" lang="ru-RU" sz="2350" spc="-1" strike="noStrike">
              <a:latin typeface="Arial"/>
            </a:endParaRPr>
          </a:p>
          <a:p>
            <a:pPr marL="297720" indent="-259920">
              <a:lnSpc>
                <a:spcPct val="100000"/>
              </a:lnSpc>
              <a:spcBef>
                <a:spcPts val="1080"/>
              </a:spcBef>
              <a:buClr>
                <a:srgbClr val="006fc0"/>
              </a:buClr>
              <a:buSzPct val="130000"/>
              <a:buFont typeface="Symbol" charset="2"/>
              <a:buChar char=""/>
            </a:pPr>
            <a:r>
              <a:rPr b="0" lang="ru-RU" sz="2350" spc="-7" strike="noStrike">
                <a:solidFill>
                  <a:srgbClr val="353535"/>
                </a:solidFill>
                <a:latin typeface="Arial"/>
              </a:rPr>
              <a:t>измерение 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ЧСС, </a:t>
            </a:r>
            <a:r>
              <a:rPr b="0" lang="ru-RU" sz="2350" spc="32" strike="noStrike">
                <a:solidFill>
                  <a:srgbClr val="353535"/>
                </a:solidFill>
                <a:latin typeface="Arial"/>
              </a:rPr>
              <a:t>АД 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и</a:t>
            </a:r>
            <a:r>
              <a:rPr b="0" lang="ru-RU" sz="2350" spc="-72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ЧДД;</a:t>
            </a:r>
            <a:endParaRPr b="0" lang="ru-RU" sz="2350" spc="-1" strike="noStrike">
              <a:latin typeface="Arial"/>
            </a:endParaRPr>
          </a:p>
          <a:p>
            <a:pPr marL="297720" indent="-259920">
              <a:lnSpc>
                <a:spcPct val="100000"/>
              </a:lnSpc>
              <a:spcBef>
                <a:spcPts val="1080"/>
              </a:spcBef>
              <a:buClr>
                <a:srgbClr val="006fc0"/>
              </a:buClr>
              <a:buSzPct val="130000"/>
              <a:buFont typeface="Symbol" charset="2"/>
              <a:buChar char=""/>
            </a:pPr>
            <a:r>
              <a:rPr b="0" lang="ru-RU" sz="2350" spc="-7" strike="noStrike">
                <a:solidFill>
                  <a:srgbClr val="353535"/>
                </a:solidFill>
                <a:latin typeface="Arial"/>
              </a:rPr>
              <a:t>измерение</a:t>
            </a:r>
            <a:r>
              <a:rPr b="0" lang="ru-RU" sz="2350" spc="-21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SpO</a:t>
            </a:r>
            <a:r>
              <a:rPr b="0" lang="ru-RU" sz="2329" spc="-1" strike="noStrike" baseline="-10000">
                <a:solidFill>
                  <a:srgbClr val="353535"/>
                </a:solidFill>
                <a:latin typeface="Arial"/>
              </a:rPr>
              <a:t>2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;</a:t>
            </a:r>
            <a:endParaRPr b="0" lang="ru-RU" sz="2350" spc="-1" strike="noStrike">
              <a:latin typeface="Arial"/>
            </a:endParaRPr>
          </a:p>
          <a:p>
            <a:pPr marL="297720" indent="-259920">
              <a:lnSpc>
                <a:spcPct val="100000"/>
              </a:lnSpc>
              <a:spcBef>
                <a:spcPts val="1074"/>
              </a:spcBef>
              <a:buClr>
                <a:srgbClr val="006fc0"/>
              </a:buClr>
              <a:buSzPct val="130000"/>
              <a:buFont typeface="Symbol" charset="2"/>
              <a:buChar char=""/>
            </a:pP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оценка </a:t>
            </a:r>
            <a:r>
              <a:rPr b="0" lang="ru-RU" sz="2350" spc="-12" strike="noStrike">
                <a:solidFill>
                  <a:srgbClr val="353535"/>
                </a:solidFill>
                <a:latin typeface="Arial"/>
              </a:rPr>
              <a:t>уровня</a:t>
            </a:r>
            <a:r>
              <a:rPr b="0" lang="ru-RU" sz="2350" spc="-35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350" spc="-7" strike="noStrike">
                <a:solidFill>
                  <a:srgbClr val="353535"/>
                </a:solidFill>
                <a:latin typeface="Arial"/>
              </a:rPr>
              <a:t>сознания.</a:t>
            </a:r>
            <a:endParaRPr b="0" lang="ru-RU" sz="2350" spc="-1" strike="noStrike">
              <a:latin typeface="Arial"/>
            </a:endParaRPr>
          </a:p>
        </p:txBody>
      </p:sp>
      <p:sp>
        <p:nvSpPr>
          <p:cNvPr id="274" name="CustomShape 7"/>
          <p:cNvSpPr/>
          <p:nvPr/>
        </p:nvSpPr>
        <p:spPr>
          <a:xfrm>
            <a:off x="1015920" y="2264760"/>
            <a:ext cx="4559400" cy="342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2800" spc="-12" strike="noStrike">
                <a:solidFill>
                  <a:srgbClr val="ffffff"/>
                </a:solidFill>
                <a:latin typeface="Arial"/>
              </a:rPr>
              <a:t>Диагноз </a:t>
            </a:r>
            <a:r>
              <a:rPr b="1" lang="ru-RU" sz="2800" spc="-26" strike="noStrike">
                <a:solidFill>
                  <a:srgbClr val="ffffff"/>
                </a:solidFill>
                <a:latin typeface="Arial"/>
              </a:rPr>
              <a:t>устанавливается  </a:t>
            </a:r>
            <a:r>
              <a:rPr b="0" lang="ru-RU" sz="2800" spc="-12" strike="noStrike">
                <a:solidFill>
                  <a:srgbClr val="ffffff"/>
                </a:solidFill>
                <a:latin typeface="Arial"/>
              </a:rPr>
              <a:t>на </a:t>
            </a:r>
            <a:r>
              <a:rPr b="0" lang="ru-RU" sz="2800" spc="-15" strike="noStrike">
                <a:solidFill>
                  <a:srgbClr val="ffffff"/>
                </a:solidFill>
                <a:latin typeface="Arial"/>
              </a:rPr>
              <a:t>основании </a:t>
            </a:r>
            <a:r>
              <a:rPr b="0" lang="ru-RU" sz="2800" spc="-7" strike="noStrike">
                <a:solidFill>
                  <a:srgbClr val="ffffff"/>
                </a:solidFill>
                <a:latin typeface="Arial"/>
              </a:rPr>
              <a:t>клинического  </a:t>
            </a:r>
            <a:r>
              <a:rPr b="0" lang="ru-RU" sz="2800" spc="-21" strike="noStrike">
                <a:solidFill>
                  <a:srgbClr val="ffffff"/>
                </a:solidFill>
                <a:latin typeface="Arial"/>
              </a:rPr>
              <a:t>обследования, </a:t>
            </a:r>
            <a:r>
              <a:rPr b="0" lang="ru-RU" sz="2800" spc="-12" strike="noStrike">
                <a:solidFill>
                  <a:srgbClr val="ffffff"/>
                </a:solidFill>
                <a:latin typeface="Arial"/>
              </a:rPr>
              <a:t>данных  эпидемиологического  </a:t>
            </a:r>
            <a:r>
              <a:rPr b="0" lang="ru-RU" sz="2800" spc="-15" strike="noStrike">
                <a:solidFill>
                  <a:srgbClr val="ffffff"/>
                </a:solidFill>
                <a:latin typeface="Arial"/>
              </a:rPr>
              <a:t>анамнеза </a:t>
            </a:r>
            <a:r>
              <a:rPr b="0" lang="ru-RU" sz="2800" spc="-7" strike="noStrike">
                <a:solidFill>
                  <a:srgbClr val="ffffff"/>
                </a:solidFill>
                <a:latin typeface="Arial"/>
              </a:rPr>
              <a:t>и </a:t>
            </a:r>
            <a:r>
              <a:rPr b="0" lang="ru-RU" sz="2800" spc="-55" strike="noStrike">
                <a:solidFill>
                  <a:srgbClr val="ffffff"/>
                </a:solidFill>
                <a:latin typeface="Arial"/>
              </a:rPr>
              <a:t>результатов  </a:t>
            </a:r>
            <a:r>
              <a:rPr b="0" lang="ru-RU" sz="2800" spc="-12" strike="noStrike">
                <a:solidFill>
                  <a:srgbClr val="ffffff"/>
                </a:solidFill>
                <a:latin typeface="Arial"/>
              </a:rPr>
              <a:t>инструментальных</a:t>
            </a:r>
            <a:endParaRPr b="0" lang="ru-RU" sz="2800" spc="-1" strike="noStrike">
              <a:latin typeface="Arial"/>
            </a:endParaRPr>
          </a:p>
          <a:p>
            <a:pPr marL="12600">
              <a:lnSpc>
                <a:spcPts val="3345"/>
              </a:lnSpc>
            </a:pPr>
            <a:r>
              <a:rPr b="0" lang="ru-RU" sz="2800" spc="-7" strike="noStrike">
                <a:solidFill>
                  <a:srgbClr val="ffffff"/>
                </a:solidFill>
                <a:latin typeface="Arial"/>
              </a:rPr>
              <a:t>и</a:t>
            </a:r>
            <a:r>
              <a:rPr b="0" lang="ru-RU" sz="2800" spc="4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ru-RU" sz="2800" spc="-21" strike="noStrike">
                <a:solidFill>
                  <a:srgbClr val="ffffff"/>
                </a:solidFill>
                <a:latin typeface="Arial"/>
              </a:rPr>
              <a:t>лабораторных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75" name="CustomShape 8"/>
          <p:cNvSpPr/>
          <p:nvPr/>
        </p:nvSpPr>
        <p:spPr>
          <a:xfrm>
            <a:off x="1015920" y="5249520"/>
            <a:ext cx="2356920" cy="43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2800" spc="-15" strike="noStrike">
                <a:solidFill>
                  <a:srgbClr val="ffffff"/>
                </a:solidFill>
                <a:latin typeface="Arial"/>
              </a:rPr>
              <a:t>исследований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76" name="CustomShape 9"/>
          <p:cNvSpPr/>
          <p:nvPr/>
        </p:nvSpPr>
        <p:spPr>
          <a:xfrm>
            <a:off x="6561360" y="2227320"/>
            <a:ext cx="514800" cy="515880"/>
          </a:xfrm>
          <a:custGeom>
            <a:avLst/>
            <a:gdLst/>
            <a:ahLst/>
            <a:rect l="l" t="t" r="r" b="b"/>
            <a:pathLst>
              <a:path w="514984" h="516255">
                <a:moveTo>
                  <a:pt x="257198" y="0"/>
                </a:moveTo>
                <a:lnTo>
                  <a:pt x="210976" y="4153"/>
                </a:lnTo>
                <a:lnTo>
                  <a:pt x="167468" y="16129"/>
                </a:lnTo>
                <a:lnTo>
                  <a:pt x="127402" y="35199"/>
                </a:lnTo>
                <a:lnTo>
                  <a:pt x="91504" y="60637"/>
                </a:lnTo>
                <a:lnTo>
                  <a:pt x="60502" y="91716"/>
                </a:lnTo>
                <a:lnTo>
                  <a:pt x="35123" y="127707"/>
                </a:lnTo>
                <a:lnTo>
                  <a:pt x="16095" y="167884"/>
                </a:lnTo>
                <a:lnTo>
                  <a:pt x="4145" y="211519"/>
                </a:lnTo>
                <a:lnTo>
                  <a:pt x="0" y="257885"/>
                </a:lnTo>
                <a:lnTo>
                  <a:pt x="4145" y="304252"/>
                </a:lnTo>
                <a:lnTo>
                  <a:pt x="16095" y="347887"/>
                </a:lnTo>
                <a:lnTo>
                  <a:pt x="35123" y="388064"/>
                </a:lnTo>
                <a:lnTo>
                  <a:pt x="60502" y="424055"/>
                </a:lnTo>
                <a:lnTo>
                  <a:pt x="91504" y="455133"/>
                </a:lnTo>
                <a:lnTo>
                  <a:pt x="127402" y="480572"/>
                </a:lnTo>
                <a:lnTo>
                  <a:pt x="167468" y="499642"/>
                </a:lnTo>
                <a:lnTo>
                  <a:pt x="210976" y="511618"/>
                </a:lnTo>
                <a:lnTo>
                  <a:pt x="257198" y="515771"/>
                </a:lnTo>
                <a:lnTo>
                  <a:pt x="303420" y="511618"/>
                </a:lnTo>
                <a:lnTo>
                  <a:pt x="346927" y="499642"/>
                </a:lnTo>
                <a:lnTo>
                  <a:pt x="386994" y="480572"/>
                </a:lnTo>
                <a:lnTo>
                  <a:pt x="422892" y="455133"/>
                </a:lnTo>
                <a:lnTo>
                  <a:pt x="453894" y="424055"/>
                </a:lnTo>
                <a:lnTo>
                  <a:pt x="479273" y="388064"/>
                </a:lnTo>
                <a:lnTo>
                  <a:pt x="498301" y="347887"/>
                </a:lnTo>
                <a:lnTo>
                  <a:pt x="510251" y="304252"/>
                </a:lnTo>
                <a:lnTo>
                  <a:pt x="514396" y="257885"/>
                </a:lnTo>
                <a:lnTo>
                  <a:pt x="510251" y="211519"/>
                </a:lnTo>
                <a:lnTo>
                  <a:pt x="498301" y="167884"/>
                </a:lnTo>
                <a:lnTo>
                  <a:pt x="479273" y="127707"/>
                </a:lnTo>
                <a:lnTo>
                  <a:pt x="453894" y="91716"/>
                </a:lnTo>
                <a:lnTo>
                  <a:pt x="422892" y="60637"/>
                </a:lnTo>
                <a:lnTo>
                  <a:pt x="386994" y="35199"/>
                </a:lnTo>
                <a:lnTo>
                  <a:pt x="346927" y="16129"/>
                </a:lnTo>
                <a:lnTo>
                  <a:pt x="303420" y="4153"/>
                </a:lnTo>
                <a:lnTo>
                  <a:pt x="257198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CustomShape 10"/>
          <p:cNvSpPr/>
          <p:nvPr/>
        </p:nvSpPr>
        <p:spPr>
          <a:xfrm>
            <a:off x="6561360" y="2227320"/>
            <a:ext cx="514800" cy="515880"/>
          </a:xfrm>
          <a:custGeom>
            <a:avLst/>
            <a:gdLst/>
            <a:ahLst/>
            <a:rect l="l" t="t" r="r" b="b"/>
            <a:pathLst>
              <a:path w="514984" h="516255">
                <a:moveTo>
                  <a:pt x="0" y="257885"/>
                </a:moveTo>
                <a:lnTo>
                  <a:pt x="4145" y="211519"/>
                </a:lnTo>
                <a:lnTo>
                  <a:pt x="16095" y="167884"/>
                </a:lnTo>
                <a:lnTo>
                  <a:pt x="35123" y="127707"/>
                </a:lnTo>
                <a:lnTo>
                  <a:pt x="60502" y="91716"/>
                </a:lnTo>
                <a:lnTo>
                  <a:pt x="91504" y="60637"/>
                </a:lnTo>
                <a:lnTo>
                  <a:pt x="127402" y="35199"/>
                </a:lnTo>
                <a:lnTo>
                  <a:pt x="167468" y="16129"/>
                </a:lnTo>
                <a:lnTo>
                  <a:pt x="210976" y="4153"/>
                </a:lnTo>
                <a:lnTo>
                  <a:pt x="257198" y="0"/>
                </a:lnTo>
                <a:lnTo>
                  <a:pt x="303420" y="4153"/>
                </a:lnTo>
                <a:lnTo>
                  <a:pt x="346927" y="16129"/>
                </a:lnTo>
                <a:lnTo>
                  <a:pt x="386994" y="35199"/>
                </a:lnTo>
                <a:lnTo>
                  <a:pt x="422892" y="60637"/>
                </a:lnTo>
                <a:lnTo>
                  <a:pt x="453894" y="91716"/>
                </a:lnTo>
                <a:lnTo>
                  <a:pt x="479273" y="127707"/>
                </a:lnTo>
                <a:lnTo>
                  <a:pt x="498301" y="167884"/>
                </a:lnTo>
                <a:lnTo>
                  <a:pt x="510251" y="211519"/>
                </a:lnTo>
                <a:lnTo>
                  <a:pt x="514396" y="257885"/>
                </a:lnTo>
                <a:lnTo>
                  <a:pt x="510251" y="304252"/>
                </a:lnTo>
                <a:lnTo>
                  <a:pt x="498301" y="347887"/>
                </a:lnTo>
                <a:lnTo>
                  <a:pt x="479273" y="388064"/>
                </a:lnTo>
                <a:lnTo>
                  <a:pt x="453894" y="424055"/>
                </a:lnTo>
                <a:lnTo>
                  <a:pt x="422892" y="455133"/>
                </a:lnTo>
                <a:lnTo>
                  <a:pt x="386994" y="480572"/>
                </a:lnTo>
                <a:lnTo>
                  <a:pt x="346927" y="499642"/>
                </a:lnTo>
                <a:lnTo>
                  <a:pt x="303420" y="511618"/>
                </a:lnTo>
                <a:lnTo>
                  <a:pt x="257198" y="515771"/>
                </a:lnTo>
                <a:lnTo>
                  <a:pt x="210976" y="511618"/>
                </a:lnTo>
                <a:lnTo>
                  <a:pt x="167468" y="499642"/>
                </a:lnTo>
                <a:lnTo>
                  <a:pt x="127402" y="480572"/>
                </a:lnTo>
                <a:lnTo>
                  <a:pt x="91504" y="455133"/>
                </a:lnTo>
                <a:lnTo>
                  <a:pt x="60502" y="424055"/>
                </a:lnTo>
                <a:lnTo>
                  <a:pt x="35123" y="388064"/>
                </a:lnTo>
                <a:lnTo>
                  <a:pt x="16095" y="347887"/>
                </a:lnTo>
                <a:lnTo>
                  <a:pt x="4145" y="304252"/>
                </a:lnTo>
                <a:lnTo>
                  <a:pt x="0" y="257885"/>
                </a:lnTo>
                <a:close/>
              </a:path>
            </a:pathLst>
          </a:custGeom>
          <a:noFill/>
          <a:ln w="45360">
            <a:solidFill>
              <a:srgbClr val="006f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CustomShape 11"/>
          <p:cNvSpPr/>
          <p:nvPr/>
        </p:nvSpPr>
        <p:spPr>
          <a:xfrm>
            <a:off x="6702840" y="2241720"/>
            <a:ext cx="229680" cy="4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2600">
              <a:lnSpc>
                <a:spcPct val="100000"/>
              </a:lnSpc>
              <a:spcBef>
                <a:spcPts val="91"/>
              </a:spcBef>
            </a:pPr>
            <a:r>
              <a:rPr b="1" lang="ru-RU" sz="2900" spc="-12" strike="noStrike">
                <a:solidFill>
                  <a:srgbClr val="ffffff"/>
                </a:solidFill>
                <a:latin typeface="Arial"/>
              </a:rPr>
              <a:t>1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279" name="CustomShape 12"/>
          <p:cNvSpPr/>
          <p:nvPr/>
        </p:nvSpPr>
        <p:spPr>
          <a:xfrm>
            <a:off x="6569640" y="4771800"/>
            <a:ext cx="515880" cy="515880"/>
          </a:xfrm>
          <a:custGeom>
            <a:avLst/>
            <a:gdLst/>
            <a:ahLst/>
            <a:rect l="l" t="t" r="r" b="b"/>
            <a:pathLst>
              <a:path w="516254" h="516254">
                <a:moveTo>
                  <a:pt x="257885" y="0"/>
                </a:moveTo>
                <a:lnTo>
                  <a:pt x="211519" y="4153"/>
                </a:lnTo>
                <a:lnTo>
                  <a:pt x="167884" y="16129"/>
                </a:lnTo>
                <a:lnTo>
                  <a:pt x="127707" y="35199"/>
                </a:lnTo>
                <a:lnTo>
                  <a:pt x="91716" y="60637"/>
                </a:lnTo>
                <a:lnTo>
                  <a:pt x="60637" y="91716"/>
                </a:lnTo>
                <a:lnTo>
                  <a:pt x="35199" y="127707"/>
                </a:lnTo>
                <a:lnTo>
                  <a:pt x="16129" y="167884"/>
                </a:lnTo>
                <a:lnTo>
                  <a:pt x="4153" y="211519"/>
                </a:lnTo>
                <a:lnTo>
                  <a:pt x="0" y="257885"/>
                </a:lnTo>
                <a:lnTo>
                  <a:pt x="4153" y="304252"/>
                </a:lnTo>
                <a:lnTo>
                  <a:pt x="16129" y="347887"/>
                </a:lnTo>
                <a:lnTo>
                  <a:pt x="35199" y="388064"/>
                </a:lnTo>
                <a:lnTo>
                  <a:pt x="60637" y="424055"/>
                </a:lnTo>
                <a:lnTo>
                  <a:pt x="91716" y="455133"/>
                </a:lnTo>
                <a:lnTo>
                  <a:pt x="127707" y="480572"/>
                </a:lnTo>
                <a:lnTo>
                  <a:pt x="167884" y="499642"/>
                </a:lnTo>
                <a:lnTo>
                  <a:pt x="211519" y="511618"/>
                </a:lnTo>
                <a:lnTo>
                  <a:pt x="257885" y="515771"/>
                </a:lnTo>
                <a:lnTo>
                  <a:pt x="304252" y="511618"/>
                </a:lnTo>
                <a:lnTo>
                  <a:pt x="347887" y="499642"/>
                </a:lnTo>
                <a:lnTo>
                  <a:pt x="388064" y="480572"/>
                </a:lnTo>
                <a:lnTo>
                  <a:pt x="424055" y="455133"/>
                </a:lnTo>
                <a:lnTo>
                  <a:pt x="455133" y="424055"/>
                </a:lnTo>
                <a:lnTo>
                  <a:pt x="480572" y="388064"/>
                </a:lnTo>
                <a:lnTo>
                  <a:pt x="499642" y="347887"/>
                </a:lnTo>
                <a:lnTo>
                  <a:pt x="511618" y="304252"/>
                </a:lnTo>
                <a:lnTo>
                  <a:pt x="515771" y="257885"/>
                </a:lnTo>
                <a:lnTo>
                  <a:pt x="511618" y="211519"/>
                </a:lnTo>
                <a:lnTo>
                  <a:pt x="499642" y="167884"/>
                </a:lnTo>
                <a:lnTo>
                  <a:pt x="480572" y="127707"/>
                </a:lnTo>
                <a:lnTo>
                  <a:pt x="455133" y="91716"/>
                </a:lnTo>
                <a:lnTo>
                  <a:pt x="424055" y="60637"/>
                </a:lnTo>
                <a:lnTo>
                  <a:pt x="388064" y="35199"/>
                </a:lnTo>
                <a:lnTo>
                  <a:pt x="347887" y="16129"/>
                </a:lnTo>
                <a:lnTo>
                  <a:pt x="304252" y="4153"/>
                </a:lnTo>
                <a:lnTo>
                  <a:pt x="257885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13"/>
          <p:cNvSpPr/>
          <p:nvPr/>
        </p:nvSpPr>
        <p:spPr>
          <a:xfrm>
            <a:off x="6569640" y="4771800"/>
            <a:ext cx="515880" cy="515880"/>
          </a:xfrm>
          <a:custGeom>
            <a:avLst/>
            <a:gdLst/>
            <a:ahLst/>
            <a:rect l="l" t="t" r="r" b="b"/>
            <a:pathLst>
              <a:path w="516254" h="516254">
                <a:moveTo>
                  <a:pt x="0" y="257885"/>
                </a:moveTo>
                <a:lnTo>
                  <a:pt x="4153" y="211519"/>
                </a:lnTo>
                <a:lnTo>
                  <a:pt x="16129" y="167884"/>
                </a:lnTo>
                <a:lnTo>
                  <a:pt x="35199" y="127707"/>
                </a:lnTo>
                <a:lnTo>
                  <a:pt x="60637" y="91716"/>
                </a:lnTo>
                <a:lnTo>
                  <a:pt x="91716" y="60637"/>
                </a:lnTo>
                <a:lnTo>
                  <a:pt x="127707" y="35199"/>
                </a:lnTo>
                <a:lnTo>
                  <a:pt x="167884" y="16129"/>
                </a:lnTo>
                <a:lnTo>
                  <a:pt x="211519" y="4153"/>
                </a:lnTo>
                <a:lnTo>
                  <a:pt x="257885" y="0"/>
                </a:lnTo>
                <a:lnTo>
                  <a:pt x="304252" y="4153"/>
                </a:lnTo>
                <a:lnTo>
                  <a:pt x="347887" y="16129"/>
                </a:lnTo>
                <a:lnTo>
                  <a:pt x="388064" y="35199"/>
                </a:lnTo>
                <a:lnTo>
                  <a:pt x="424055" y="60637"/>
                </a:lnTo>
                <a:lnTo>
                  <a:pt x="455133" y="91716"/>
                </a:lnTo>
                <a:lnTo>
                  <a:pt x="480572" y="127707"/>
                </a:lnTo>
                <a:lnTo>
                  <a:pt x="499642" y="167884"/>
                </a:lnTo>
                <a:lnTo>
                  <a:pt x="511618" y="211519"/>
                </a:lnTo>
                <a:lnTo>
                  <a:pt x="515771" y="257885"/>
                </a:lnTo>
                <a:lnTo>
                  <a:pt x="511618" y="304252"/>
                </a:lnTo>
                <a:lnTo>
                  <a:pt x="499642" y="347887"/>
                </a:lnTo>
                <a:lnTo>
                  <a:pt x="480572" y="388064"/>
                </a:lnTo>
                <a:lnTo>
                  <a:pt x="455133" y="424055"/>
                </a:lnTo>
                <a:lnTo>
                  <a:pt x="424055" y="455133"/>
                </a:lnTo>
                <a:lnTo>
                  <a:pt x="388064" y="480572"/>
                </a:lnTo>
                <a:lnTo>
                  <a:pt x="347887" y="499642"/>
                </a:lnTo>
                <a:lnTo>
                  <a:pt x="304252" y="511618"/>
                </a:lnTo>
                <a:lnTo>
                  <a:pt x="257885" y="515771"/>
                </a:lnTo>
                <a:lnTo>
                  <a:pt x="211519" y="511618"/>
                </a:lnTo>
                <a:lnTo>
                  <a:pt x="167884" y="499642"/>
                </a:lnTo>
                <a:lnTo>
                  <a:pt x="127707" y="480572"/>
                </a:lnTo>
                <a:lnTo>
                  <a:pt x="91716" y="455133"/>
                </a:lnTo>
                <a:lnTo>
                  <a:pt x="60637" y="424055"/>
                </a:lnTo>
                <a:lnTo>
                  <a:pt x="35199" y="388064"/>
                </a:lnTo>
                <a:lnTo>
                  <a:pt x="16129" y="347887"/>
                </a:lnTo>
                <a:lnTo>
                  <a:pt x="4153" y="304252"/>
                </a:lnTo>
                <a:lnTo>
                  <a:pt x="0" y="257885"/>
                </a:lnTo>
                <a:close/>
              </a:path>
            </a:pathLst>
          </a:custGeom>
          <a:noFill/>
          <a:ln w="45360">
            <a:solidFill>
              <a:srgbClr val="006f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14"/>
          <p:cNvSpPr/>
          <p:nvPr/>
        </p:nvSpPr>
        <p:spPr>
          <a:xfrm>
            <a:off x="6711480" y="4785840"/>
            <a:ext cx="229680" cy="4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2600">
              <a:lnSpc>
                <a:spcPct val="100000"/>
              </a:lnSpc>
              <a:spcBef>
                <a:spcPts val="91"/>
              </a:spcBef>
            </a:pPr>
            <a:r>
              <a:rPr b="1" lang="ru-RU" sz="2900" spc="-12" strike="noStrike">
                <a:solidFill>
                  <a:srgbClr val="ffffff"/>
                </a:solidFill>
                <a:latin typeface="Arial"/>
              </a:rPr>
              <a:t>2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282" name="CustomShape 15"/>
          <p:cNvSpPr/>
          <p:nvPr/>
        </p:nvSpPr>
        <p:spPr>
          <a:xfrm>
            <a:off x="13699440" y="2227320"/>
            <a:ext cx="514800" cy="515880"/>
          </a:xfrm>
          <a:custGeom>
            <a:avLst/>
            <a:gdLst/>
            <a:ahLst/>
            <a:rect l="l" t="t" r="r" b="b"/>
            <a:pathLst>
              <a:path w="514984" h="516255">
                <a:moveTo>
                  <a:pt x="257198" y="0"/>
                </a:moveTo>
                <a:lnTo>
                  <a:pt x="210976" y="4153"/>
                </a:lnTo>
                <a:lnTo>
                  <a:pt x="167468" y="16129"/>
                </a:lnTo>
                <a:lnTo>
                  <a:pt x="127402" y="35199"/>
                </a:lnTo>
                <a:lnTo>
                  <a:pt x="91504" y="60637"/>
                </a:lnTo>
                <a:lnTo>
                  <a:pt x="60502" y="91716"/>
                </a:lnTo>
                <a:lnTo>
                  <a:pt x="35123" y="127707"/>
                </a:lnTo>
                <a:lnTo>
                  <a:pt x="16095" y="167884"/>
                </a:lnTo>
                <a:lnTo>
                  <a:pt x="4145" y="211519"/>
                </a:lnTo>
                <a:lnTo>
                  <a:pt x="0" y="257885"/>
                </a:lnTo>
                <a:lnTo>
                  <a:pt x="4145" y="304252"/>
                </a:lnTo>
                <a:lnTo>
                  <a:pt x="16095" y="347887"/>
                </a:lnTo>
                <a:lnTo>
                  <a:pt x="35123" y="388064"/>
                </a:lnTo>
                <a:lnTo>
                  <a:pt x="60502" y="424055"/>
                </a:lnTo>
                <a:lnTo>
                  <a:pt x="91504" y="455133"/>
                </a:lnTo>
                <a:lnTo>
                  <a:pt x="127402" y="480572"/>
                </a:lnTo>
                <a:lnTo>
                  <a:pt x="167468" y="499642"/>
                </a:lnTo>
                <a:lnTo>
                  <a:pt x="210976" y="511618"/>
                </a:lnTo>
                <a:lnTo>
                  <a:pt x="257198" y="515771"/>
                </a:lnTo>
                <a:lnTo>
                  <a:pt x="303420" y="511618"/>
                </a:lnTo>
                <a:lnTo>
                  <a:pt x="346927" y="499642"/>
                </a:lnTo>
                <a:lnTo>
                  <a:pt x="386994" y="480572"/>
                </a:lnTo>
                <a:lnTo>
                  <a:pt x="422892" y="455133"/>
                </a:lnTo>
                <a:lnTo>
                  <a:pt x="453894" y="424055"/>
                </a:lnTo>
                <a:lnTo>
                  <a:pt x="479273" y="388064"/>
                </a:lnTo>
                <a:lnTo>
                  <a:pt x="498301" y="347887"/>
                </a:lnTo>
                <a:lnTo>
                  <a:pt x="510251" y="304252"/>
                </a:lnTo>
                <a:lnTo>
                  <a:pt x="514396" y="257885"/>
                </a:lnTo>
                <a:lnTo>
                  <a:pt x="510251" y="211519"/>
                </a:lnTo>
                <a:lnTo>
                  <a:pt x="498301" y="167884"/>
                </a:lnTo>
                <a:lnTo>
                  <a:pt x="479273" y="127707"/>
                </a:lnTo>
                <a:lnTo>
                  <a:pt x="453894" y="91716"/>
                </a:lnTo>
                <a:lnTo>
                  <a:pt x="422892" y="60637"/>
                </a:lnTo>
                <a:lnTo>
                  <a:pt x="386994" y="35199"/>
                </a:lnTo>
                <a:lnTo>
                  <a:pt x="346927" y="16129"/>
                </a:lnTo>
                <a:lnTo>
                  <a:pt x="303420" y="4153"/>
                </a:lnTo>
                <a:lnTo>
                  <a:pt x="257198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16"/>
          <p:cNvSpPr/>
          <p:nvPr/>
        </p:nvSpPr>
        <p:spPr>
          <a:xfrm>
            <a:off x="13699440" y="2227320"/>
            <a:ext cx="514800" cy="515880"/>
          </a:xfrm>
          <a:custGeom>
            <a:avLst/>
            <a:gdLst/>
            <a:ahLst/>
            <a:rect l="l" t="t" r="r" b="b"/>
            <a:pathLst>
              <a:path w="514984" h="516255">
                <a:moveTo>
                  <a:pt x="0" y="257885"/>
                </a:moveTo>
                <a:lnTo>
                  <a:pt x="4145" y="211519"/>
                </a:lnTo>
                <a:lnTo>
                  <a:pt x="16095" y="167884"/>
                </a:lnTo>
                <a:lnTo>
                  <a:pt x="35123" y="127707"/>
                </a:lnTo>
                <a:lnTo>
                  <a:pt x="60502" y="91716"/>
                </a:lnTo>
                <a:lnTo>
                  <a:pt x="91504" y="60637"/>
                </a:lnTo>
                <a:lnTo>
                  <a:pt x="127402" y="35199"/>
                </a:lnTo>
                <a:lnTo>
                  <a:pt x="167468" y="16129"/>
                </a:lnTo>
                <a:lnTo>
                  <a:pt x="210976" y="4153"/>
                </a:lnTo>
                <a:lnTo>
                  <a:pt x="257198" y="0"/>
                </a:lnTo>
                <a:lnTo>
                  <a:pt x="303420" y="4153"/>
                </a:lnTo>
                <a:lnTo>
                  <a:pt x="346927" y="16129"/>
                </a:lnTo>
                <a:lnTo>
                  <a:pt x="386994" y="35199"/>
                </a:lnTo>
                <a:lnTo>
                  <a:pt x="422892" y="60637"/>
                </a:lnTo>
                <a:lnTo>
                  <a:pt x="453894" y="91716"/>
                </a:lnTo>
                <a:lnTo>
                  <a:pt x="479273" y="127707"/>
                </a:lnTo>
                <a:lnTo>
                  <a:pt x="498301" y="167884"/>
                </a:lnTo>
                <a:lnTo>
                  <a:pt x="510251" y="211519"/>
                </a:lnTo>
                <a:lnTo>
                  <a:pt x="514396" y="257885"/>
                </a:lnTo>
                <a:lnTo>
                  <a:pt x="510251" y="304252"/>
                </a:lnTo>
                <a:lnTo>
                  <a:pt x="498301" y="347887"/>
                </a:lnTo>
                <a:lnTo>
                  <a:pt x="479273" y="388064"/>
                </a:lnTo>
                <a:lnTo>
                  <a:pt x="453894" y="424055"/>
                </a:lnTo>
                <a:lnTo>
                  <a:pt x="422892" y="455133"/>
                </a:lnTo>
                <a:lnTo>
                  <a:pt x="386994" y="480572"/>
                </a:lnTo>
                <a:lnTo>
                  <a:pt x="346927" y="499642"/>
                </a:lnTo>
                <a:lnTo>
                  <a:pt x="303420" y="511618"/>
                </a:lnTo>
                <a:lnTo>
                  <a:pt x="257198" y="515771"/>
                </a:lnTo>
                <a:lnTo>
                  <a:pt x="210976" y="511618"/>
                </a:lnTo>
                <a:lnTo>
                  <a:pt x="167468" y="499642"/>
                </a:lnTo>
                <a:lnTo>
                  <a:pt x="127402" y="480572"/>
                </a:lnTo>
                <a:lnTo>
                  <a:pt x="91504" y="455133"/>
                </a:lnTo>
                <a:lnTo>
                  <a:pt x="60502" y="424055"/>
                </a:lnTo>
                <a:lnTo>
                  <a:pt x="35123" y="388064"/>
                </a:lnTo>
                <a:lnTo>
                  <a:pt x="16095" y="347887"/>
                </a:lnTo>
                <a:lnTo>
                  <a:pt x="4145" y="304252"/>
                </a:lnTo>
                <a:lnTo>
                  <a:pt x="0" y="257885"/>
                </a:lnTo>
                <a:close/>
              </a:path>
            </a:pathLst>
          </a:custGeom>
          <a:noFill/>
          <a:ln w="45360">
            <a:solidFill>
              <a:srgbClr val="006f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17"/>
          <p:cNvSpPr/>
          <p:nvPr/>
        </p:nvSpPr>
        <p:spPr>
          <a:xfrm>
            <a:off x="13841640" y="2241720"/>
            <a:ext cx="229680" cy="4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2600">
              <a:lnSpc>
                <a:spcPct val="100000"/>
              </a:lnSpc>
              <a:spcBef>
                <a:spcPts val="91"/>
              </a:spcBef>
            </a:pPr>
            <a:r>
              <a:rPr b="1" lang="ru-RU" sz="2900" spc="-7" strike="noStrike">
                <a:solidFill>
                  <a:srgbClr val="ffffff"/>
                </a:solidFill>
                <a:latin typeface="Arial"/>
              </a:rPr>
              <a:t>3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285" name="CustomShape 18"/>
          <p:cNvSpPr/>
          <p:nvPr/>
        </p:nvSpPr>
        <p:spPr>
          <a:xfrm>
            <a:off x="13703760" y="5415480"/>
            <a:ext cx="515880" cy="515880"/>
          </a:xfrm>
          <a:custGeom>
            <a:avLst/>
            <a:gdLst/>
            <a:ahLst/>
            <a:rect l="l" t="t" r="r" b="b"/>
            <a:pathLst>
              <a:path w="516255" h="516254">
                <a:moveTo>
                  <a:pt x="257885" y="0"/>
                </a:moveTo>
                <a:lnTo>
                  <a:pt x="211519" y="4153"/>
                </a:lnTo>
                <a:lnTo>
                  <a:pt x="167884" y="16129"/>
                </a:lnTo>
                <a:lnTo>
                  <a:pt x="127707" y="35199"/>
                </a:lnTo>
                <a:lnTo>
                  <a:pt x="91716" y="60637"/>
                </a:lnTo>
                <a:lnTo>
                  <a:pt x="60637" y="91716"/>
                </a:lnTo>
                <a:lnTo>
                  <a:pt x="35199" y="127707"/>
                </a:lnTo>
                <a:lnTo>
                  <a:pt x="16129" y="167884"/>
                </a:lnTo>
                <a:lnTo>
                  <a:pt x="4153" y="211519"/>
                </a:lnTo>
                <a:lnTo>
                  <a:pt x="0" y="257885"/>
                </a:lnTo>
                <a:lnTo>
                  <a:pt x="4153" y="304252"/>
                </a:lnTo>
                <a:lnTo>
                  <a:pt x="16129" y="347887"/>
                </a:lnTo>
                <a:lnTo>
                  <a:pt x="35199" y="388064"/>
                </a:lnTo>
                <a:lnTo>
                  <a:pt x="60637" y="424055"/>
                </a:lnTo>
                <a:lnTo>
                  <a:pt x="91716" y="455133"/>
                </a:lnTo>
                <a:lnTo>
                  <a:pt x="127707" y="480572"/>
                </a:lnTo>
                <a:lnTo>
                  <a:pt x="167884" y="499642"/>
                </a:lnTo>
                <a:lnTo>
                  <a:pt x="211519" y="511618"/>
                </a:lnTo>
                <a:lnTo>
                  <a:pt x="257885" y="515771"/>
                </a:lnTo>
                <a:lnTo>
                  <a:pt x="304252" y="511618"/>
                </a:lnTo>
                <a:lnTo>
                  <a:pt x="347887" y="499642"/>
                </a:lnTo>
                <a:lnTo>
                  <a:pt x="388064" y="480572"/>
                </a:lnTo>
                <a:lnTo>
                  <a:pt x="424055" y="455133"/>
                </a:lnTo>
                <a:lnTo>
                  <a:pt x="455133" y="424055"/>
                </a:lnTo>
                <a:lnTo>
                  <a:pt x="480572" y="388064"/>
                </a:lnTo>
                <a:lnTo>
                  <a:pt x="499642" y="347887"/>
                </a:lnTo>
                <a:lnTo>
                  <a:pt x="511618" y="304252"/>
                </a:lnTo>
                <a:lnTo>
                  <a:pt x="515771" y="257885"/>
                </a:lnTo>
                <a:lnTo>
                  <a:pt x="511618" y="211519"/>
                </a:lnTo>
                <a:lnTo>
                  <a:pt x="499642" y="167884"/>
                </a:lnTo>
                <a:lnTo>
                  <a:pt x="480572" y="127707"/>
                </a:lnTo>
                <a:lnTo>
                  <a:pt x="455133" y="91716"/>
                </a:lnTo>
                <a:lnTo>
                  <a:pt x="424055" y="60637"/>
                </a:lnTo>
                <a:lnTo>
                  <a:pt x="388064" y="35199"/>
                </a:lnTo>
                <a:lnTo>
                  <a:pt x="347887" y="16129"/>
                </a:lnTo>
                <a:lnTo>
                  <a:pt x="304252" y="4153"/>
                </a:lnTo>
                <a:lnTo>
                  <a:pt x="257885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CustomShape 19"/>
          <p:cNvSpPr/>
          <p:nvPr/>
        </p:nvSpPr>
        <p:spPr>
          <a:xfrm>
            <a:off x="13703760" y="5415480"/>
            <a:ext cx="515880" cy="515880"/>
          </a:xfrm>
          <a:custGeom>
            <a:avLst/>
            <a:gdLst/>
            <a:ahLst/>
            <a:rect l="l" t="t" r="r" b="b"/>
            <a:pathLst>
              <a:path w="516255" h="516254">
                <a:moveTo>
                  <a:pt x="0" y="257885"/>
                </a:moveTo>
                <a:lnTo>
                  <a:pt x="4153" y="211519"/>
                </a:lnTo>
                <a:lnTo>
                  <a:pt x="16129" y="167884"/>
                </a:lnTo>
                <a:lnTo>
                  <a:pt x="35199" y="127707"/>
                </a:lnTo>
                <a:lnTo>
                  <a:pt x="60637" y="91716"/>
                </a:lnTo>
                <a:lnTo>
                  <a:pt x="91716" y="60637"/>
                </a:lnTo>
                <a:lnTo>
                  <a:pt x="127707" y="35199"/>
                </a:lnTo>
                <a:lnTo>
                  <a:pt x="167884" y="16129"/>
                </a:lnTo>
                <a:lnTo>
                  <a:pt x="211519" y="4153"/>
                </a:lnTo>
                <a:lnTo>
                  <a:pt x="257885" y="0"/>
                </a:lnTo>
                <a:lnTo>
                  <a:pt x="304252" y="4153"/>
                </a:lnTo>
                <a:lnTo>
                  <a:pt x="347887" y="16129"/>
                </a:lnTo>
                <a:lnTo>
                  <a:pt x="388064" y="35199"/>
                </a:lnTo>
                <a:lnTo>
                  <a:pt x="424055" y="60637"/>
                </a:lnTo>
                <a:lnTo>
                  <a:pt x="455133" y="91716"/>
                </a:lnTo>
                <a:lnTo>
                  <a:pt x="480572" y="127707"/>
                </a:lnTo>
                <a:lnTo>
                  <a:pt x="499642" y="167884"/>
                </a:lnTo>
                <a:lnTo>
                  <a:pt x="511618" y="211519"/>
                </a:lnTo>
                <a:lnTo>
                  <a:pt x="515771" y="257885"/>
                </a:lnTo>
                <a:lnTo>
                  <a:pt x="511618" y="304252"/>
                </a:lnTo>
                <a:lnTo>
                  <a:pt x="499642" y="347887"/>
                </a:lnTo>
                <a:lnTo>
                  <a:pt x="480572" y="388064"/>
                </a:lnTo>
                <a:lnTo>
                  <a:pt x="455133" y="424055"/>
                </a:lnTo>
                <a:lnTo>
                  <a:pt x="424055" y="455133"/>
                </a:lnTo>
                <a:lnTo>
                  <a:pt x="388064" y="480572"/>
                </a:lnTo>
                <a:lnTo>
                  <a:pt x="347887" y="499642"/>
                </a:lnTo>
                <a:lnTo>
                  <a:pt x="304252" y="511618"/>
                </a:lnTo>
                <a:lnTo>
                  <a:pt x="257885" y="515771"/>
                </a:lnTo>
                <a:lnTo>
                  <a:pt x="211519" y="511618"/>
                </a:lnTo>
                <a:lnTo>
                  <a:pt x="167884" y="499642"/>
                </a:lnTo>
                <a:lnTo>
                  <a:pt x="127707" y="480572"/>
                </a:lnTo>
                <a:lnTo>
                  <a:pt x="91716" y="455133"/>
                </a:lnTo>
                <a:lnTo>
                  <a:pt x="60637" y="424055"/>
                </a:lnTo>
                <a:lnTo>
                  <a:pt x="35199" y="388064"/>
                </a:lnTo>
                <a:lnTo>
                  <a:pt x="16129" y="347887"/>
                </a:lnTo>
                <a:lnTo>
                  <a:pt x="4153" y="304252"/>
                </a:lnTo>
                <a:lnTo>
                  <a:pt x="0" y="257885"/>
                </a:lnTo>
                <a:close/>
              </a:path>
            </a:pathLst>
          </a:custGeom>
          <a:noFill/>
          <a:ln w="45360">
            <a:solidFill>
              <a:srgbClr val="006f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20"/>
          <p:cNvSpPr/>
          <p:nvPr/>
        </p:nvSpPr>
        <p:spPr>
          <a:xfrm>
            <a:off x="13846320" y="5429880"/>
            <a:ext cx="229680" cy="4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2600">
              <a:lnSpc>
                <a:spcPct val="100000"/>
              </a:lnSpc>
              <a:spcBef>
                <a:spcPts val="91"/>
              </a:spcBef>
            </a:pPr>
            <a:r>
              <a:rPr b="1" lang="ru-RU" sz="2900" spc="-12" strike="noStrike">
                <a:solidFill>
                  <a:srgbClr val="ffffff"/>
                </a:solidFill>
                <a:latin typeface="Arial"/>
              </a:rPr>
              <a:t>4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288" name="CustomShape 21"/>
          <p:cNvSpPr/>
          <p:nvPr/>
        </p:nvSpPr>
        <p:spPr>
          <a:xfrm>
            <a:off x="6750360" y="2743200"/>
            <a:ext cx="136080" cy="1916640"/>
          </a:xfrm>
          <a:custGeom>
            <a:avLst/>
            <a:gdLst/>
            <a:ahLst/>
            <a:rect l="l" t="t" r="r" b="b"/>
            <a:pathLst>
              <a:path w="136525" h="1917064">
                <a:moveTo>
                  <a:pt x="0" y="1780788"/>
                </a:moveTo>
                <a:lnTo>
                  <a:pt x="68081" y="1916952"/>
                </a:lnTo>
                <a:lnTo>
                  <a:pt x="113469" y="1826176"/>
                </a:lnTo>
                <a:lnTo>
                  <a:pt x="45387" y="1826176"/>
                </a:lnTo>
                <a:lnTo>
                  <a:pt x="45387" y="1811046"/>
                </a:lnTo>
                <a:lnTo>
                  <a:pt x="0" y="1780788"/>
                </a:lnTo>
                <a:close/>
                <a:moveTo>
                  <a:pt x="45387" y="1811046"/>
                </a:moveTo>
                <a:lnTo>
                  <a:pt x="45387" y="1826176"/>
                </a:lnTo>
                <a:lnTo>
                  <a:pt x="68081" y="1826176"/>
                </a:lnTo>
                <a:lnTo>
                  <a:pt x="45387" y="1811046"/>
                </a:lnTo>
                <a:close/>
                <a:moveTo>
                  <a:pt x="90775" y="0"/>
                </a:moveTo>
                <a:lnTo>
                  <a:pt x="45387" y="0"/>
                </a:lnTo>
                <a:lnTo>
                  <a:pt x="45387" y="1811046"/>
                </a:lnTo>
                <a:lnTo>
                  <a:pt x="68081" y="1826176"/>
                </a:lnTo>
                <a:lnTo>
                  <a:pt x="90775" y="1811046"/>
                </a:lnTo>
                <a:lnTo>
                  <a:pt x="90775" y="0"/>
                </a:lnTo>
                <a:close/>
                <a:moveTo>
                  <a:pt x="90775" y="1811046"/>
                </a:moveTo>
                <a:lnTo>
                  <a:pt x="68081" y="1826176"/>
                </a:lnTo>
                <a:lnTo>
                  <a:pt x="90775" y="1826176"/>
                </a:lnTo>
                <a:lnTo>
                  <a:pt x="90775" y="1811046"/>
                </a:lnTo>
                <a:close/>
                <a:moveTo>
                  <a:pt x="136163" y="1780788"/>
                </a:moveTo>
                <a:lnTo>
                  <a:pt x="90775" y="1811046"/>
                </a:lnTo>
                <a:lnTo>
                  <a:pt x="90775" y="1826176"/>
                </a:lnTo>
                <a:lnTo>
                  <a:pt x="113469" y="1826176"/>
                </a:lnTo>
                <a:lnTo>
                  <a:pt x="136163" y="1780788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22"/>
          <p:cNvSpPr/>
          <p:nvPr/>
        </p:nvSpPr>
        <p:spPr>
          <a:xfrm>
            <a:off x="13891320" y="2743200"/>
            <a:ext cx="136080" cy="2544120"/>
          </a:xfrm>
          <a:custGeom>
            <a:avLst/>
            <a:gdLst/>
            <a:ahLst/>
            <a:rect l="l" t="t" r="r" b="b"/>
            <a:pathLst>
              <a:path w="136525" h="2544445">
                <a:moveTo>
                  <a:pt x="0" y="2407966"/>
                </a:moveTo>
                <a:lnTo>
                  <a:pt x="68081" y="2544130"/>
                </a:lnTo>
                <a:lnTo>
                  <a:pt x="113469" y="2453354"/>
                </a:lnTo>
                <a:lnTo>
                  <a:pt x="45387" y="2453354"/>
                </a:lnTo>
                <a:lnTo>
                  <a:pt x="45387" y="2438225"/>
                </a:lnTo>
                <a:lnTo>
                  <a:pt x="0" y="2407966"/>
                </a:lnTo>
                <a:close/>
                <a:moveTo>
                  <a:pt x="45387" y="2438225"/>
                </a:moveTo>
                <a:lnTo>
                  <a:pt x="45387" y="2453354"/>
                </a:lnTo>
                <a:lnTo>
                  <a:pt x="68081" y="2453354"/>
                </a:lnTo>
                <a:lnTo>
                  <a:pt x="45387" y="2438225"/>
                </a:lnTo>
                <a:close/>
                <a:moveTo>
                  <a:pt x="90775" y="0"/>
                </a:moveTo>
                <a:lnTo>
                  <a:pt x="45387" y="0"/>
                </a:lnTo>
                <a:lnTo>
                  <a:pt x="45387" y="2438225"/>
                </a:lnTo>
                <a:lnTo>
                  <a:pt x="68081" y="2453354"/>
                </a:lnTo>
                <a:lnTo>
                  <a:pt x="90775" y="2438225"/>
                </a:lnTo>
                <a:lnTo>
                  <a:pt x="90775" y="0"/>
                </a:lnTo>
                <a:close/>
                <a:moveTo>
                  <a:pt x="90775" y="2438225"/>
                </a:moveTo>
                <a:lnTo>
                  <a:pt x="68081" y="2453354"/>
                </a:lnTo>
                <a:lnTo>
                  <a:pt x="90775" y="2453354"/>
                </a:lnTo>
                <a:lnTo>
                  <a:pt x="90775" y="2438225"/>
                </a:lnTo>
                <a:close/>
                <a:moveTo>
                  <a:pt x="136163" y="2407966"/>
                </a:moveTo>
                <a:lnTo>
                  <a:pt x="90775" y="2438225"/>
                </a:lnTo>
                <a:lnTo>
                  <a:pt x="90775" y="2453354"/>
                </a:lnTo>
                <a:lnTo>
                  <a:pt x="113469" y="2453354"/>
                </a:lnTo>
                <a:lnTo>
                  <a:pt x="136163" y="2407966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23"/>
          <p:cNvSpPr/>
          <p:nvPr/>
        </p:nvSpPr>
        <p:spPr>
          <a:xfrm>
            <a:off x="10177920" y="2520360"/>
            <a:ext cx="3385440" cy="2439360"/>
          </a:xfrm>
          <a:custGeom>
            <a:avLst/>
            <a:gdLst/>
            <a:ahLst/>
            <a:rect l="l" t="t" r="r" b="b"/>
            <a:pathLst>
              <a:path w="3385819" h="2439670">
                <a:moveTo>
                  <a:pt x="3286222" y="43336"/>
                </a:moveTo>
                <a:lnTo>
                  <a:pt x="0" y="2402350"/>
                </a:lnTo>
                <a:lnTo>
                  <a:pt x="26361" y="2439257"/>
                </a:lnTo>
                <a:lnTo>
                  <a:pt x="3312671" y="80262"/>
                </a:lnTo>
                <a:lnTo>
                  <a:pt x="3311713" y="52952"/>
                </a:lnTo>
                <a:lnTo>
                  <a:pt x="3286222" y="43336"/>
                </a:lnTo>
                <a:close/>
                <a:moveTo>
                  <a:pt x="3367351" y="34499"/>
                </a:moveTo>
                <a:lnTo>
                  <a:pt x="3298533" y="34499"/>
                </a:lnTo>
                <a:lnTo>
                  <a:pt x="3325009" y="71405"/>
                </a:lnTo>
                <a:lnTo>
                  <a:pt x="3312671" y="80262"/>
                </a:lnTo>
                <a:lnTo>
                  <a:pt x="3314579" y="134673"/>
                </a:lnTo>
                <a:lnTo>
                  <a:pt x="3367351" y="34499"/>
                </a:lnTo>
                <a:close/>
                <a:moveTo>
                  <a:pt x="3298533" y="34499"/>
                </a:moveTo>
                <a:lnTo>
                  <a:pt x="3286222" y="43336"/>
                </a:lnTo>
                <a:lnTo>
                  <a:pt x="3311713" y="52952"/>
                </a:lnTo>
                <a:lnTo>
                  <a:pt x="3312671" y="80262"/>
                </a:lnTo>
                <a:lnTo>
                  <a:pt x="3325009" y="71405"/>
                </a:lnTo>
                <a:lnTo>
                  <a:pt x="3298533" y="34499"/>
                </a:lnTo>
                <a:close/>
                <a:moveTo>
                  <a:pt x="3385526" y="0"/>
                </a:moveTo>
                <a:lnTo>
                  <a:pt x="3235150" y="24069"/>
                </a:lnTo>
                <a:lnTo>
                  <a:pt x="3286222" y="43336"/>
                </a:lnTo>
                <a:lnTo>
                  <a:pt x="3298533" y="34499"/>
                </a:lnTo>
                <a:lnTo>
                  <a:pt x="3367351" y="34499"/>
                </a:lnTo>
                <a:lnTo>
                  <a:pt x="3385526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24"/>
          <p:cNvSpPr/>
          <p:nvPr/>
        </p:nvSpPr>
        <p:spPr>
          <a:xfrm>
            <a:off x="3400560" y="5169240"/>
            <a:ext cx="360" cy="1213200"/>
          </a:xfrm>
          <a:custGeom>
            <a:avLst/>
            <a:gdLst/>
            <a:ahLst/>
            <a:rect l="l" t="t" r="r" b="b"/>
            <a:pathLst>
              <a:path w="0" h="1213485">
                <a:moveTo>
                  <a:pt x="0" y="0"/>
                </a:moveTo>
                <a:lnTo>
                  <a:pt x="0" y="1212980"/>
                </a:lnTo>
              </a:path>
            </a:pathLst>
          </a:custGeom>
          <a:noFill/>
          <a:ln w="45360">
            <a:solidFill>
              <a:srgbClr val="006f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25"/>
          <p:cNvSpPr/>
          <p:nvPr/>
        </p:nvSpPr>
        <p:spPr>
          <a:xfrm>
            <a:off x="1051920" y="11357280"/>
            <a:ext cx="11872080" cy="193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2600">
              <a:lnSpc>
                <a:spcPct val="101000"/>
              </a:lnSpc>
              <a:spcBef>
                <a:spcPts val="91"/>
              </a:spcBef>
            </a:pPr>
            <a:r>
              <a:rPr b="1" lang="ru-RU" sz="2500" spc="-7" strike="noStrike">
                <a:solidFill>
                  <a:srgbClr val="353535"/>
                </a:solidFill>
                <a:latin typeface="Arial"/>
              </a:rPr>
              <a:t>Госпитализация </a:t>
            </a:r>
            <a:r>
              <a:rPr b="1" lang="ru-RU" sz="2500" spc="-1" strike="noStrike">
                <a:solidFill>
                  <a:srgbClr val="353535"/>
                </a:solidFill>
                <a:latin typeface="Arial"/>
              </a:rPr>
              <a:t>осуществляется </a:t>
            </a:r>
            <a:r>
              <a:rPr b="1" lang="ru-RU" sz="2500" spc="9" strike="noStrike">
                <a:solidFill>
                  <a:srgbClr val="353535"/>
                </a:solidFill>
                <a:latin typeface="Arial"/>
              </a:rPr>
              <a:t>с </a:t>
            </a:r>
            <a:r>
              <a:rPr b="1" lang="ru-RU" sz="2500" spc="-12" strike="noStrike">
                <a:solidFill>
                  <a:srgbClr val="353535"/>
                </a:solidFill>
                <a:latin typeface="Arial"/>
              </a:rPr>
              <a:t>учетом </a:t>
            </a:r>
            <a:r>
              <a:rPr b="1" lang="ru-RU" sz="2500" spc="-1" strike="noStrike">
                <a:solidFill>
                  <a:srgbClr val="353535"/>
                </a:solidFill>
                <a:latin typeface="Arial"/>
              </a:rPr>
              <a:t>требований, предусмотренных  </a:t>
            </a:r>
            <a:r>
              <a:rPr b="1" lang="ru-RU" sz="2500" spc="4" strike="noStrike">
                <a:solidFill>
                  <a:srgbClr val="353535"/>
                </a:solidFill>
                <a:latin typeface="Arial"/>
              </a:rPr>
              <a:t>приказом </a:t>
            </a:r>
            <a:r>
              <a:rPr b="1" lang="ru-RU" sz="2500" spc="9" strike="noStrike">
                <a:solidFill>
                  <a:srgbClr val="353535"/>
                </a:solidFill>
                <a:latin typeface="Arial"/>
              </a:rPr>
              <a:t>Минздрава </a:t>
            </a:r>
            <a:r>
              <a:rPr b="1" lang="ru-RU" sz="2500" spc="-7" strike="noStrike">
                <a:solidFill>
                  <a:srgbClr val="353535"/>
                </a:solidFill>
                <a:latin typeface="Arial"/>
              </a:rPr>
              <a:t>России </a:t>
            </a:r>
            <a:r>
              <a:rPr b="1" lang="ru-RU" sz="2500" spc="-21" strike="noStrike">
                <a:solidFill>
                  <a:srgbClr val="353535"/>
                </a:solidFill>
                <a:latin typeface="Arial"/>
              </a:rPr>
              <a:t>от </a:t>
            </a:r>
            <a:r>
              <a:rPr b="1" lang="ru-RU" sz="2500" spc="9" strike="noStrike">
                <a:solidFill>
                  <a:srgbClr val="353535"/>
                </a:solidFill>
                <a:latin typeface="Arial"/>
              </a:rPr>
              <a:t>19.03.2020</a:t>
            </a:r>
            <a:r>
              <a:rPr b="1" lang="ru-RU" sz="2500" spc="148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1" lang="ru-RU" sz="2500" spc="24" strike="noStrike">
                <a:solidFill>
                  <a:srgbClr val="353535"/>
                </a:solidFill>
                <a:latin typeface="Arial"/>
              </a:rPr>
              <a:t>№</a:t>
            </a:r>
            <a:r>
              <a:rPr b="1" lang="ru-RU" sz="2500" spc="12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1" lang="ru-RU" sz="2500" spc="9" strike="noStrike">
                <a:solidFill>
                  <a:srgbClr val="353535"/>
                </a:solidFill>
                <a:latin typeface="Arial"/>
              </a:rPr>
              <a:t>198н</a:t>
            </a:r>
            <a:r>
              <a:rPr b="1" lang="ru-RU" sz="2500" spc="9" strike="noStrike">
                <a:solidFill>
                  <a:srgbClr val="353535"/>
                </a:solidFill>
                <a:latin typeface="Arial"/>
              </a:rPr>
              <a:t>	</a:t>
            </a:r>
            <a:r>
              <a:rPr b="0" lang="ru-RU" sz="2500" spc="-21" strike="noStrike">
                <a:solidFill>
                  <a:srgbClr val="353535"/>
                </a:solidFill>
                <a:latin typeface="Arial"/>
              </a:rPr>
              <a:t>от</a:t>
            </a:r>
            <a:r>
              <a:rPr b="0" lang="ru-RU" sz="2500" spc="-1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500" spc="9" strike="noStrike">
                <a:solidFill>
                  <a:srgbClr val="353535"/>
                </a:solidFill>
                <a:latin typeface="Arial"/>
              </a:rPr>
              <a:t>04.12.2020</a:t>
            </a:r>
            <a:endParaRPr b="0" lang="ru-RU" sz="2500" spc="-1" strike="noStrike">
              <a:latin typeface="Arial"/>
            </a:endParaRPr>
          </a:p>
          <a:p>
            <a:pPr marL="12600">
              <a:lnSpc>
                <a:spcPct val="101000"/>
              </a:lnSpc>
            </a:pPr>
            <a:r>
              <a:rPr b="0" lang="ru-RU" sz="2500" spc="9" strike="noStrike">
                <a:solidFill>
                  <a:srgbClr val="353535"/>
                </a:solidFill>
                <a:latin typeface="Arial"/>
              </a:rPr>
              <a:t>«О временном порядке </a:t>
            </a:r>
            <a:r>
              <a:rPr b="0" lang="ru-RU" sz="2500" spc="4" strike="noStrike">
                <a:solidFill>
                  <a:srgbClr val="353535"/>
                </a:solidFill>
                <a:latin typeface="Arial"/>
              </a:rPr>
              <a:t>организации </a:t>
            </a:r>
            <a:r>
              <a:rPr b="0" lang="ru-RU" sz="2500" spc="-1" strike="noStrike">
                <a:solidFill>
                  <a:srgbClr val="353535"/>
                </a:solidFill>
                <a:latin typeface="Arial"/>
              </a:rPr>
              <a:t>работы </a:t>
            </a:r>
            <a:r>
              <a:rPr b="0" lang="ru-RU" sz="2500" spc="4" strike="noStrike">
                <a:solidFill>
                  <a:srgbClr val="353535"/>
                </a:solidFill>
                <a:latin typeface="Arial"/>
              </a:rPr>
              <a:t>медицинских организаций </a:t>
            </a:r>
            <a:r>
              <a:rPr b="0" lang="ru-RU" sz="2500" spc="9" strike="noStrike">
                <a:solidFill>
                  <a:srgbClr val="353535"/>
                </a:solidFill>
                <a:latin typeface="Arial"/>
              </a:rPr>
              <a:t>в </a:t>
            </a:r>
            <a:r>
              <a:rPr b="0" lang="ru-RU" sz="2500" spc="-15" strike="noStrike">
                <a:solidFill>
                  <a:srgbClr val="353535"/>
                </a:solidFill>
                <a:latin typeface="Arial"/>
              </a:rPr>
              <a:t>целях  </a:t>
            </a:r>
            <a:r>
              <a:rPr b="0" lang="ru-RU" sz="2500" spc="9" strike="noStrike">
                <a:solidFill>
                  <a:srgbClr val="353535"/>
                </a:solidFill>
                <a:latin typeface="Arial"/>
              </a:rPr>
              <a:t>реализации мер по </a:t>
            </a:r>
            <a:r>
              <a:rPr b="0" lang="ru-RU" sz="2500" spc="12" strike="noStrike">
                <a:solidFill>
                  <a:srgbClr val="353535"/>
                </a:solidFill>
                <a:latin typeface="Arial"/>
              </a:rPr>
              <a:t>профилактике </a:t>
            </a:r>
            <a:r>
              <a:rPr b="0" lang="ru-RU" sz="2500" spc="9" strike="noStrike">
                <a:solidFill>
                  <a:srgbClr val="353535"/>
                </a:solidFill>
                <a:latin typeface="Arial"/>
              </a:rPr>
              <a:t>и </a:t>
            </a:r>
            <a:r>
              <a:rPr b="0" lang="ru-RU" sz="2500" spc="12" strike="noStrike">
                <a:solidFill>
                  <a:srgbClr val="353535"/>
                </a:solidFill>
                <a:latin typeface="Arial"/>
              </a:rPr>
              <a:t>снижению рисков </a:t>
            </a:r>
            <a:r>
              <a:rPr b="0" lang="ru-RU" sz="2500" spc="9" strike="noStrike">
                <a:solidFill>
                  <a:srgbClr val="353535"/>
                </a:solidFill>
                <a:latin typeface="Arial"/>
              </a:rPr>
              <a:t>распространения </a:t>
            </a:r>
            <a:r>
              <a:rPr b="0" lang="ru-RU" sz="2500" spc="-1" strike="noStrike">
                <a:solidFill>
                  <a:srgbClr val="353535"/>
                </a:solidFill>
                <a:latin typeface="Arial"/>
              </a:rPr>
              <a:t>новой  </a:t>
            </a:r>
            <a:r>
              <a:rPr b="0" lang="ru-RU" sz="2500" spc="9" strike="noStrike">
                <a:solidFill>
                  <a:srgbClr val="353535"/>
                </a:solidFill>
                <a:latin typeface="Arial"/>
              </a:rPr>
              <a:t>коронавирусной инфекции</a:t>
            </a:r>
            <a:r>
              <a:rPr b="0" lang="ru-RU" sz="2500" spc="29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500" spc="9" strike="noStrike">
                <a:solidFill>
                  <a:srgbClr val="353535"/>
                </a:solidFill>
                <a:latin typeface="Arial"/>
              </a:rPr>
              <a:t>COVID-19»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293" name="CustomShape 26"/>
          <p:cNvSpPr/>
          <p:nvPr/>
        </p:nvSpPr>
        <p:spPr>
          <a:xfrm>
            <a:off x="13888800" y="5931360"/>
            <a:ext cx="136080" cy="2905560"/>
          </a:xfrm>
          <a:custGeom>
            <a:avLst/>
            <a:gdLst/>
            <a:ahLst/>
            <a:rect l="l" t="t" r="r" b="b"/>
            <a:pathLst>
              <a:path w="136525" h="2905759">
                <a:moveTo>
                  <a:pt x="0" y="2769351"/>
                </a:moveTo>
                <a:lnTo>
                  <a:pt x="67967" y="2905629"/>
                </a:lnTo>
                <a:lnTo>
                  <a:pt x="113431" y="2814853"/>
                </a:lnTo>
                <a:lnTo>
                  <a:pt x="68081" y="2814853"/>
                </a:lnTo>
                <a:lnTo>
                  <a:pt x="45387" y="2814738"/>
                </a:lnTo>
                <a:lnTo>
                  <a:pt x="45405" y="2799697"/>
                </a:lnTo>
                <a:lnTo>
                  <a:pt x="0" y="2769351"/>
                </a:lnTo>
                <a:close/>
                <a:moveTo>
                  <a:pt x="68167" y="2814796"/>
                </a:moveTo>
                <a:lnTo>
                  <a:pt x="90775" y="2814853"/>
                </a:lnTo>
                <a:lnTo>
                  <a:pt x="68167" y="2814796"/>
                </a:lnTo>
                <a:close/>
                <a:moveTo>
                  <a:pt x="90793" y="2799712"/>
                </a:moveTo>
                <a:lnTo>
                  <a:pt x="68167" y="2814796"/>
                </a:lnTo>
                <a:lnTo>
                  <a:pt x="90775" y="2814853"/>
                </a:lnTo>
                <a:lnTo>
                  <a:pt x="90793" y="2799712"/>
                </a:lnTo>
                <a:close/>
                <a:moveTo>
                  <a:pt x="136163" y="2769465"/>
                </a:moveTo>
                <a:lnTo>
                  <a:pt x="90815" y="2799697"/>
                </a:lnTo>
                <a:lnTo>
                  <a:pt x="90775" y="2814853"/>
                </a:lnTo>
                <a:lnTo>
                  <a:pt x="113431" y="2814853"/>
                </a:lnTo>
                <a:lnTo>
                  <a:pt x="136163" y="2769465"/>
                </a:lnTo>
                <a:close/>
                <a:moveTo>
                  <a:pt x="94099" y="0"/>
                </a:moveTo>
                <a:lnTo>
                  <a:pt x="48711" y="0"/>
                </a:lnTo>
                <a:lnTo>
                  <a:pt x="45441" y="2769351"/>
                </a:lnTo>
                <a:lnTo>
                  <a:pt x="45427" y="2799712"/>
                </a:lnTo>
                <a:lnTo>
                  <a:pt x="67995" y="2814796"/>
                </a:lnTo>
                <a:lnTo>
                  <a:pt x="68167" y="2814796"/>
                </a:lnTo>
                <a:lnTo>
                  <a:pt x="90793" y="2799712"/>
                </a:lnTo>
                <a:lnTo>
                  <a:pt x="94099" y="0"/>
                </a:lnTo>
                <a:close/>
                <a:moveTo>
                  <a:pt x="45405" y="2799697"/>
                </a:moveTo>
                <a:lnTo>
                  <a:pt x="45387" y="2814738"/>
                </a:lnTo>
                <a:lnTo>
                  <a:pt x="67995" y="2814796"/>
                </a:lnTo>
                <a:lnTo>
                  <a:pt x="45405" y="2799697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27"/>
          <p:cNvSpPr/>
          <p:nvPr/>
        </p:nvSpPr>
        <p:spPr>
          <a:xfrm>
            <a:off x="13699440" y="8836200"/>
            <a:ext cx="514800" cy="515880"/>
          </a:xfrm>
          <a:custGeom>
            <a:avLst/>
            <a:gdLst/>
            <a:ahLst/>
            <a:rect l="l" t="t" r="r" b="b"/>
            <a:pathLst>
              <a:path w="514984" h="516254">
                <a:moveTo>
                  <a:pt x="257198" y="0"/>
                </a:moveTo>
                <a:lnTo>
                  <a:pt x="210976" y="4153"/>
                </a:lnTo>
                <a:lnTo>
                  <a:pt x="167468" y="16129"/>
                </a:lnTo>
                <a:lnTo>
                  <a:pt x="127402" y="35199"/>
                </a:lnTo>
                <a:lnTo>
                  <a:pt x="91504" y="60637"/>
                </a:lnTo>
                <a:lnTo>
                  <a:pt x="60502" y="91716"/>
                </a:lnTo>
                <a:lnTo>
                  <a:pt x="35123" y="127707"/>
                </a:lnTo>
                <a:lnTo>
                  <a:pt x="16095" y="167884"/>
                </a:lnTo>
                <a:lnTo>
                  <a:pt x="4145" y="211519"/>
                </a:lnTo>
                <a:lnTo>
                  <a:pt x="0" y="257885"/>
                </a:lnTo>
                <a:lnTo>
                  <a:pt x="4145" y="304252"/>
                </a:lnTo>
                <a:lnTo>
                  <a:pt x="16095" y="347887"/>
                </a:lnTo>
                <a:lnTo>
                  <a:pt x="35123" y="388064"/>
                </a:lnTo>
                <a:lnTo>
                  <a:pt x="60502" y="424055"/>
                </a:lnTo>
                <a:lnTo>
                  <a:pt x="91504" y="455133"/>
                </a:lnTo>
                <a:lnTo>
                  <a:pt x="127402" y="480572"/>
                </a:lnTo>
                <a:lnTo>
                  <a:pt x="167468" y="499642"/>
                </a:lnTo>
                <a:lnTo>
                  <a:pt x="210976" y="511618"/>
                </a:lnTo>
                <a:lnTo>
                  <a:pt x="257198" y="515771"/>
                </a:lnTo>
                <a:lnTo>
                  <a:pt x="303420" y="511618"/>
                </a:lnTo>
                <a:lnTo>
                  <a:pt x="346927" y="499642"/>
                </a:lnTo>
                <a:lnTo>
                  <a:pt x="386994" y="480572"/>
                </a:lnTo>
                <a:lnTo>
                  <a:pt x="422892" y="455133"/>
                </a:lnTo>
                <a:lnTo>
                  <a:pt x="453894" y="424055"/>
                </a:lnTo>
                <a:lnTo>
                  <a:pt x="479273" y="388064"/>
                </a:lnTo>
                <a:lnTo>
                  <a:pt x="498301" y="347887"/>
                </a:lnTo>
                <a:lnTo>
                  <a:pt x="510251" y="304252"/>
                </a:lnTo>
                <a:lnTo>
                  <a:pt x="514396" y="257885"/>
                </a:lnTo>
                <a:lnTo>
                  <a:pt x="510251" y="211519"/>
                </a:lnTo>
                <a:lnTo>
                  <a:pt x="498301" y="167884"/>
                </a:lnTo>
                <a:lnTo>
                  <a:pt x="479273" y="127707"/>
                </a:lnTo>
                <a:lnTo>
                  <a:pt x="453894" y="91716"/>
                </a:lnTo>
                <a:lnTo>
                  <a:pt x="422892" y="60637"/>
                </a:lnTo>
                <a:lnTo>
                  <a:pt x="386994" y="35199"/>
                </a:lnTo>
                <a:lnTo>
                  <a:pt x="346927" y="16129"/>
                </a:lnTo>
                <a:lnTo>
                  <a:pt x="303420" y="4153"/>
                </a:lnTo>
                <a:lnTo>
                  <a:pt x="257198" y="0"/>
                </a:lnTo>
                <a:close/>
              </a:path>
            </a:pathLst>
          </a:custGeom>
          <a:solidFill>
            <a:srgbClr val="006fc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CustomShape 28"/>
          <p:cNvSpPr/>
          <p:nvPr/>
        </p:nvSpPr>
        <p:spPr>
          <a:xfrm>
            <a:off x="13699440" y="8836200"/>
            <a:ext cx="514800" cy="515880"/>
          </a:xfrm>
          <a:custGeom>
            <a:avLst/>
            <a:gdLst/>
            <a:ahLst/>
            <a:rect l="l" t="t" r="r" b="b"/>
            <a:pathLst>
              <a:path w="514984" h="516254">
                <a:moveTo>
                  <a:pt x="0" y="257885"/>
                </a:moveTo>
                <a:lnTo>
                  <a:pt x="4145" y="211519"/>
                </a:lnTo>
                <a:lnTo>
                  <a:pt x="16095" y="167884"/>
                </a:lnTo>
                <a:lnTo>
                  <a:pt x="35123" y="127707"/>
                </a:lnTo>
                <a:lnTo>
                  <a:pt x="60502" y="91716"/>
                </a:lnTo>
                <a:lnTo>
                  <a:pt x="91504" y="60637"/>
                </a:lnTo>
                <a:lnTo>
                  <a:pt x="127402" y="35199"/>
                </a:lnTo>
                <a:lnTo>
                  <a:pt x="167468" y="16129"/>
                </a:lnTo>
                <a:lnTo>
                  <a:pt x="210976" y="4153"/>
                </a:lnTo>
                <a:lnTo>
                  <a:pt x="257198" y="0"/>
                </a:lnTo>
                <a:lnTo>
                  <a:pt x="303420" y="4153"/>
                </a:lnTo>
                <a:lnTo>
                  <a:pt x="346927" y="16129"/>
                </a:lnTo>
                <a:lnTo>
                  <a:pt x="386994" y="35199"/>
                </a:lnTo>
                <a:lnTo>
                  <a:pt x="422892" y="60637"/>
                </a:lnTo>
                <a:lnTo>
                  <a:pt x="453894" y="91716"/>
                </a:lnTo>
                <a:lnTo>
                  <a:pt x="479273" y="127707"/>
                </a:lnTo>
                <a:lnTo>
                  <a:pt x="498301" y="167884"/>
                </a:lnTo>
                <a:lnTo>
                  <a:pt x="510251" y="211519"/>
                </a:lnTo>
                <a:lnTo>
                  <a:pt x="514396" y="257885"/>
                </a:lnTo>
                <a:lnTo>
                  <a:pt x="510251" y="304252"/>
                </a:lnTo>
                <a:lnTo>
                  <a:pt x="498301" y="347887"/>
                </a:lnTo>
                <a:lnTo>
                  <a:pt x="479273" y="388064"/>
                </a:lnTo>
                <a:lnTo>
                  <a:pt x="453894" y="424055"/>
                </a:lnTo>
                <a:lnTo>
                  <a:pt x="422892" y="455133"/>
                </a:lnTo>
                <a:lnTo>
                  <a:pt x="386994" y="480572"/>
                </a:lnTo>
                <a:lnTo>
                  <a:pt x="346927" y="499642"/>
                </a:lnTo>
                <a:lnTo>
                  <a:pt x="303420" y="511618"/>
                </a:lnTo>
                <a:lnTo>
                  <a:pt x="257198" y="515771"/>
                </a:lnTo>
                <a:lnTo>
                  <a:pt x="210976" y="511618"/>
                </a:lnTo>
                <a:lnTo>
                  <a:pt x="167468" y="499642"/>
                </a:lnTo>
                <a:lnTo>
                  <a:pt x="127402" y="480572"/>
                </a:lnTo>
                <a:lnTo>
                  <a:pt x="91504" y="455133"/>
                </a:lnTo>
                <a:lnTo>
                  <a:pt x="60502" y="424055"/>
                </a:lnTo>
                <a:lnTo>
                  <a:pt x="35123" y="388064"/>
                </a:lnTo>
                <a:lnTo>
                  <a:pt x="16095" y="347887"/>
                </a:lnTo>
                <a:lnTo>
                  <a:pt x="4145" y="304252"/>
                </a:lnTo>
                <a:lnTo>
                  <a:pt x="0" y="257885"/>
                </a:lnTo>
                <a:close/>
              </a:path>
            </a:pathLst>
          </a:custGeom>
          <a:noFill/>
          <a:ln w="45360">
            <a:solidFill>
              <a:srgbClr val="006f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CustomShape 29"/>
          <p:cNvSpPr/>
          <p:nvPr/>
        </p:nvSpPr>
        <p:spPr>
          <a:xfrm>
            <a:off x="13841640" y="8850960"/>
            <a:ext cx="229680" cy="4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520" bIns="0">
            <a:spAutoFit/>
          </a:bodyPr>
          <a:p>
            <a:pPr marL="12600">
              <a:lnSpc>
                <a:spcPct val="100000"/>
              </a:lnSpc>
              <a:spcBef>
                <a:spcPts val="91"/>
              </a:spcBef>
            </a:pPr>
            <a:r>
              <a:rPr b="1" lang="ru-RU" sz="2900" spc="-12" strike="noStrike">
                <a:solidFill>
                  <a:srgbClr val="ffffff"/>
                </a:solidFill>
                <a:latin typeface="Arial"/>
              </a:rPr>
              <a:t>5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297" name="CustomShape 30"/>
          <p:cNvSpPr/>
          <p:nvPr/>
        </p:nvSpPr>
        <p:spPr>
          <a:xfrm>
            <a:off x="14282280" y="2129760"/>
            <a:ext cx="5124600" cy="1353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74880">
              <a:lnSpc>
                <a:spcPct val="100000"/>
              </a:lnSpc>
              <a:spcBef>
                <a:spcPts val="96"/>
              </a:spcBef>
            </a:pPr>
            <a:r>
              <a:rPr b="1" lang="ru-RU" sz="3250" spc="58" strike="noStrike">
                <a:solidFill>
                  <a:srgbClr val="006fc0"/>
                </a:solidFill>
                <a:latin typeface="Arial"/>
              </a:rPr>
              <a:t>Л</a:t>
            </a:r>
            <a:r>
              <a:rPr b="1" lang="ru-RU" sz="3250" spc="-12" strike="noStrike">
                <a:solidFill>
                  <a:srgbClr val="006fc0"/>
                </a:solidFill>
                <a:latin typeface="Arial"/>
              </a:rPr>
              <a:t>абора</a:t>
            </a:r>
            <a:r>
              <a:rPr b="1" lang="ru-RU" sz="3250" spc="-55" strike="noStrike">
                <a:solidFill>
                  <a:srgbClr val="006fc0"/>
                </a:solidFill>
                <a:latin typeface="Arial"/>
              </a:rPr>
              <a:t>т</a:t>
            </a:r>
            <a:r>
              <a:rPr b="1" lang="ru-RU" sz="3250" spc="-7" strike="noStrike">
                <a:solidFill>
                  <a:srgbClr val="006fc0"/>
                </a:solidFill>
                <a:latin typeface="Arial"/>
              </a:rPr>
              <a:t>орная  </a:t>
            </a:r>
            <a:r>
              <a:rPr b="1" lang="ru-RU" sz="3250" spc="-12" strike="noStrike">
                <a:solidFill>
                  <a:srgbClr val="006fc0"/>
                </a:solidFill>
                <a:latin typeface="Arial"/>
              </a:rPr>
              <a:t>диагностика</a:t>
            </a:r>
            <a:endParaRPr b="0" lang="ru-RU" sz="3250" spc="-1" strike="noStrike">
              <a:latin typeface="Arial"/>
            </a:endParaRPr>
          </a:p>
          <a:p>
            <a:pPr marL="74880">
              <a:lnSpc>
                <a:spcPct val="100000"/>
              </a:lnSpc>
              <a:spcBef>
                <a:spcPts val="541"/>
              </a:spcBef>
            </a:pPr>
            <a:r>
              <a:rPr b="0" lang="ru-RU" sz="3250" spc="-7" strike="noStrike">
                <a:solidFill>
                  <a:srgbClr val="006fc0"/>
                </a:solidFill>
                <a:latin typeface="Arial"/>
              </a:rPr>
              <a:t>Этиологическая</a:t>
            </a:r>
            <a:r>
              <a:rPr b="0" lang="ru-RU" sz="3229" spc="-7" strike="noStrike" baseline="24000">
                <a:solidFill>
                  <a:srgbClr val="006fc0"/>
                </a:solidFill>
                <a:latin typeface="Arial"/>
              </a:rPr>
              <a:t>1</a:t>
            </a:r>
            <a:endParaRPr b="0" lang="ru-RU" sz="3230" spc="-1" strike="noStrike">
              <a:latin typeface="Arial"/>
            </a:endParaRPr>
          </a:p>
          <a:p>
            <a:pPr marL="334800" indent="-259920">
              <a:lnSpc>
                <a:spcPct val="100000"/>
              </a:lnSpc>
              <a:spcBef>
                <a:spcPts val="499"/>
              </a:spcBef>
              <a:buClr>
                <a:srgbClr val="006fc0"/>
              </a:buClr>
              <a:buSzPct val="130000"/>
              <a:buFont typeface="Symbol" charset="2"/>
              <a:buChar char=""/>
            </a:pPr>
            <a:r>
              <a:rPr b="0" lang="ru-RU" sz="2350" spc="-12" strike="noStrike">
                <a:solidFill>
                  <a:srgbClr val="353535"/>
                </a:solidFill>
                <a:latin typeface="Arial"/>
              </a:rPr>
              <a:t>выявление 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РНК</a:t>
            </a:r>
            <a:r>
              <a:rPr b="0" lang="ru-RU" sz="2350" spc="-7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350" spc="-15" strike="noStrike">
                <a:solidFill>
                  <a:srgbClr val="353535"/>
                </a:solidFill>
                <a:latin typeface="Arial"/>
              </a:rPr>
              <a:t>SARS-CoV-2;</a:t>
            </a:r>
            <a:endParaRPr b="0" lang="ru-RU" sz="2350" spc="-1" strike="noStrike">
              <a:latin typeface="Arial"/>
            </a:endParaRPr>
          </a:p>
          <a:p>
            <a:pPr marL="334800" indent="-259920">
              <a:lnSpc>
                <a:spcPct val="100000"/>
              </a:lnSpc>
              <a:spcBef>
                <a:spcPts val="541"/>
              </a:spcBef>
              <a:buClr>
                <a:srgbClr val="006fc0"/>
              </a:buClr>
              <a:buSzPct val="130000"/>
              <a:buFont typeface="Symbol" charset="2"/>
              <a:buChar char=""/>
            </a:pPr>
            <a:r>
              <a:rPr b="0" lang="ru-RU" sz="2350" spc="-12" strike="noStrike">
                <a:solidFill>
                  <a:srgbClr val="353535"/>
                </a:solidFill>
                <a:latin typeface="Arial"/>
              </a:rPr>
              <a:t>выявление </a:t>
            </a:r>
            <a:r>
              <a:rPr b="0" lang="ru-RU" sz="2350" spc="-15" strike="noStrike">
                <a:solidFill>
                  <a:srgbClr val="353535"/>
                </a:solidFill>
                <a:latin typeface="Arial"/>
              </a:rPr>
              <a:t>антигена</a:t>
            </a:r>
            <a:r>
              <a:rPr b="0" lang="ru-RU" sz="2350" spc="-7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350" spc="-15" strike="noStrike">
                <a:solidFill>
                  <a:srgbClr val="353535"/>
                </a:solidFill>
                <a:latin typeface="Arial"/>
              </a:rPr>
              <a:t>SARS-CoV-2;</a:t>
            </a:r>
            <a:endParaRPr b="0" lang="ru-RU" sz="2350" spc="-1" strike="noStrike">
              <a:latin typeface="Arial"/>
            </a:endParaRPr>
          </a:p>
          <a:p>
            <a:pPr marL="334800" indent="-259920">
              <a:lnSpc>
                <a:spcPct val="100000"/>
              </a:lnSpc>
              <a:spcBef>
                <a:spcPts val="536"/>
              </a:spcBef>
              <a:buClr>
                <a:srgbClr val="006fc0"/>
              </a:buClr>
              <a:buSzPct val="130000"/>
              <a:buFont typeface="Symbol" charset="2"/>
              <a:buChar char=""/>
            </a:pPr>
            <a:r>
              <a:rPr b="0" lang="ru-RU" sz="2350" spc="-12" strike="noStrike">
                <a:solidFill>
                  <a:srgbClr val="1f1f1f"/>
                </a:solidFill>
                <a:latin typeface="Arial"/>
              </a:rPr>
              <a:t>выявление иммуноглобулинов  </a:t>
            </a:r>
            <a:r>
              <a:rPr b="0" lang="ru-RU" sz="2350" spc="-1" strike="noStrike">
                <a:solidFill>
                  <a:srgbClr val="1f1f1f"/>
                </a:solidFill>
                <a:latin typeface="Arial"/>
              </a:rPr>
              <a:t>класса А, M и G к</a:t>
            </a:r>
            <a:r>
              <a:rPr b="0" lang="ru-RU" sz="2350" spc="-75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350" spc="-15" strike="noStrike">
                <a:solidFill>
                  <a:srgbClr val="1f1f1f"/>
                </a:solidFill>
                <a:latin typeface="Arial"/>
              </a:rPr>
              <a:t>SARS-CoV-2.</a:t>
            </a:r>
            <a:endParaRPr b="0" lang="ru-RU" sz="2350" spc="-1" strike="noStrike">
              <a:latin typeface="Arial"/>
            </a:endParaRPr>
          </a:p>
          <a:p>
            <a:pPr marL="74880">
              <a:lnSpc>
                <a:spcPct val="100000"/>
              </a:lnSpc>
              <a:spcBef>
                <a:spcPts val="575"/>
              </a:spcBef>
            </a:pPr>
            <a:r>
              <a:rPr b="0" lang="ru-RU" sz="3600" spc="-1" strike="noStrike">
                <a:solidFill>
                  <a:srgbClr val="006fc0"/>
                </a:solidFill>
                <a:latin typeface="Arial"/>
              </a:rPr>
              <a:t>Общая</a:t>
            </a:r>
            <a:endParaRPr b="0" lang="ru-RU" sz="3600" spc="-1" strike="noStrike">
              <a:latin typeface="Arial"/>
            </a:endParaRPr>
          </a:p>
          <a:p>
            <a:pPr marL="334800" indent="-259920">
              <a:lnSpc>
                <a:spcPct val="100000"/>
              </a:lnSpc>
              <a:spcBef>
                <a:spcPts val="516"/>
              </a:spcBef>
              <a:buClr>
                <a:srgbClr val="006fc0"/>
              </a:buClr>
              <a:buSzPct val="130000"/>
              <a:buFont typeface="Symbol" charset="2"/>
              <a:buChar char=""/>
            </a:pPr>
            <a:r>
              <a:rPr b="0" lang="ru-RU" sz="2350" spc="-7" strike="noStrike">
                <a:solidFill>
                  <a:srgbClr val="353535"/>
                </a:solidFill>
                <a:latin typeface="Arial"/>
              </a:rPr>
              <a:t>общий анализ</a:t>
            </a:r>
            <a:r>
              <a:rPr b="0" lang="ru-RU" sz="2350" spc="-52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крови;</a:t>
            </a:r>
            <a:endParaRPr b="0" lang="ru-RU" sz="2350" spc="-1" strike="noStrike">
              <a:latin typeface="Arial"/>
            </a:endParaRPr>
          </a:p>
          <a:p>
            <a:pPr marL="334800" indent="-259920">
              <a:lnSpc>
                <a:spcPct val="100000"/>
              </a:lnSpc>
              <a:spcBef>
                <a:spcPts val="536"/>
              </a:spcBef>
              <a:buClr>
                <a:srgbClr val="006fc0"/>
              </a:buClr>
              <a:buSzPct val="130000"/>
              <a:buFont typeface="Symbol" charset="2"/>
              <a:buChar char=""/>
            </a:pPr>
            <a:r>
              <a:rPr b="0" lang="ru-RU" sz="2350" spc="-7" strike="noStrike">
                <a:solidFill>
                  <a:srgbClr val="353535"/>
                </a:solidFill>
                <a:latin typeface="Arial"/>
              </a:rPr>
              <a:t>биохимический анализ</a:t>
            </a:r>
            <a:r>
              <a:rPr b="0" lang="ru-RU" sz="2350" spc="-72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крови;</a:t>
            </a:r>
            <a:endParaRPr b="0" lang="ru-RU" sz="2350" spc="-1" strike="noStrike">
              <a:latin typeface="Arial"/>
            </a:endParaRPr>
          </a:p>
          <a:p>
            <a:pPr marL="334800" indent="-259920">
              <a:lnSpc>
                <a:spcPct val="100000"/>
              </a:lnSpc>
              <a:spcBef>
                <a:spcPts val="541"/>
              </a:spcBef>
              <a:buClr>
                <a:srgbClr val="006fc0"/>
              </a:buClr>
              <a:buSzPct val="130000"/>
              <a:buFont typeface="Symbol" charset="2"/>
              <a:buChar char=""/>
            </a:pPr>
            <a:r>
              <a:rPr b="0" lang="ru-RU" sz="2350" spc="-12" strike="noStrike">
                <a:solidFill>
                  <a:srgbClr val="353535"/>
                </a:solidFill>
                <a:latin typeface="Arial"/>
              </a:rPr>
              <a:t>исследование</a:t>
            </a:r>
            <a:r>
              <a:rPr b="0" lang="ru-RU" sz="2350" spc="-97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350" spc="-12" strike="noStrike">
                <a:solidFill>
                  <a:srgbClr val="353535"/>
                </a:solidFill>
                <a:latin typeface="Arial"/>
              </a:rPr>
              <a:t>уровня  С-реактивного </a:t>
            </a:r>
            <a:r>
              <a:rPr b="0" lang="ru-RU" sz="2350" spc="-15" strike="noStrike">
                <a:solidFill>
                  <a:srgbClr val="353535"/>
                </a:solidFill>
                <a:latin typeface="Arial"/>
              </a:rPr>
              <a:t>белка;</a:t>
            </a:r>
            <a:endParaRPr b="0" lang="ru-RU" sz="2350" spc="-1" strike="noStrike">
              <a:latin typeface="Arial"/>
            </a:endParaRPr>
          </a:p>
          <a:p>
            <a:pPr marL="334800" indent="-259920">
              <a:lnSpc>
                <a:spcPct val="100000"/>
              </a:lnSpc>
              <a:spcBef>
                <a:spcPts val="530"/>
              </a:spcBef>
              <a:buClr>
                <a:srgbClr val="006fc0"/>
              </a:buClr>
              <a:buSzPct val="130000"/>
              <a:buFont typeface="Symbol" charset="2"/>
              <a:buChar char=""/>
            </a:pPr>
            <a:r>
              <a:rPr b="0" lang="ru-RU" sz="2350" spc="-7" strike="noStrike">
                <a:solidFill>
                  <a:srgbClr val="1f1f1f"/>
                </a:solidFill>
                <a:latin typeface="Arial"/>
              </a:rPr>
              <a:t>коагулограмма;</a:t>
            </a:r>
            <a:endParaRPr b="0" lang="ru-RU" sz="2350" spc="-1" strike="noStrike">
              <a:latin typeface="Arial"/>
            </a:endParaRPr>
          </a:p>
          <a:p>
            <a:pPr marL="334800" indent="-259920">
              <a:lnSpc>
                <a:spcPct val="100000"/>
              </a:lnSpc>
              <a:spcBef>
                <a:spcPts val="541"/>
              </a:spcBef>
              <a:buClr>
                <a:srgbClr val="006fc0"/>
              </a:buClr>
              <a:buSzPct val="130000"/>
              <a:buFont typeface="Symbol" charset="2"/>
              <a:buChar char=""/>
            </a:pPr>
            <a:r>
              <a:rPr b="0" lang="ru-RU" sz="2350" spc="-1" strike="noStrike">
                <a:solidFill>
                  <a:srgbClr val="1f1f1f"/>
                </a:solidFill>
                <a:latin typeface="Arial"/>
              </a:rPr>
              <a:t>прокальцитонин,</a:t>
            </a:r>
            <a:r>
              <a:rPr b="0" lang="ru-RU" sz="2350" spc="-55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2350" spc="-35" strike="noStrike">
                <a:solidFill>
                  <a:srgbClr val="1f1f1f"/>
                </a:solidFill>
                <a:latin typeface="Arial"/>
              </a:rPr>
              <a:t>NT-proBNP/BNP.</a:t>
            </a:r>
            <a:endParaRPr b="0" lang="ru-RU" sz="2350" spc="-1" strike="noStrike">
              <a:latin typeface="Arial"/>
            </a:endParaRPr>
          </a:p>
          <a:p>
            <a:pPr marL="38160">
              <a:lnSpc>
                <a:spcPct val="100000"/>
              </a:lnSpc>
              <a:spcBef>
                <a:spcPts val="1111"/>
              </a:spcBef>
            </a:pPr>
            <a:r>
              <a:rPr b="1" lang="ru-RU" sz="3250" spc="-7" strike="noStrike">
                <a:solidFill>
                  <a:srgbClr val="006fc0"/>
                </a:solidFill>
                <a:latin typeface="Arial"/>
              </a:rPr>
              <a:t>Инст</a:t>
            </a:r>
            <a:r>
              <a:rPr b="1" lang="ru-RU" sz="3250" spc="-52" strike="noStrike">
                <a:solidFill>
                  <a:srgbClr val="006fc0"/>
                </a:solidFill>
                <a:latin typeface="Arial"/>
              </a:rPr>
              <a:t>ру</a:t>
            </a:r>
            <a:r>
              <a:rPr b="1" lang="ru-RU" sz="3250" spc="-7" strike="noStrike">
                <a:solidFill>
                  <a:srgbClr val="006fc0"/>
                </a:solidFill>
                <a:latin typeface="Arial"/>
              </a:rPr>
              <a:t>ментальная  </a:t>
            </a:r>
            <a:r>
              <a:rPr b="1" lang="ru-RU" sz="3250" spc="-12" strike="noStrike">
                <a:solidFill>
                  <a:srgbClr val="006fc0"/>
                </a:solidFill>
                <a:latin typeface="Arial"/>
              </a:rPr>
              <a:t>диагностика:</a:t>
            </a:r>
            <a:endParaRPr b="0" lang="ru-RU" sz="3250" spc="-1" strike="noStrike">
              <a:latin typeface="Arial"/>
            </a:endParaRPr>
          </a:p>
          <a:p>
            <a:pPr marL="297720" indent="-259920">
              <a:lnSpc>
                <a:spcPct val="100000"/>
              </a:lnSpc>
              <a:spcBef>
                <a:spcPts val="1579"/>
              </a:spcBef>
              <a:buClr>
                <a:srgbClr val="006fc0"/>
              </a:buClr>
              <a:buSzPct val="130000"/>
              <a:buFont typeface="Symbol" charset="2"/>
              <a:buChar char=""/>
            </a:pPr>
            <a:r>
              <a:rPr b="0" lang="ru-RU" sz="2350" spc="-12" strike="noStrike">
                <a:solidFill>
                  <a:srgbClr val="353535"/>
                </a:solidFill>
                <a:latin typeface="Arial"/>
              </a:rPr>
              <a:t>пульсоксиметрия;</a:t>
            </a:r>
            <a:endParaRPr b="0" lang="ru-RU" sz="2350" spc="-1" strike="noStrike">
              <a:latin typeface="Arial"/>
            </a:endParaRPr>
          </a:p>
          <a:p>
            <a:pPr marL="297720" indent="-259920">
              <a:lnSpc>
                <a:spcPct val="100000"/>
              </a:lnSpc>
              <a:spcBef>
                <a:spcPts val="536"/>
              </a:spcBef>
              <a:buClr>
                <a:srgbClr val="006fc0"/>
              </a:buClr>
              <a:buSzPct val="130000"/>
              <a:buFont typeface="Symbol" charset="2"/>
              <a:buChar char=""/>
            </a:pPr>
            <a:r>
              <a:rPr b="0" lang="ru-RU" sz="2350" spc="-7" strike="noStrike">
                <a:solidFill>
                  <a:srgbClr val="353535"/>
                </a:solidFill>
                <a:latin typeface="Arial"/>
              </a:rPr>
              <a:t>лучевая</a:t>
            </a:r>
            <a:r>
              <a:rPr b="0" lang="ru-RU" sz="2350" spc="-32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2350" spc="-1" strike="noStrike">
                <a:solidFill>
                  <a:srgbClr val="353535"/>
                </a:solidFill>
                <a:latin typeface="Arial"/>
              </a:rPr>
              <a:t>диагностика;</a:t>
            </a:r>
            <a:endParaRPr b="0" lang="ru-RU" sz="2350" spc="-1" strike="noStrike">
              <a:latin typeface="Arial"/>
            </a:endParaRPr>
          </a:p>
          <a:p>
            <a:pPr marL="297720" indent="-259920">
              <a:lnSpc>
                <a:spcPct val="100000"/>
              </a:lnSpc>
              <a:spcBef>
                <a:spcPts val="541"/>
              </a:spcBef>
              <a:buClr>
                <a:srgbClr val="006fc0"/>
              </a:buClr>
              <a:buSzPct val="130000"/>
              <a:buFont typeface="Symbol" charset="2"/>
              <a:buChar char=""/>
            </a:pPr>
            <a:r>
              <a:rPr b="0" lang="ru-RU" sz="2350" spc="-75" strike="noStrike">
                <a:solidFill>
                  <a:srgbClr val="353535"/>
                </a:solidFill>
                <a:latin typeface="Arial"/>
              </a:rPr>
              <a:t>ЭКГ.</a:t>
            </a:r>
            <a:endParaRPr b="0" lang="ru-RU" sz="2350" spc="-1" strike="noStrike">
              <a:latin typeface="Arial"/>
            </a:endParaRPr>
          </a:p>
          <a:p>
            <a:pPr marL="76320">
              <a:lnSpc>
                <a:spcPct val="100000"/>
              </a:lnSpc>
              <a:spcBef>
                <a:spcPts val="1585"/>
              </a:spcBef>
            </a:pPr>
            <a:r>
              <a:rPr b="1" lang="ru-RU" sz="1800" spc="4" strike="noStrike">
                <a:solidFill>
                  <a:srgbClr val="353535"/>
                </a:solidFill>
                <a:latin typeface="Arial"/>
              </a:rPr>
              <a:t>Сокращения:</a:t>
            </a:r>
            <a:endParaRPr b="0" lang="ru-RU" sz="1800" spc="-1" strike="noStrike">
              <a:latin typeface="Arial"/>
            </a:endParaRPr>
          </a:p>
          <a:p>
            <a:pPr marL="76320">
              <a:lnSpc>
                <a:spcPct val="100000"/>
              </a:lnSpc>
              <a:spcBef>
                <a:spcPts val="6"/>
              </a:spcBef>
            </a:pPr>
            <a:r>
              <a:rPr b="0" lang="ru-RU" sz="1800" spc="4" strike="noStrike">
                <a:solidFill>
                  <a:srgbClr val="353535"/>
                </a:solidFill>
                <a:latin typeface="Arial"/>
              </a:rPr>
              <a:t>КТ </a:t>
            </a:r>
            <a:r>
              <a:rPr b="0" lang="ru-RU" sz="1800" spc="-1" strike="noStrike">
                <a:solidFill>
                  <a:srgbClr val="353535"/>
                </a:solidFill>
                <a:latin typeface="Arial"/>
              </a:rPr>
              <a:t>– </a:t>
            </a:r>
            <a:r>
              <a:rPr b="0" lang="ru-RU" sz="1800" spc="-7" strike="noStrike">
                <a:solidFill>
                  <a:srgbClr val="353535"/>
                </a:solidFill>
                <a:latin typeface="Arial"/>
              </a:rPr>
              <a:t>компьютерная томография  </a:t>
            </a:r>
            <a:r>
              <a:rPr b="0" lang="ru-RU" sz="1800" spc="4" strike="noStrike">
                <a:solidFill>
                  <a:srgbClr val="353535"/>
                </a:solidFill>
                <a:latin typeface="Arial"/>
              </a:rPr>
              <a:t>ЭКГ </a:t>
            </a:r>
            <a:r>
              <a:rPr b="0" lang="ru-RU" sz="1800" spc="-1" strike="noStrike">
                <a:solidFill>
                  <a:srgbClr val="353535"/>
                </a:solidFill>
                <a:latin typeface="Arial"/>
              </a:rPr>
              <a:t>–</a:t>
            </a:r>
            <a:r>
              <a:rPr b="0" lang="ru-RU" sz="1800" spc="-32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1800" spc="-7" strike="noStrike">
                <a:solidFill>
                  <a:srgbClr val="353535"/>
                </a:solidFill>
                <a:latin typeface="Arial"/>
              </a:rPr>
              <a:t>электрокардиограмма</a:t>
            </a:r>
            <a:endParaRPr b="0" lang="ru-RU" sz="1800" spc="-1" strike="noStrike">
              <a:latin typeface="Arial"/>
            </a:endParaRPr>
          </a:p>
          <a:p>
            <a:pPr marL="76320">
              <a:lnSpc>
                <a:spcPct val="100000"/>
              </a:lnSpc>
              <a:spcBef>
                <a:spcPts val="14"/>
              </a:spcBef>
            </a:pPr>
            <a:r>
              <a:rPr b="0" lang="ru-RU" sz="1800" spc="-12" strike="noStrike">
                <a:solidFill>
                  <a:srgbClr val="353535"/>
                </a:solidFill>
                <a:latin typeface="Arial"/>
              </a:rPr>
              <a:t>ОДН </a:t>
            </a:r>
            <a:r>
              <a:rPr b="0" lang="ru-RU" sz="1800" spc="-1" strike="noStrike">
                <a:solidFill>
                  <a:srgbClr val="353535"/>
                </a:solidFill>
                <a:latin typeface="Arial"/>
              </a:rPr>
              <a:t>– острая </a:t>
            </a:r>
            <a:r>
              <a:rPr b="0" lang="ru-RU" sz="1800" spc="-15" strike="noStrike">
                <a:solidFill>
                  <a:srgbClr val="353535"/>
                </a:solidFill>
                <a:latin typeface="Arial"/>
              </a:rPr>
              <a:t>дыхательная </a:t>
            </a:r>
            <a:r>
              <a:rPr b="0" lang="ru-RU" sz="1800" spc="-12" strike="noStrike">
                <a:solidFill>
                  <a:srgbClr val="353535"/>
                </a:solidFill>
                <a:latin typeface="Arial"/>
              </a:rPr>
              <a:t>недостаточность  </a:t>
            </a:r>
            <a:r>
              <a:rPr b="0" lang="ru-RU" sz="1800" spc="4" strike="noStrike">
                <a:solidFill>
                  <a:srgbClr val="353535"/>
                </a:solidFill>
                <a:latin typeface="Arial"/>
              </a:rPr>
              <a:t>ПЦР </a:t>
            </a:r>
            <a:r>
              <a:rPr b="0" lang="ru-RU" sz="1800" spc="-1" strike="noStrike">
                <a:solidFill>
                  <a:srgbClr val="353535"/>
                </a:solidFill>
                <a:latin typeface="Arial"/>
              </a:rPr>
              <a:t>– </a:t>
            </a:r>
            <a:r>
              <a:rPr b="0" lang="ru-RU" sz="1800" spc="-7" strike="noStrike">
                <a:solidFill>
                  <a:srgbClr val="353535"/>
                </a:solidFill>
                <a:latin typeface="Arial"/>
              </a:rPr>
              <a:t>полимеразная цепная</a:t>
            </a:r>
            <a:r>
              <a:rPr b="0" lang="ru-RU" sz="1800" spc="-75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1800" spc="-1" strike="noStrike">
                <a:solidFill>
                  <a:srgbClr val="353535"/>
                </a:solidFill>
                <a:latin typeface="Arial"/>
              </a:rPr>
              <a:t>реакция</a:t>
            </a:r>
            <a:endParaRPr b="0" lang="ru-RU" sz="1800" spc="-1" strike="noStrike">
              <a:latin typeface="Arial"/>
            </a:endParaRPr>
          </a:p>
          <a:p>
            <a:pPr marL="76320">
              <a:lnSpc>
                <a:spcPct val="100000"/>
              </a:lnSpc>
              <a:spcBef>
                <a:spcPts val="11"/>
              </a:spcBef>
            </a:pPr>
            <a:r>
              <a:rPr b="0" lang="ru-RU" sz="1800" spc="4" strike="noStrike">
                <a:solidFill>
                  <a:srgbClr val="353535"/>
                </a:solidFill>
                <a:latin typeface="Arial"/>
              </a:rPr>
              <a:t>ЧСС </a:t>
            </a:r>
            <a:r>
              <a:rPr b="0" lang="ru-RU" sz="1800" spc="-1" strike="noStrike">
                <a:solidFill>
                  <a:srgbClr val="353535"/>
                </a:solidFill>
                <a:latin typeface="Arial"/>
              </a:rPr>
              <a:t>– </a:t>
            </a:r>
            <a:r>
              <a:rPr b="0" lang="ru-RU" sz="1800" spc="-12" strike="noStrike">
                <a:solidFill>
                  <a:srgbClr val="353535"/>
                </a:solidFill>
                <a:latin typeface="Arial"/>
              </a:rPr>
              <a:t>частота сердечных</a:t>
            </a:r>
            <a:r>
              <a:rPr b="0" lang="ru-RU" sz="1800" spc="-126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1800" spc="-1" strike="noStrike">
                <a:solidFill>
                  <a:srgbClr val="353535"/>
                </a:solidFill>
                <a:latin typeface="Arial"/>
              </a:rPr>
              <a:t>сокращений  </a:t>
            </a:r>
            <a:r>
              <a:rPr b="0" lang="ru-RU" sz="1800" spc="32" strike="noStrike">
                <a:solidFill>
                  <a:srgbClr val="353535"/>
                </a:solidFill>
                <a:latin typeface="Arial"/>
              </a:rPr>
              <a:t>АД </a:t>
            </a:r>
            <a:r>
              <a:rPr b="0" lang="ru-RU" sz="1800" spc="-1" strike="noStrike">
                <a:solidFill>
                  <a:srgbClr val="353535"/>
                </a:solidFill>
                <a:latin typeface="Arial"/>
              </a:rPr>
              <a:t>– </a:t>
            </a:r>
            <a:r>
              <a:rPr b="0" lang="ru-RU" sz="1800" spc="-12" strike="noStrike">
                <a:solidFill>
                  <a:srgbClr val="353535"/>
                </a:solidFill>
                <a:latin typeface="Arial"/>
              </a:rPr>
              <a:t>артериальное</a:t>
            </a:r>
            <a:r>
              <a:rPr b="0" lang="ru-RU" sz="1800" spc="-97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1800" spc="-12" strike="noStrike">
                <a:solidFill>
                  <a:srgbClr val="353535"/>
                </a:solidFill>
                <a:latin typeface="Arial"/>
              </a:rPr>
              <a:t>давление</a:t>
            </a:r>
            <a:endParaRPr b="0" lang="ru-RU" sz="1800" spc="-1" strike="noStrike">
              <a:latin typeface="Arial"/>
            </a:endParaRPr>
          </a:p>
          <a:p>
            <a:pPr marL="76320">
              <a:lnSpc>
                <a:spcPct val="100000"/>
              </a:lnSpc>
              <a:spcBef>
                <a:spcPts val="14"/>
              </a:spcBef>
            </a:pPr>
            <a:r>
              <a:rPr b="0" lang="ru-RU" sz="1800" spc="4" strike="noStrike">
                <a:solidFill>
                  <a:srgbClr val="353535"/>
                </a:solidFill>
                <a:latin typeface="Arial"/>
              </a:rPr>
              <a:t>ЧДД </a:t>
            </a:r>
            <a:r>
              <a:rPr b="0" lang="ru-RU" sz="1800" spc="-1" strike="noStrike">
                <a:solidFill>
                  <a:srgbClr val="353535"/>
                </a:solidFill>
                <a:latin typeface="Arial"/>
              </a:rPr>
              <a:t>– </a:t>
            </a:r>
            <a:r>
              <a:rPr b="0" lang="ru-RU" sz="1800" spc="-12" strike="noStrike">
                <a:solidFill>
                  <a:srgbClr val="353535"/>
                </a:solidFill>
                <a:latin typeface="Arial"/>
              </a:rPr>
              <a:t>частота </a:t>
            </a:r>
            <a:r>
              <a:rPr b="0" lang="ru-RU" sz="1800" spc="-15" strike="noStrike">
                <a:solidFill>
                  <a:srgbClr val="353535"/>
                </a:solidFill>
                <a:latin typeface="Arial"/>
              </a:rPr>
              <a:t>дыхательных</a:t>
            </a:r>
            <a:r>
              <a:rPr b="0" lang="ru-RU" sz="1800" spc="-60" strike="noStrike">
                <a:solidFill>
                  <a:srgbClr val="353535"/>
                </a:solidFill>
                <a:latin typeface="Arial"/>
              </a:rPr>
              <a:t> </a:t>
            </a:r>
            <a:r>
              <a:rPr b="0" lang="ru-RU" sz="1800" spc="-7" strike="noStrike">
                <a:solidFill>
                  <a:srgbClr val="353535"/>
                </a:solidFill>
                <a:latin typeface="Arial"/>
              </a:rPr>
              <a:t>движений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8" name="CustomShape 31"/>
          <p:cNvSpPr/>
          <p:nvPr/>
        </p:nvSpPr>
        <p:spPr>
          <a:xfrm>
            <a:off x="726840" y="1645560"/>
            <a:ext cx="10865880" cy="360"/>
          </a:xfrm>
          <a:custGeom>
            <a:avLst/>
            <a:gdLst/>
            <a:ahLst/>
            <a:rect l="l" t="t" r="r" b="b"/>
            <a:pathLst>
              <a:path w="10866120" h="0">
                <a:moveTo>
                  <a:pt x="0" y="0"/>
                </a:moveTo>
                <a:lnTo>
                  <a:pt x="10865593" y="0"/>
                </a:lnTo>
              </a:path>
            </a:pathLst>
          </a:custGeom>
          <a:noFill/>
          <a:ln w="18000">
            <a:solidFill>
              <a:srgbClr val="56565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9" name="CustomShape 32"/>
          <p:cNvSpPr/>
          <p:nvPr/>
        </p:nvSpPr>
        <p:spPr>
          <a:xfrm>
            <a:off x="726120" y="1609200"/>
            <a:ext cx="2945520" cy="360"/>
          </a:xfrm>
          <a:custGeom>
            <a:avLst/>
            <a:gdLst/>
            <a:ahLst/>
            <a:rect l="l" t="t" r="r" b="b"/>
            <a:pathLst>
              <a:path w="2945765" h="0">
                <a:moveTo>
                  <a:pt x="0" y="0"/>
                </a:moveTo>
                <a:lnTo>
                  <a:pt x="2945630" y="0"/>
                </a:lnTo>
              </a:path>
            </a:pathLst>
          </a:custGeom>
          <a:noFill/>
          <a:ln w="65880">
            <a:solidFill>
              <a:srgbClr val="d200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CustomShape 33"/>
          <p:cNvSpPr/>
          <p:nvPr/>
        </p:nvSpPr>
        <p:spPr>
          <a:xfrm>
            <a:off x="785880" y="6068880"/>
            <a:ext cx="5343120" cy="4805280"/>
          </a:xfrm>
          <a:custGeom>
            <a:avLst/>
            <a:gdLst/>
            <a:ahLst/>
            <a:rect l="l" t="t" r="r" b="b"/>
            <a:pathLst>
              <a:path w="5343525" h="4805680">
                <a:moveTo>
                  <a:pt x="5120353" y="0"/>
                </a:moveTo>
                <a:lnTo>
                  <a:pt x="223031" y="0"/>
                </a:lnTo>
                <a:lnTo>
                  <a:pt x="178082" y="4530"/>
                </a:lnTo>
                <a:lnTo>
                  <a:pt x="136216" y="17523"/>
                </a:lnTo>
                <a:lnTo>
                  <a:pt x="98331" y="38084"/>
                </a:lnTo>
                <a:lnTo>
                  <a:pt x="65323" y="65316"/>
                </a:lnTo>
                <a:lnTo>
                  <a:pt x="38089" y="98324"/>
                </a:lnTo>
                <a:lnTo>
                  <a:pt x="17526" y="136212"/>
                </a:lnTo>
                <a:lnTo>
                  <a:pt x="4531" y="178083"/>
                </a:lnTo>
                <a:lnTo>
                  <a:pt x="0" y="223042"/>
                </a:lnTo>
                <a:lnTo>
                  <a:pt x="0" y="4582575"/>
                </a:lnTo>
                <a:lnTo>
                  <a:pt x="4531" y="4627534"/>
                </a:lnTo>
                <a:lnTo>
                  <a:pt x="17526" y="4669406"/>
                </a:lnTo>
                <a:lnTo>
                  <a:pt x="38089" y="4707293"/>
                </a:lnTo>
                <a:lnTo>
                  <a:pt x="65323" y="4740301"/>
                </a:lnTo>
                <a:lnTo>
                  <a:pt x="98331" y="4767533"/>
                </a:lnTo>
                <a:lnTo>
                  <a:pt x="136216" y="4788094"/>
                </a:lnTo>
                <a:lnTo>
                  <a:pt x="178082" y="4801088"/>
                </a:lnTo>
                <a:lnTo>
                  <a:pt x="223031" y="4805618"/>
                </a:lnTo>
                <a:lnTo>
                  <a:pt x="5120353" y="4805618"/>
                </a:lnTo>
                <a:lnTo>
                  <a:pt x="5165313" y="4801088"/>
                </a:lnTo>
                <a:lnTo>
                  <a:pt x="5207184" y="4788094"/>
                </a:lnTo>
                <a:lnTo>
                  <a:pt x="5245071" y="4767533"/>
                </a:lnTo>
                <a:lnTo>
                  <a:pt x="5278079" y="4740301"/>
                </a:lnTo>
                <a:lnTo>
                  <a:pt x="5305312" y="4707293"/>
                </a:lnTo>
                <a:lnTo>
                  <a:pt x="5325872" y="4669406"/>
                </a:lnTo>
                <a:lnTo>
                  <a:pt x="5338866" y="4627534"/>
                </a:lnTo>
                <a:lnTo>
                  <a:pt x="5343396" y="4582575"/>
                </a:lnTo>
                <a:lnTo>
                  <a:pt x="5343396" y="223042"/>
                </a:lnTo>
                <a:lnTo>
                  <a:pt x="5338866" y="178083"/>
                </a:lnTo>
                <a:lnTo>
                  <a:pt x="5325872" y="136212"/>
                </a:lnTo>
                <a:lnTo>
                  <a:pt x="5305312" y="98324"/>
                </a:lnTo>
                <a:lnTo>
                  <a:pt x="5278079" y="65316"/>
                </a:lnTo>
                <a:lnTo>
                  <a:pt x="5245071" y="38084"/>
                </a:lnTo>
                <a:lnTo>
                  <a:pt x="5207184" y="17523"/>
                </a:lnTo>
                <a:lnTo>
                  <a:pt x="5165313" y="4530"/>
                </a:lnTo>
                <a:lnTo>
                  <a:pt x="5120353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34"/>
          <p:cNvSpPr/>
          <p:nvPr/>
        </p:nvSpPr>
        <p:spPr>
          <a:xfrm>
            <a:off x="785880" y="6068880"/>
            <a:ext cx="5343120" cy="4805280"/>
          </a:xfrm>
          <a:custGeom>
            <a:avLst/>
            <a:gdLst/>
            <a:ahLst/>
            <a:rect l="l" t="t" r="r" b="b"/>
            <a:pathLst>
              <a:path w="5343525" h="4805680">
                <a:moveTo>
                  <a:pt x="0" y="223042"/>
                </a:moveTo>
                <a:lnTo>
                  <a:pt x="4531" y="178083"/>
                </a:lnTo>
                <a:lnTo>
                  <a:pt x="17526" y="136212"/>
                </a:lnTo>
                <a:lnTo>
                  <a:pt x="38089" y="98324"/>
                </a:lnTo>
                <a:lnTo>
                  <a:pt x="65323" y="65316"/>
                </a:lnTo>
                <a:lnTo>
                  <a:pt x="98331" y="38084"/>
                </a:lnTo>
                <a:lnTo>
                  <a:pt x="136216" y="17523"/>
                </a:lnTo>
                <a:lnTo>
                  <a:pt x="178082" y="4530"/>
                </a:lnTo>
                <a:lnTo>
                  <a:pt x="223031" y="0"/>
                </a:lnTo>
                <a:lnTo>
                  <a:pt x="5120353" y="0"/>
                </a:lnTo>
                <a:lnTo>
                  <a:pt x="5165312" y="4530"/>
                </a:lnTo>
                <a:lnTo>
                  <a:pt x="5207184" y="17523"/>
                </a:lnTo>
                <a:lnTo>
                  <a:pt x="5245071" y="38084"/>
                </a:lnTo>
                <a:lnTo>
                  <a:pt x="5278079" y="65316"/>
                </a:lnTo>
                <a:lnTo>
                  <a:pt x="5305311" y="98324"/>
                </a:lnTo>
                <a:lnTo>
                  <a:pt x="5325872" y="136212"/>
                </a:lnTo>
                <a:lnTo>
                  <a:pt x="5338866" y="178083"/>
                </a:lnTo>
                <a:lnTo>
                  <a:pt x="5343396" y="223042"/>
                </a:lnTo>
                <a:lnTo>
                  <a:pt x="5343396" y="4582575"/>
                </a:lnTo>
                <a:lnTo>
                  <a:pt x="5338866" y="4627534"/>
                </a:lnTo>
                <a:lnTo>
                  <a:pt x="5325872" y="4669406"/>
                </a:lnTo>
                <a:lnTo>
                  <a:pt x="5305311" y="4707293"/>
                </a:lnTo>
                <a:lnTo>
                  <a:pt x="5278079" y="4740301"/>
                </a:lnTo>
                <a:lnTo>
                  <a:pt x="5245071" y="4767533"/>
                </a:lnTo>
                <a:lnTo>
                  <a:pt x="5207184" y="4788094"/>
                </a:lnTo>
                <a:lnTo>
                  <a:pt x="5165312" y="4801088"/>
                </a:lnTo>
                <a:lnTo>
                  <a:pt x="5120353" y="4805618"/>
                </a:lnTo>
                <a:lnTo>
                  <a:pt x="223031" y="4805618"/>
                </a:lnTo>
                <a:lnTo>
                  <a:pt x="178082" y="4801088"/>
                </a:lnTo>
                <a:lnTo>
                  <a:pt x="136216" y="4788094"/>
                </a:lnTo>
                <a:lnTo>
                  <a:pt x="98331" y="4767533"/>
                </a:lnTo>
                <a:lnTo>
                  <a:pt x="65323" y="4740301"/>
                </a:lnTo>
                <a:lnTo>
                  <a:pt x="38089" y="4707293"/>
                </a:lnTo>
                <a:lnTo>
                  <a:pt x="17526" y="4669406"/>
                </a:lnTo>
                <a:lnTo>
                  <a:pt x="4531" y="4627534"/>
                </a:lnTo>
                <a:lnTo>
                  <a:pt x="0" y="4582575"/>
                </a:lnTo>
                <a:lnTo>
                  <a:pt x="0" y="223042"/>
                </a:lnTo>
                <a:close/>
              </a:path>
            </a:pathLst>
          </a:custGeom>
          <a:noFill/>
          <a:ln w="45360">
            <a:solidFill>
              <a:srgbClr val="006fc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CustomShape 35"/>
          <p:cNvSpPr/>
          <p:nvPr/>
        </p:nvSpPr>
        <p:spPr>
          <a:xfrm>
            <a:off x="1105920" y="6177960"/>
            <a:ext cx="3926520" cy="50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ru-RU" sz="3250" spc="-12" strike="noStrike">
                <a:solidFill>
                  <a:srgbClr val="353535"/>
                </a:solidFill>
                <a:latin typeface="Arial"/>
              </a:rPr>
              <a:t>Инструментальная</a:t>
            </a:r>
            <a:endParaRPr b="0" lang="ru-RU" sz="3250" spc="-1" strike="noStrike">
              <a:latin typeface="Arial"/>
            </a:endParaRPr>
          </a:p>
        </p:txBody>
      </p:sp>
      <p:sp>
        <p:nvSpPr>
          <p:cNvPr id="303" name="CustomShape 36"/>
          <p:cNvSpPr/>
          <p:nvPr/>
        </p:nvSpPr>
        <p:spPr>
          <a:xfrm>
            <a:off x="19511280" y="13543920"/>
            <a:ext cx="228960" cy="36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5560">
              <a:lnSpc>
                <a:spcPts val="2886"/>
              </a:lnSpc>
            </a:pPr>
            <a:fld id="{820DA04F-9BB6-445F-BF2C-61F56FAC9249}" type="slidenum">
              <a:rPr b="0" lang="ru-RU" sz="2500" spc="9" strike="noStrike">
                <a:solidFill>
                  <a:srgbClr val="8f8f8f"/>
                </a:solidFill>
                <a:latin typeface="Arial"/>
              </a:rPr>
              <a:t>&lt;номер&gt;</a:t>
            </a:fld>
            <a:endParaRPr b="0" lang="ru-RU" sz="2500" spc="-1" strike="noStrike">
              <a:latin typeface="Arial"/>
            </a:endParaRPr>
          </a:p>
        </p:txBody>
      </p:sp>
      <p:sp>
        <p:nvSpPr>
          <p:cNvPr id="304" name="CustomShape 37"/>
          <p:cNvSpPr/>
          <p:nvPr/>
        </p:nvSpPr>
        <p:spPr>
          <a:xfrm>
            <a:off x="1105920" y="6591960"/>
            <a:ext cx="4463640" cy="425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240" bIns="0">
            <a:spAutoFit/>
          </a:bodyPr>
          <a:p>
            <a:pPr marL="12600">
              <a:lnSpc>
                <a:spcPct val="100000"/>
              </a:lnSpc>
              <a:spcBef>
                <a:spcPts val="734"/>
              </a:spcBef>
            </a:pPr>
            <a:r>
              <a:rPr b="1" lang="ru-RU" sz="3250" spc="-12" strike="noStrike">
                <a:solidFill>
                  <a:srgbClr val="353535"/>
                </a:solidFill>
                <a:latin typeface="Arial"/>
              </a:rPr>
              <a:t>диагностика</a:t>
            </a:r>
            <a:endParaRPr b="0" lang="ru-RU" sz="3250" spc="-1" strike="noStrike">
              <a:latin typeface="Arial"/>
            </a:endParaRPr>
          </a:p>
          <a:p>
            <a:pPr marL="272520" indent="-259920">
              <a:lnSpc>
                <a:spcPct val="101000"/>
              </a:lnSpc>
              <a:spcBef>
                <a:spcPts val="1511"/>
              </a:spcBef>
              <a:buClr>
                <a:srgbClr val="006fc0"/>
              </a:buClr>
              <a:buSzPct val="129000"/>
              <a:buFont typeface="Arial"/>
              <a:buChar char="•"/>
            </a:pPr>
            <a:r>
              <a:rPr b="1" lang="ru-RU" sz="2800" spc="18" strike="noStrike">
                <a:solidFill>
                  <a:srgbClr val="353535"/>
                </a:solidFill>
                <a:latin typeface="Arial"/>
              </a:rPr>
              <a:t>КТ </a:t>
            </a:r>
            <a:r>
              <a:rPr b="1" lang="ru-RU" sz="3750" spc="4" strike="noStrike" baseline="2000">
                <a:solidFill>
                  <a:srgbClr val="1f1f1f"/>
                </a:solidFill>
                <a:latin typeface="Arial"/>
              </a:rPr>
              <a:t>легких</a:t>
            </a:r>
            <a:r>
              <a:rPr b="1" lang="ru-RU" sz="3750" spc="-120" strike="noStrike" baseline="2000">
                <a:solidFill>
                  <a:srgbClr val="1f1f1f"/>
                </a:solidFill>
                <a:latin typeface="Arial"/>
              </a:rPr>
              <a:t> </a:t>
            </a:r>
            <a:r>
              <a:rPr b="0" lang="ru-RU" sz="3750" spc="21" strike="noStrike" baseline="2000">
                <a:solidFill>
                  <a:srgbClr val="565656"/>
                </a:solidFill>
                <a:latin typeface="Arial"/>
              </a:rPr>
              <a:t>(максимальная </a:t>
            </a:r>
            <a:r>
              <a:rPr b="0" lang="ru-RU" sz="2500" spc="12" strike="noStrike">
                <a:solidFill>
                  <a:srgbClr val="565656"/>
                </a:solidFill>
                <a:latin typeface="Arial"/>
              </a:rPr>
              <a:t> </a:t>
            </a:r>
            <a:r>
              <a:rPr b="0" lang="ru-RU" sz="2500" spc="-1" strike="noStrike">
                <a:solidFill>
                  <a:srgbClr val="565656"/>
                </a:solidFill>
                <a:latin typeface="Arial"/>
              </a:rPr>
              <a:t>чувствительность);</a:t>
            </a:r>
            <a:endParaRPr b="0" lang="ru-RU" sz="2500" spc="-1" strike="noStrike">
              <a:latin typeface="Arial"/>
            </a:endParaRPr>
          </a:p>
          <a:p>
            <a:pPr marL="272520" indent="-259920">
              <a:lnSpc>
                <a:spcPct val="101000"/>
              </a:lnSpc>
              <a:spcBef>
                <a:spcPts val="541"/>
              </a:spcBef>
              <a:buClr>
                <a:srgbClr val="006fc0"/>
              </a:buClr>
              <a:buSzPct val="130000"/>
              <a:buFont typeface="Arial"/>
              <a:buChar char="•"/>
            </a:pPr>
            <a:r>
              <a:rPr b="1" lang="ru-RU" sz="2500" spc="-1" strike="noStrike">
                <a:solidFill>
                  <a:srgbClr val="1f1f1f"/>
                </a:solidFill>
                <a:latin typeface="Arial"/>
              </a:rPr>
              <a:t>обзорная</a:t>
            </a:r>
            <a:r>
              <a:rPr b="1" lang="ru-RU" sz="2500" spc="-46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500" spc="9" strike="noStrike">
                <a:solidFill>
                  <a:srgbClr val="1f1f1f"/>
                </a:solidFill>
                <a:latin typeface="Arial"/>
              </a:rPr>
              <a:t>рентгенография  </a:t>
            </a:r>
            <a:r>
              <a:rPr b="1" lang="ru-RU" sz="2500" spc="4" strike="noStrike">
                <a:solidFill>
                  <a:srgbClr val="1f1f1f"/>
                </a:solidFill>
                <a:latin typeface="Arial"/>
              </a:rPr>
              <a:t>легких </a:t>
            </a:r>
            <a:r>
              <a:rPr b="0" lang="ru-RU" sz="2500" spc="-1" strike="noStrike">
                <a:solidFill>
                  <a:srgbClr val="565656"/>
                </a:solidFill>
                <a:latin typeface="Arial"/>
              </a:rPr>
              <a:t>(большая  </a:t>
            </a:r>
            <a:r>
              <a:rPr b="0" lang="ru-RU" sz="2500" spc="4" strike="noStrike">
                <a:solidFill>
                  <a:srgbClr val="565656"/>
                </a:solidFill>
                <a:latin typeface="Arial"/>
              </a:rPr>
              <a:t>пропускная </a:t>
            </a:r>
            <a:r>
              <a:rPr b="0" lang="ru-RU" sz="2500" spc="9" strike="noStrike">
                <a:solidFill>
                  <a:srgbClr val="565656"/>
                </a:solidFill>
                <a:latin typeface="Arial"/>
              </a:rPr>
              <a:t>способность);</a:t>
            </a:r>
            <a:endParaRPr b="0" lang="ru-RU" sz="2500" spc="-1" strike="noStrike">
              <a:latin typeface="Arial"/>
            </a:endParaRPr>
          </a:p>
          <a:p>
            <a:pPr marL="272520" indent="-259920">
              <a:lnSpc>
                <a:spcPct val="100000"/>
              </a:lnSpc>
              <a:spcBef>
                <a:spcPts val="575"/>
              </a:spcBef>
              <a:buClr>
                <a:srgbClr val="006fc0"/>
              </a:buClr>
              <a:buSzPct val="130000"/>
              <a:buFont typeface="Arial"/>
              <a:buChar char="•"/>
            </a:pPr>
            <a:r>
              <a:rPr b="1" lang="ru-RU" sz="2500" spc="9" strike="noStrike">
                <a:solidFill>
                  <a:srgbClr val="1f1f1f"/>
                </a:solidFill>
                <a:latin typeface="Arial"/>
              </a:rPr>
              <a:t>УЗИ</a:t>
            </a:r>
            <a:r>
              <a:rPr b="1" lang="ru-RU" sz="2500" spc="-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500" spc="4" strike="noStrike">
                <a:solidFill>
                  <a:srgbClr val="1f1f1f"/>
                </a:solidFill>
                <a:latin typeface="Arial"/>
              </a:rPr>
              <a:t>легких</a:t>
            </a:r>
            <a:endParaRPr b="0" lang="ru-RU" sz="2500" spc="-1" strike="noStrike">
              <a:latin typeface="Arial"/>
            </a:endParaRPr>
          </a:p>
          <a:p>
            <a:pPr marL="272520">
              <a:lnSpc>
                <a:spcPct val="100000"/>
              </a:lnSpc>
              <a:spcBef>
                <a:spcPts val="34"/>
              </a:spcBef>
            </a:pPr>
            <a:r>
              <a:rPr b="0" lang="ru-RU" sz="2500" spc="-7" strike="noStrike">
                <a:solidFill>
                  <a:srgbClr val="565656"/>
                </a:solidFill>
                <a:latin typeface="Arial"/>
              </a:rPr>
              <a:t>(дополнительный</a:t>
            </a:r>
            <a:r>
              <a:rPr b="0" lang="ru-RU" sz="2500" spc="43" strike="noStrike">
                <a:solidFill>
                  <a:srgbClr val="565656"/>
                </a:solidFill>
                <a:latin typeface="Arial"/>
              </a:rPr>
              <a:t> </a:t>
            </a:r>
            <a:r>
              <a:rPr b="0" lang="ru-RU" sz="2500" spc="-15" strike="noStrike">
                <a:solidFill>
                  <a:srgbClr val="565656"/>
                </a:solidFill>
                <a:latin typeface="Arial"/>
              </a:rPr>
              <a:t>метод);</a:t>
            </a:r>
            <a:endParaRPr b="0" lang="ru-RU" sz="2500" spc="-1" strike="noStrike">
              <a:latin typeface="Arial"/>
            </a:endParaRPr>
          </a:p>
          <a:p>
            <a:pPr marL="272520" indent="-259920">
              <a:lnSpc>
                <a:spcPct val="100000"/>
              </a:lnSpc>
              <a:spcBef>
                <a:spcPts val="575"/>
              </a:spcBef>
              <a:buClr>
                <a:srgbClr val="006fc0"/>
              </a:buClr>
              <a:buSzPct val="130000"/>
              <a:buFont typeface="Arial"/>
              <a:buChar char="•"/>
            </a:pPr>
            <a:r>
              <a:rPr b="1" lang="ru-RU" sz="2500" spc="9" strike="noStrike">
                <a:solidFill>
                  <a:srgbClr val="1f1f1f"/>
                </a:solidFill>
                <a:latin typeface="Arial"/>
              </a:rPr>
              <a:t>ЭКГ</a:t>
            </a:r>
            <a:r>
              <a:rPr b="0" lang="ru-RU" sz="2500" spc="9" strike="noStrike">
                <a:solidFill>
                  <a:srgbClr val="1f1f1f"/>
                </a:solidFill>
                <a:latin typeface="Arial"/>
              </a:rPr>
              <a:t>.</a:t>
            </a:r>
            <a:endParaRPr b="0" lang="ru-RU" sz="2500" spc="-1" strike="noStrike">
              <a:latin typeface="Arial"/>
            </a:endParaRPr>
          </a:p>
        </p:txBody>
      </p:sp>
      <p:sp>
        <p:nvSpPr>
          <p:cNvPr id="305" name="CustomShape 38"/>
          <p:cNvSpPr/>
          <p:nvPr/>
        </p:nvSpPr>
        <p:spPr>
          <a:xfrm>
            <a:off x="8179920" y="6900480"/>
            <a:ext cx="10058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V 10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2817360" y="382680"/>
            <a:ext cx="14469120" cy="553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0000"/>
                </a:solidFill>
                <a:latin typeface="Arial"/>
              </a:rPr>
              <a:t>Прогностические лабораторные маркеры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TextShape 2"/>
          <p:cNvSpPr txBox="1"/>
          <p:nvPr/>
        </p:nvSpPr>
        <p:spPr>
          <a:xfrm>
            <a:off x="603360" y="2162160"/>
            <a:ext cx="9104400" cy="3569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У большинства пациентов с COVID-19 наблюдается нормальное число лейкоцитов, у одной трети обнаруживается лейкопения, лимфопения присутствует у 83,2% пациентов. </a:t>
            </a:r>
            <a:r>
              <a:rPr b="1" lang="ru-RU" sz="2900" spc="-1" strike="noStrike" u="sng">
                <a:solidFill>
                  <a:srgbClr val="1f1f1f"/>
                </a:solidFill>
                <a:uFillTx/>
                <a:latin typeface="Arial"/>
              </a:rPr>
              <a:t>Тромбоцитопения </a:t>
            </a: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носит умеренный характер, но более отчетлива </a:t>
            </a:r>
            <a:r>
              <a:rPr b="1" lang="ru-RU" sz="2900" spc="-1" strike="noStrike" u="sng">
                <a:solidFill>
                  <a:srgbClr val="1f1f1f"/>
                </a:solidFill>
                <a:uFillTx/>
                <a:latin typeface="Arial"/>
              </a:rPr>
              <a:t>при тяжелом течении </a:t>
            </a: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и у лиц, умерших от COVID-19.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8" name="CustomShape 3"/>
          <p:cNvSpPr/>
          <p:nvPr/>
        </p:nvSpPr>
        <p:spPr>
          <a:xfrm>
            <a:off x="10051920" y="2162160"/>
            <a:ext cx="9104400" cy="1104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Возрастание </a:t>
            </a:r>
            <a:r>
              <a:rPr b="1" lang="ru-RU" sz="2900" spc="-1" strike="noStrike" u="sng">
                <a:solidFill>
                  <a:srgbClr val="1f1f1f"/>
                </a:solidFill>
                <a:uFillTx/>
                <a:latin typeface="Arial"/>
              </a:rPr>
              <a:t>D-димера в 3-4 раза более возрастной нормы </a:t>
            </a: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и </a:t>
            </a:r>
            <a:r>
              <a:rPr b="1" lang="ru-RU" sz="2900" spc="-1" strike="noStrike" u="sng">
                <a:solidFill>
                  <a:srgbClr val="1f1f1f"/>
                </a:solidFill>
                <a:uFillTx/>
                <a:latin typeface="Arial"/>
              </a:rPr>
              <a:t>удлинение протромбинового времени</a:t>
            </a: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, особенно при тяжелом течении (снижение % протромбина), </a:t>
            </a:r>
            <a:r>
              <a:rPr b="1" lang="ru-RU" sz="2900" spc="-1" strike="noStrike" u="sng">
                <a:solidFill>
                  <a:srgbClr val="1f1f1f"/>
                </a:solidFill>
                <a:uFillTx/>
                <a:latin typeface="Arial"/>
              </a:rPr>
              <a:t>увеличение фибриногена</a:t>
            </a: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 имеет </a:t>
            </a:r>
            <a:r>
              <a:rPr b="1" lang="ru-RU" sz="2900" spc="-1" strike="noStrike" u="sng">
                <a:solidFill>
                  <a:srgbClr val="1f1f1f"/>
                </a:solidFill>
                <a:uFillTx/>
                <a:latin typeface="Arial"/>
              </a:rPr>
              <a:t>клиническое значение. </a:t>
            </a:r>
            <a:endParaRPr b="0" lang="ru-RU" sz="2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Необходимо учитывать возрастные особенности: D-димер повышается после 50 лет в связи с накоплением хронических заболеваний. </a:t>
            </a:r>
            <a:endParaRPr b="0" lang="ru-RU" sz="2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Расчет возрастного уровня верхней границы референтного интервала может быть выполнен по формуле: возраст х 0,01 мкг/мл (при измерении в единицах FEU). </a:t>
            </a:r>
            <a:endParaRPr b="0" lang="ru-RU" sz="2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Также с осторожностью нужно подходить к исследованию D-димера у беременных. Для беременности, даже физиологически протекающей, характерно повышение D-димера с существенным разбросом значений в этой группе. </a:t>
            </a:r>
            <a:endParaRPr b="0" lang="ru-RU" sz="2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Вне инфекции SARS-CoV-2 D-димер не является определяющим в тактике и при назначении низкомолекулярных гепаринов. Клиническое значение его повышения при COVID-19 у беременных окончательно не определено. </a:t>
            </a:r>
            <a:endParaRPr b="0" lang="ru-RU" sz="2900" spc="-1" strike="noStrike">
              <a:latin typeface="Arial"/>
            </a:endParaRPr>
          </a:p>
        </p:txBody>
      </p:sp>
      <p:sp>
        <p:nvSpPr>
          <p:cNvPr id="309" name="CustomShape 4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2817360" y="382680"/>
            <a:ext cx="14469120" cy="553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0000"/>
                </a:solidFill>
                <a:latin typeface="Arial"/>
              </a:rPr>
              <a:t>Прогностические лабораторные маркеры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1" name="TextShape 2"/>
          <p:cNvSpPr txBox="1"/>
          <p:nvPr/>
        </p:nvSpPr>
        <p:spPr>
          <a:xfrm>
            <a:off x="603360" y="2162160"/>
            <a:ext cx="9104400" cy="8478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Уровень СРБ коррелирует с тяжестью течения, распространенностью воспалительной̆ инфильтрации и прогнозом при пневмонии. Концентрация СРБ увеличивалась у большинства пациентов, одновременно с увеличением интерлейкина-6 (ИЛ-6) и СОЭ в разной степени. ИЛ-6, ИЛ-10 и TNF-α возрастают во время болезни и снижаются при выздоровлении.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Пациенты, нуждающиеся в госпитализации, имеют значительно более высокие уровни ИЛ-6, ИЛ-10 и TNF-α и сниженное количество CD4 и CD8 T-клеток. 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Уровень ИЛ-6, ИЛ-10 и фактора некроза опухоли-α обратно коррелирует с количеством CD4 и CD8, ассоциированных с лимфопенией. Отмечено увеличение острофазового белка ферритина при неблагоприятном течении заболевания.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2" name="CustomShape 3"/>
          <p:cNvSpPr/>
          <p:nvPr/>
        </p:nvSpPr>
        <p:spPr>
          <a:xfrm>
            <a:off x="10051920" y="2162160"/>
            <a:ext cx="9104400" cy="530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Лабораторные показатели </a:t>
            </a:r>
            <a:r>
              <a:rPr b="1" lang="ru-RU" sz="2900" spc="-1" strike="noStrike" u="sng">
                <a:solidFill>
                  <a:srgbClr val="1f1f1f"/>
                </a:solidFill>
                <a:uFillTx/>
                <a:latin typeface="Arial"/>
              </a:rPr>
              <a:t>прогрессирующего синдрома активации макрофагов: </a:t>
            </a:r>
            <a:endParaRPr b="0" lang="ru-RU" sz="2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дву-трехростковая цитопения, </a:t>
            </a:r>
            <a:endParaRPr b="0" lang="ru-RU" sz="2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нарастание уровня ферритина, СРБ, АЛТ, АСТ, ЛДГ, </a:t>
            </a:r>
            <a:endParaRPr b="0" lang="ru-RU" sz="2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гипонатремия, </a:t>
            </a:r>
            <a:endParaRPr b="0" lang="ru-RU" sz="2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гипофибриногенемия,</a:t>
            </a:r>
            <a:endParaRPr b="0" lang="ru-RU" sz="2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 </a:t>
            </a:r>
            <a:r>
              <a:rPr b="1" lang="ru-RU" sz="2900" spc="-1" strike="noStrike">
                <a:solidFill>
                  <a:srgbClr val="1f1f1f"/>
                </a:solidFill>
                <a:latin typeface="Arial"/>
              </a:rPr>
              <a:t>снижение уровня антитромбина III, пролонгирование протромбинового времени и активированного частичного тромбопластинового времени.</a:t>
            </a:r>
            <a:endParaRPr b="0" lang="ru-RU" sz="2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900" spc="-1" strike="noStrike">
              <a:latin typeface="Arial"/>
            </a:endParaRPr>
          </a:p>
        </p:txBody>
      </p:sp>
      <p:sp>
        <p:nvSpPr>
          <p:cNvPr id="313" name="CustomShape 4"/>
          <p:cNvSpPr/>
          <p:nvPr/>
        </p:nvSpPr>
        <p:spPr>
          <a:xfrm>
            <a:off x="17988840" y="316440"/>
            <a:ext cx="1290960" cy="1460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Application>LibreOffice/6.3.5.2$Linux_X86_64 LibreOffice_project/30$Build-2</Application>
  <Words>7875</Words>
  <Paragraphs>1230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2020-11-17T05:57:27Z</dcterms:created>
  <dc:creator>А.И. Панин</dc:creator>
  <dc:description/>
  <cp:keywords>COVID-19</cp:keywords>
  <dc:language>ru-RU</dc:language>
  <cp:lastModifiedBy>Admin</cp:lastModifiedBy>
  <dcterms:modified xsi:type="dcterms:W3CDTF">2021-06-03T10:07:41Z</dcterms:modified>
  <cp:revision>62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reated">
    <vt:filetime>2020-11-09T00:00:00Z</vt:filetime>
  </property>
  <property fmtid="{D5CDD505-2E9C-101B-9397-08002B2CF9AE}" pid="4" name="Creator">
    <vt:lpwstr>Microsoft® PowerPoint® 2019</vt:lpwstr>
  </property>
  <property fmtid="{D5CDD505-2E9C-101B-9397-08002B2CF9AE}" pid="5" name="HiddenSlides">
    <vt:i4>0</vt:i4>
  </property>
  <property fmtid="{D5CDD505-2E9C-101B-9397-08002B2CF9AE}" pid="6" name="HyperlinksChanged">
    <vt:bool>0</vt:bool>
  </property>
  <property fmtid="{D5CDD505-2E9C-101B-9397-08002B2CF9AE}" pid="7" name="LastSaved">
    <vt:filetime>2020-11-17T00:00:00Z</vt:filetime>
  </property>
  <property fmtid="{D5CDD505-2E9C-101B-9397-08002B2CF9AE}" pid="8" name="LinksUpToDate">
    <vt:bool>0</vt:bool>
  </property>
  <property fmtid="{D5CDD505-2E9C-101B-9397-08002B2CF9AE}" pid="9" name="MMClips">
    <vt:i4>0</vt:i4>
  </property>
  <property fmtid="{D5CDD505-2E9C-101B-9397-08002B2CF9AE}" pid="10" name="Notes">
    <vt:i4>1</vt:i4>
  </property>
  <property fmtid="{D5CDD505-2E9C-101B-9397-08002B2CF9AE}" pid="11" name="PresentationFormat">
    <vt:lpwstr>Произвольный</vt:lpwstr>
  </property>
  <property fmtid="{D5CDD505-2E9C-101B-9397-08002B2CF9AE}" pid="12" name="ScaleCrop">
    <vt:bool>0</vt:bool>
  </property>
  <property fmtid="{D5CDD505-2E9C-101B-9397-08002B2CF9AE}" pid="13" name="ShareDoc">
    <vt:bool>0</vt:bool>
  </property>
  <property fmtid="{D5CDD505-2E9C-101B-9397-08002B2CF9AE}" pid="14" name="Slides">
    <vt:i4>52</vt:i4>
  </property>
</Properties>
</file>